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0" r:id="rId9"/>
    <p:sldId id="267" r:id="rId10"/>
    <p:sldId id="272" r:id="rId11"/>
    <p:sldId id="268" r:id="rId12"/>
    <p:sldId id="264" r:id="rId13"/>
    <p:sldId id="269" r:id="rId14"/>
    <p:sldId id="266" r:id="rId15"/>
    <p:sldId id="275" r:id="rId16"/>
    <p:sldId id="265" r:id="rId17"/>
    <p:sldId id="270" r:id="rId18"/>
    <p:sldId id="271" r:id="rId19"/>
    <p:sldId id="276" r:id="rId20"/>
    <p:sldId id="277" r:id="rId21"/>
    <p:sldId id="273" r:id="rId22"/>
    <p:sldId id="274" r:id="rId23"/>
  </p:sldIdLst>
  <p:sldSz cx="9144000" cy="6858000" type="screen4x3"/>
  <p:notesSz cx="6858000" cy="9144000"/>
  <p:embeddedFontLst>
    <p:embeddedFont>
      <p:font typeface="Lucida Handwriting" panose="03010101010101010101" pitchFamily="66" charset="0"/>
      <p:regular r:id="rId24"/>
    </p:embeddedFont>
    <p:embeddedFont>
      <p:font typeface="Britannic Bold" panose="020B0903060703020204" pitchFamily="34" charset="0"/>
      <p:regular r:id="rId25"/>
    </p:embeddedFont>
    <p:embeddedFont>
      <p:font typeface="LilyUPC" panose="020B0604020202020204" charset="-34"/>
      <p:regular r:id="rId26"/>
      <p:bold r:id="rId27"/>
      <p:italic r:id="rId28"/>
      <p:boldItalic r:id="rId29"/>
    </p:embeddedFont>
    <p:embeddedFont>
      <p:font typeface="Penoir" panose="020B0500000000000000" pitchFamily="34" charset="0"/>
      <p:regular r:id="rId30"/>
      <p:bold r:id="rId31"/>
      <p:italic r:id="rId32"/>
      <p:boldItalic r:id="rId3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795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font" Target="fonts/font9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5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2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2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6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4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0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22DB1-149A-4FB5-BF46-D0E91AD1C571}" type="datetimeFigureOut">
              <a:rPr lang="en-US" smtClean="0"/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1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9935" y="399672"/>
            <a:ext cx="7787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8880" y="323088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A free CD of this message will be available following the service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9598">
            <a:off x="5477248" y="5008546"/>
            <a:ext cx="1027893" cy="10740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8662">
            <a:off x="7801268" y="3457782"/>
            <a:ext cx="1019397" cy="10193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sp>
        <p:nvSpPr>
          <p:cNvPr id="35" name="TextBox 34"/>
          <p:cNvSpPr txBox="1"/>
          <p:nvPr/>
        </p:nvSpPr>
        <p:spPr>
          <a:xfrm>
            <a:off x="5537200" y="4695221"/>
            <a:ext cx="3423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IT WILL ALSO be available LATER THIS WEEK</a:t>
            </a:r>
          </a:p>
          <a:p>
            <a:pPr algn="r"/>
            <a:r>
              <a:rPr lang="en-US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VIA cALVARYOKC.COM</a:t>
            </a:r>
          </a:p>
        </p:txBody>
      </p:sp>
    </p:spTree>
    <p:extLst>
      <p:ext uri="{BB962C8B-B14F-4D97-AF65-F5344CB8AC3E}">
        <p14:creationId xmlns:p14="http://schemas.microsoft.com/office/powerpoint/2010/main" val="123505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Eph. 4:31-5:2 ~ </a:t>
            </a:r>
            <a:r>
              <a:rPr lang="en-US" sz="31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all bitterness, wrath, anger, clamor, and evil speaking be put away from you, with all malice. </a:t>
            </a:r>
            <a:r>
              <a:rPr lang="en-US" sz="31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 kind to one another, tenderhearted, forgiving one another, even as God in Christ forgave you.</a:t>
            </a:r>
          </a:p>
          <a:p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5:1-2 ~ </a:t>
            </a:r>
            <a:r>
              <a:rPr lang="en-US" sz="31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be imitators of God as dear children.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walk in love, as Christ also has loved us and given Himself for us, an offering and a sacrifice to God for a sweet-smelling aroma.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0880" y="5014675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Imitators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1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mimētēs</a:t>
            </a:r>
            <a:endParaRPr lang="en-US" sz="31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23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</p:spTree>
    <p:extLst>
      <p:ext uri="{BB962C8B-B14F-4D97-AF65-F5344CB8AC3E}">
        <p14:creationId xmlns:p14="http://schemas.microsoft.com/office/powerpoint/2010/main" val="348215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6955" y="696548"/>
            <a:ext cx="3433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lb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= 1 talent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48021" y="700743"/>
            <a:ext cx="1762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75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7884" y="1230939"/>
            <a:ext cx="3433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talents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35345" y="1221975"/>
            <a:ext cx="2481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X  10,000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00847" y="3335075"/>
            <a:ext cx="4042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price of gold per oz.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2401" y="3337061"/>
            <a:ext cx="2641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X $1,232.10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310151" y="1790381"/>
            <a:ext cx="1941870" cy="1536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41749" y="1889203"/>
            <a:ext cx="2481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750,000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58813" y="1890483"/>
            <a:ext cx="3433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lb.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521" y="2333595"/>
            <a:ext cx="2481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X          16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75779" y="2326039"/>
            <a:ext cx="3377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oz. = 1 lb.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324239" y="2872545"/>
            <a:ext cx="1941870" cy="1536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34568" y="2871535"/>
            <a:ext cx="2810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12,000,000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76708" y="2894432"/>
            <a:ext cx="21835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oz.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2353695" y="3862501"/>
            <a:ext cx="1941870" cy="1536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9907" y="3870323"/>
            <a:ext cx="3602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$14,785,200,000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2675" y="3880416"/>
            <a:ext cx="404242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Fourteen billion, seven hundred eighty-five million, two hundred thousand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43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7" grpId="0"/>
      <p:bldP spid="18" grpId="0"/>
      <p:bldP spid="20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9362" y="702023"/>
            <a:ext cx="7454639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denarius = one day’s wage</a:t>
            </a:r>
            <a:endParaRPr lang="en-US" sz="3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5295" y="1260823"/>
            <a:ext cx="677694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talent = 6,000 day’s wages</a:t>
            </a:r>
            <a:endParaRPr lang="en-US" sz="3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8466" y="1806923"/>
            <a:ext cx="8200103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10,000 talents = 60,000,000 day’s wages</a:t>
            </a:r>
            <a:endParaRPr lang="en-US" sz="3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0692" y="2327623"/>
            <a:ext cx="420795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Almost 165,000 years</a:t>
            </a:r>
            <a:endParaRPr lang="en-US" sz="3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56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7" grpId="0"/>
      <p:bldP spid="7" grpId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0449" y="700743"/>
            <a:ext cx="6087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Denarius = 1 day’s wage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7884" y="1783389"/>
            <a:ext cx="3433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hours per day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35345" y="1774425"/>
            <a:ext cx="2481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X        8 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2401" y="3889511"/>
            <a:ext cx="2641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310151" y="2342831"/>
            <a:ext cx="1941870" cy="1536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41749" y="2441653"/>
            <a:ext cx="2481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$58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58813" y="2442933"/>
            <a:ext cx="3433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per day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34568" y="2886045"/>
            <a:ext cx="2810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X     100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75779" y="2878489"/>
            <a:ext cx="3377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days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324239" y="3424995"/>
            <a:ext cx="1941870" cy="1536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34568" y="3423985"/>
            <a:ext cx="2810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$5,800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70584" y="1281739"/>
            <a:ext cx="3433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= minimum wage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48045" y="1272775"/>
            <a:ext cx="2481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$7.25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2116" y="3995471"/>
            <a:ext cx="8268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100 denarii = approximately 3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months’s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wages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5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6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2" grpId="0"/>
      <p:bldP spid="13" grpId="0"/>
      <p:bldP spid="14" grpId="0"/>
      <p:bldP spid="15" grpId="0"/>
      <p:bldP spid="17" grpId="0"/>
      <p:bldP spid="21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2116" y="700743"/>
            <a:ext cx="73759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$15,000,000,000 vs. $5,800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2116" y="1272775"/>
            <a:ext cx="8340798" cy="59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165,000 years vs. 3 months’ wages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75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</p:spTree>
    <p:extLst>
      <p:ext uri="{BB962C8B-B14F-4D97-AF65-F5344CB8AC3E}">
        <p14:creationId xmlns:p14="http://schemas.microsoft.com/office/powerpoint/2010/main" val="284940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78273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6:12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Forgive us our debts,</a:t>
            </a:r>
          </a:p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we forgive our debtors.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</p:spTree>
    <p:extLst>
      <p:ext uri="{BB962C8B-B14F-4D97-AF65-F5344CB8AC3E}">
        <p14:creationId xmlns:p14="http://schemas.microsoft.com/office/powerpoint/2010/main" val="19637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</p:spTree>
    <p:extLst>
      <p:ext uri="{BB962C8B-B14F-4D97-AF65-F5344CB8AC3E}">
        <p14:creationId xmlns:p14="http://schemas.microsoft.com/office/powerpoint/2010/main" val="340069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78273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23:34 ~ 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Jesus said, “Father, forgive them, for they do not know what they do.”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6204" y="1684295"/>
            <a:ext cx="7827371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Pet. 2:21-23 ~ </a:t>
            </a:r>
            <a:r>
              <a:rPr lang="en-US" sz="31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to this you were called, because Christ also suffered for us, leaving us an example, that you should follow His steps: </a:t>
            </a:r>
          </a:p>
          <a:p>
            <a:r>
              <a:rPr lang="en-US" sz="31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“Who committed no sin,</a:t>
            </a:r>
          </a:p>
          <a:p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 was deceit found in His mouth”; </a:t>
            </a:r>
          </a:p>
          <a:p>
            <a:r>
              <a:rPr lang="en-US" sz="31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who, when He was reviled, did not revile in return; when He suffered, He did not threaten, but committed Himself to Him who judges righteously;</a:t>
            </a:r>
          </a:p>
        </p:txBody>
      </p:sp>
    </p:spTree>
    <p:extLst>
      <p:ext uri="{BB962C8B-B14F-4D97-AF65-F5344CB8AC3E}">
        <p14:creationId xmlns:p14="http://schemas.microsoft.com/office/powerpoint/2010/main" val="355125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  <p:sp>
        <p:nvSpPr>
          <p:cNvPr id="5" name="Rectangle 4"/>
          <p:cNvSpPr/>
          <p:nvPr/>
        </p:nvSpPr>
        <p:spPr>
          <a:xfrm>
            <a:off x="2452912" y="805543"/>
            <a:ext cx="4463143" cy="5072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60171" y="805544"/>
            <a:ext cx="44558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Lucida Handwriting" panose="03010101010101010101" pitchFamily="66" charset="0"/>
              </a:rPr>
              <a:t>     Dear Spike, </a:t>
            </a:r>
          </a:p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Lucida Handwriting" panose="03010101010101010101" pitchFamily="66" charset="0"/>
              </a:rPr>
              <a:t>I have been unable to sleep since I forced my daughter to break off her engagement to you.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52912" y="3425372"/>
            <a:ext cx="44631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Lucida Handwriting" panose="03010101010101010101" pitchFamily="66" charset="0"/>
              </a:rPr>
              <a:t>I was much too sensitive about your Mohawk, your tattoos, and  your face piercings.</a:t>
            </a:r>
          </a:p>
          <a:p>
            <a:endParaRPr lang="en-US" sz="2400" b="1" dirty="0">
              <a:solidFill>
                <a:schemeClr val="bg2">
                  <a:lumMod val="10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52912" y="2656113"/>
            <a:ext cx="446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Lucida Handwriting" panose="03010101010101010101" pitchFamily="66" charset="0"/>
              </a:rPr>
              <a:t>Will you forgive and forget?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558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</p:spTree>
    <p:extLst>
      <p:ext uri="{BB962C8B-B14F-4D97-AF65-F5344CB8AC3E}">
        <p14:creationId xmlns:p14="http://schemas.microsoft.com/office/powerpoint/2010/main" val="96473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78273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Phil. 1:9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this I pray, that your love may abound still more and more in knowledge and all discernment,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</p:spTree>
    <p:extLst>
      <p:ext uri="{BB962C8B-B14F-4D97-AF65-F5344CB8AC3E}">
        <p14:creationId xmlns:p14="http://schemas.microsoft.com/office/powerpoint/2010/main" val="261478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</p:spTree>
    <p:extLst>
      <p:ext uri="{BB962C8B-B14F-4D97-AF65-F5344CB8AC3E}">
        <p14:creationId xmlns:p14="http://schemas.microsoft.com/office/powerpoint/2010/main" val="282886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  <p:sp>
        <p:nvSpPr>
          <p:cNvPr id="5" name="Rectangle 4"/>
          <p:cNvSpPr/>
          <p:nvPr/>
        </p:nvSpPr>
        <p:spPr>
          <a:xfrm>
            <a:off x="2452912" y="805543"/>
            <a:ext cx="4463143" cy="5072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bg2">
                  <a:lumMod val="10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60171" y="805544"/>
            <a:ext cx="44558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Lucida Handwriting" panose="03010101010101010101" pitchFamily="66" charset="0"/>
              </a:rPr>
              <a:t>I now realize motor-cycles aren't really that dangerous, and I really should not have reacted the way I did to the fact that you have never held a job. </a:t>
            </a:r>
          </a:p>
          <a:p>
            <a:endParaRPr lang="en-US" sz="3200" b="1" dirty="0">
              <a:solidFill>
                <a:schemeClr val="bg2">
                  <a:lumMod val="10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52912" y="3410858"/>
            <a:ext cx="44631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Lucida Handwriting" panose="03010101010101010101" pitchFamily="66" charset="0"/>
              </a:rPr>
              <a:t>I am sure, too, that some other very nice people live under the bridge in the park. </a:t>
            </a:r>
          </a:p>
          <a:p>
            <a:endParaRPr lang="en-US" sz="3200" b="1" dirty="0">
              <a:solidFill>
                <a:schemeClr val="bg2">
                  <a:lumMod val="1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24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  <p:sp>
        <p:nvSpPr>
          <p:cNvPr id="5" name="Rectangle 4"/>
          <p:cNvSpPr/>
          <p:nvPr/>
        </p:nvSpPr>
        <p:spPr>
          <a:xfrm>
            <a:off x="2452912" y="805543"/>
            <a:ext cx="4463143" cy="5072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bg2">
                  <a:lumMod val="10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60171" y="805544"/>
            <a:ext cx="44558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Lucida Handwriting" panose="03010101010101010101" pitchFamily="66" charset="0"/>
              </a:rPr>
              <a:t>Sure, my daughter is only 17 and wants to marry you instead of going to Harvard on a full ride scholarship.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52912" y="3817253"/>
            <a:ext cx="44631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Lucida Handwriting" panose="03010101010101010101" pitchFamily="66" charset="0"/>
              </a:rPr>
              <a:t>I sometimes forget how backward I can be. I was wrong. I was a fool. I have now come to my senses, </a:t>
            </a:r>
            <a:endParaRPr lang="en-US" sz="4000" b="1" dirty="0">
              <a:solidFill>
                <a:schemeClr val="bg2">
                  <a:lumMod val="10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52912" y="2686480"/>
            <a:ext cx="4463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Lucida Handwriting" panose="03010101010101010101" pitchFamily="66" charset="0"/>
              </a:rPr>
              <a:t>But after all, you can't learn everything about life from books.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136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  <p:sp>
        <p:nvSpPr>
          <p:cNvPr id="5" name="Rectangle 4"/>
          <p:cNvSpPr/>
          <p:nvPr/>
        </p:nvSpPr>
        <p:spPr>
          <a:xfrm>
            <a:off x="2452912" y="805543"/>
            <a:ext cx="4463143" cy="5072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bg2">
                  <a:lumMod val="10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60171" y="805544"/>
            <a:ext cx="445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Lucida Handwriting" panose="03010101010101010101" pitchFamily="66" charset="0"/>
              </a:rPr>
              <a:t>and you have my full blessing to marry my daughter.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52912" y="1959431"/>
            <a:ext cx="4463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Lucida Handwriting" panose="03010101010101010101" pitchFamily="66" charset="0"/>
              </a:rPr>
              <a:t>Sincerely, </a:t>
            </a:r>
          </a:p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Lucida Handwriting" panose="03010101010101010101" pitchFamily="66" charset="0"/>
              </a:rPr>
              <a:t>Your future father-in-law, Pete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52915" y="3751940"/>
            <a:ext cx="4463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Lucida Handwriting" panose="03010101010101010101" pitchFamily="66" charset="0"/>
              </a:rPr>
              <a:t>P. S. Congratulations on winning the Powerball lottery! </a:t>
            </a:r>
            <a:endParaRPr lang="en-US" sz="3200" b="1" dirty="0">
              <a:solidFill>
                <a:schemeClr val="bg2">
                  <a:lumMod val="1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5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</p:spTree>
    <p:extLst>
      <p:ext uri="{BB962C8B-B14F-4D97-AF65-F5344CB8AC3E}">
        <p14:creationId xmlns:p14="http://schemas.microsoft.com/office/powerpoint/2010/main" val="408234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Amos 1:3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Thus says the Lord:</a:t>
            </a:r>
          </a:p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three transgressions of Damascus, and for four,”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0880" y="2239725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1:6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Gaza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4530" y="2792175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1:9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Tyre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4530" y="3363675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1:11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Edom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180" y="3916125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1:13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Ammon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0880" y="4443175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2:1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Moab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0880" y="5014675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2:4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Judah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4530" y="5567125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2:6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5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</p:spTree>
    <p:extLst>
      <p:ext uri="{BB962C8B-B14F-4D97-AF65-F5344CB8AC3E}">
        <p14:creationId xmlns:p14="http://schemas.microsoft.com/office/powerpoint/2010/main" val="382690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13:5b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thinks no evil;</a:t>
            </a:r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18:21-35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0880" y="1255493"/>
            <a:ext cx="7971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NASB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take into account a wrong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suffered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8140" y="2278748"/>
            <a:ext cx="7971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NLT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 keeps no record of being wronged.</a:t>
            </a:r>
          </a:p>
        </p:txBody>
      </p:sp>
    </p:spTree>
    <p:extLst>
      <p:ext uri="{BB962C8B-B14F-4D97-AF65-F5344CB8AC3E}">
        <p14:creationId xmlns:p14="http://schemas.microsoft.com/office/powerpoint/2010/main" val="239179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5" grpId="1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Matthew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atthew">
      <a:majorFont>
        <a:latin typeface="Penoir"/>
        <a:ea typeface=""/>
        <a:cs typeface=""/>
      </a:majorFont>
      <a:minorFont>
        <a:latin typeface="Penoi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544961E-0970-4675-8C1A-8ABB0B0FB329}" vid="{F3943BE5-2AEB-44A9-95BA-FC3792F7D8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Matthew</Template>
  <TotalTime>2573</TotalTime>
  <Words>649</Words>
  <Application>Microsoft Office PowerPoint</Application>
  <PresentationFormat>On-screen Show (4:3)</PresentationFormat>
  <Paragraphs>93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Lucida Handwriting</vt:lpstr>
      <vt:lpstr>Britannic Bold</vt:lpstr>
      <vt:lpstr>LilyUPC</vt:lpstr>
      <vt:lpstr>Penoir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27</cp:revision>
  <dcterms:created xsi:type="dcterms:W3CDTF">2016-03-30T22:14:49Z</dcterms:created>
  <dcterms:modified xsi:type="dcterms:W3CDTF">2016-04-03T12:55:15Z</dcterms:modified>
</cp:coreProperties>
</file>