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61" r:id="rId4"/>
    <p:sldId id="258" r:id="rId5"/>
    <p:sldId id="259" r:id="rId6"/>
    <p:sldId id="280" r:id="rId7"/>
    <p:sldId id="262" r:id="rId8"/>
    <p:sldId id="260" r:id="rId9"/>
    <p:sldId id="265" r:id="rId10"/>
    <p:sldId id="266" r:id="rId11"/>
    <p:sldId id="263" r:id="rId12"/>
    <p:sldId id="269" r:id="rId13"/>
    <p:sldId id="267" r:id="rId14"/>
    <p:sldId id="268" r:id="rId15"/>
    <p:sldId id="270" r:id="rId16"/>
    <p:sldId id="272" r:id="rId17"/>
    <p:sldId id="273" r:id="rId18"/>
    <p:sldId id="274" r:id="rId19"/>
    <p:sldId id="271" r:id="rId20"/>
    <p:sldId id="277" r:id="rId21"/>
    <p:sldId id="278" r:id="rId22"/>
    <p:sldId id="275" r:id="rId23"/>
    <p:sldId id="276" r:id="rId24"/>
  </p:sldIdLst>
  <p:sldSz cx="9144000" cy="6858000" type="screen4x3"/>
  <p:notesSz cx="6858000" cy="9144000"/>
  <p:embeddedFontLst>
    <p:embeddedFont>
      <p:font typeface="Penoir" panose="020B0500000000000000" pitchFamily="34" charset="0"/>
      <p:regular r:id="rId25"/>
      <p:bold r:id="rId26"/>
      <p:italic r:id="rId27"/>
      <p:boldItalic r:id="rId28"/>
    </p:embeddedFont>
    <p:embeddedFont>
      <p:font typeface="Britannic Bold" panose="020B0903060703020204" pitchFamily="34" charset="0"/>
      <p:regular r:id="rId29"/>
    </p:embeddedFont>
    <p:embeddedFont>
      <p:font typeface="LilyUPC" panose="020B0604020202020204" charset="-34"/>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showGuides="1">
      <p:cViewPr>
        <p:scale>
          <a:sx n="66" d="100"/>
          <a:sy n="66" d="100"/>
        </p:scale>
        <p:origin x="690"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22222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7475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428030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8122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422DB1-149A-4FB5-BF46-D0E91AD1C571}" type="datetimeFigureOut">
              <a:rPr lang="en-US" smtClean="0"/>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1097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422DB1-149A-4FB5-BF46-D0E91AD1C571}" type="datetimeFigureOut">
              <a:rPr lang="en-US" smtClean="0"/>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98486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422DB1-149A-4FB5-BF46-D0E91AD1C571}" type="datetimeFigureOut">
              <a:rPr lang="en-US" smtClean="0"/>
              <a:t>3/18/2016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682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422DB1-149A-4FB5-BF46-D0E91AD1C571}" type="datetimeFigureOut">
              <a:rPr lang="en-US" smtClean="0"/>
              <a:t>3/18/2016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3384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22DB1-149A-4FB5-BF46-D0E91AD1C571}" type="datetimeFigureOut">
              <a:rPr lang="en-US" smtClean="0"/>
              <a:t>3/18/2016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6210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107108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63716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22DB1-149A-4FB5-BF46-D0E91AD1C571}" type="datetimeFigureOut">
              <a:rPr lang="en-US" smtClean="0"/>
              <a:t>3/18/2016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9D851-C48A-4727-9434-7F72C37547BB}" type="slidenum">
              <a:rPr lang="en-US" smtClean="0"/>
              <a:t>‹#›</a:t>
            </a:fld>
            <a:endParaRPr lang="en-US"/>
          </a:p>
        </p:txBody>
      </p:sp>
    </p:spTree>
    <p:extLst>
      <p:ext uri="{BB962C8B-B14F-4D97-AF65-F5344CB8AC3E}">
        <p14:creationId xmlns:p14="http://schemas.microsoft.com/office/powerpoint/2010/main" val="3230312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9935" y="399672"/>
            <a:ext cx="7787149" cy="923330"/>
          </a:xfrm>
          <a:prstGeom prst="rect">
            <a:avLst/>
          </a:prstGeom>
          <a:noFill/>
        </p:spPr>
        <p:txBody>
          <a:bodyPr wrap="square" rtlCol="0">
            <a:spAutoFit/>
          </a:bodyPr>
          <a:lstStyle/>
          <a:p>
            <a:r>
              <a:rPr lang="en-US" sz="54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18:12-20</a:t>
            </a:r>
          </a:p>
        </p:txBody>
      </p:sp>
      <p:sp>
        <p:nvSpPr>
          <p:cNvPr id="5" name="TextBox 4"/>
          <p:cNvSpPr txBox="1"/>
          <p:nvPr/>
        </p:nvSpPr>
        <p:spPr>
          <a:xfrm>
            <a:off x="5008880" y="3230880"/>
            <a:ext cx="3200400" cy="923330"/>
          </a:xfrm>
          <a:prstGeom prst="rect">
            <a:avLst/>
          </a:prstGeom>
          <a:noFill/>
        </p:spPr>
        <p:txBody>
          <a:bodyPr wrap="square" rtlCol="0">
            <a:spAutoFit/>
          </a:bodyPr>
          <a:lstStyle/>
          <a:p>
            <a:r>
              <a:rPr lang="en-US" cap="all" dirty="0">
                <a:solidFill>
                  <a:schemeClr val="bg1"/>
                </a:solidFill>
                <a:effectLst>
                  <a:outerShdw blurRad="38100" dist="38100" dir="2700000" algn="tl">
                    <a:srgbClr val="000000">
                      <a:alpha val="43137"/>
                    </a:srgbClr>
                  </a:outerShdw>
                </a:effectLst>
                <a:latin typeface="Britannic Bold" panose="020B0903060703020204" pitchFamily="34" charset="0"/>
              </a:rPr>
              <a:t>A free CD of this message will be available following the service</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79598">
            <a:off x="5477248" y="5008546"/>
            <a:ext cx="1027893" cy="1074076"/>
          </a:xfrm>
          <a:prstGeom prst="rect">
            <a:avLst/>
          </a:prstGeom>
          <a:scene3d>
            <a:camera prst="orthographicFront"/>
            <a:lightRig rig="threePt" dir="t"/>
          </a:scene3d>
          <a:sp3d>
            <a:bevelT w="190500" h="190500"/>
          </a:sp3d>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18662">
            <a:off x="7801268" y="3457782"/>
            <a:ext cx="1019397" cy="1019397"/>
          </a:xfrm>
          <a:prstGeom prst="rect">
            <a:avLst/>
          </a:prstGeom>
          <a:scene3d>
            <a:camera prst="orthographicFront"/>
            <a:lightRig rig="threePt" dir="t"/>
          </a:scene3d>
          <a:sp3d>
            <a:bevelT w="190500" h="190500"/>
          </a:sp3d>
        </p:spPr>
      </p:pic>
      <p:sp>
        <p:nvSpPr>
          <p:cNvPr id="35" name="TextBox 34"/>
          <p:cNvSpPr txBox="1"/>
          <p:nvPr/>
        </p:nvSpPr>
        <p:spPr>
          <a:xfrm>
            <a:off x="5537200" y="4695221"/>
            <a:ext cx="3423249" cy="923330"/>
          </a:xfrm>
          <a:prstGeom prst="rect">
            <a:avLst/>
          </a:prstGeom>
          <a:noFill/>
        </p:spPr>
        <p:txBody>
          <a:bodyPr wrap="square" rtlCol="0">
            <a:spAutoFit/>
          </a:bodyPr>
          <a:lstStyle/>
          <a:p>
            <a:pPr algn="r"/>
            <a:r>
              <a:rPr lang="en-US" cap="all" dirty="0">
                <a:solidFill>
                  <a:schemeClr val="bg1"/>
                </a:solidFill>
                <a:effectLst>
                  <a:outerShdw blurRad="38100" dist="38100" dir="2700000" algn="tl">
                    <a:srgbClr val="000000">
                      <a:alpha val="43137"/>
                    </a:srgbClr>
                  </a:outerShdw>
                </a:effectLst>
                <a:latin typeface="Britannic Bold" panose="020B0903060703020204" pitchFamily="34" charset="0"/>
              </a:rPr>
              <a:t>IT WILL ALSO be available LATER THIS WEEK</a:t>
            </a:r>
          </a:p>
          <a:p>
            <a:pPr algn="r"/>
            <a:r>
              <a:rPr lang="en-US" cap="all" dirty="0">
                <a:solidFill>
                  <a:schemeClr val="bg1"/>
                </a:solidFill>
                <a:effectLst>
                  <a:outerShdw blurRad="38100" dist="38100" dir="2700000" algn="tl">
                    <a:srgbClr val="000000">
                      <a:alpha val="43137"/>
                    </a:srgbClr>
                  </a:outerShdw>
                </a:effectLst>
                <a:latin typeface="Britannic Bold" panose="020B0903060703020204" pitchFamily="34" charset="0"/>
              </a:rPr>
              <a:t>VIA cALVARYOKC.COM</a:t>
            </a:r>
          </a:p>
        </p:txBody>
      </p:sp>
    </p:spTree>
    <p:extLst>
      <p:ext uri="{BB962C8B-B14F-4D97-AF65-F5344CB8AC3E}">
        <p14:creationId xmlns:p14="http://schemas.microsoft.com/office/powerpoint/2010/main" val="123505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01675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Lev. 19:16-18 ~ </a:t>
            </a:r>
            <a:r>
              <a:rPr lang="en-US" sz="3200" baseline="30000" dirty="0">
                <a:effectLst>
                  <a:outerShdw blurRad="38100" dist="38100" dir="2700000" algn="tl">
                    <a:srgbClr val="000000">
                      <a:alpha val="43137"/>
                    </a:srgbClr>
                  </a:outerShdw>
                </a:effectLst>
              </a:rPr>
              <a:t>16</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You shall not go about </a:t>
            </a:r>
            <a:r>
              <a:rPr lang="en-US" sz="3200" i="1" dirty="0">
                <a:solidFill>
                  <a:srgbClr val="FFFF00"/>
                </a:solidFill>
                <a:effectLst>
                  <a:outerShdw blurRad="38100" dist="38100" dir="2700000" algn="tl">
                    <a:srgbClr val="000000">
                      <a:alpha val="43137"/>
                    </a:srgbClr>
                  </a:outerShdw>
                </a:effectLst>
              </a:rPr>
              <a:t>as</a:t>
            </a:r>
            <a:r>
              <a:rPr lang="en-US" sz="3200" dirty="0">
                <a:solidFill>
                  <a:srgbClr val="FFFF00"/>
                </a:solidFill>
                <a:effectLst>
                  <a:outerShdw blurRad="38100" dist="38100" dir="2700000" algn="tl">
                    <a:srgbClr val="000000">
                      <a:alpha val="43137"/>
                    </a:srgbClr>
                  </a:outerShdw>
                </a:effectLst>
              </a:rPr>
              <a:t> a talebearer among your people; nor shall you take a stand against the life of your neighbor: I </a:t>
            </a:r>
            <a:r>
              <a:rPr lang="en-US" sz="3200" i="1" dirty="0">
                <a:solidFill>
                  <a:srgbClr val="FFFF00"/>
                </a:solidFill>
                <a:effectLst>
                  <a:outerShdw blurRad="38100" dist="38100" dir="2700000" algn="tl">
                    <a:srgbClr val="000000">
                      <a:alpha val="43137"/>
                    </a:srgbClr>
                  </a:outerShdw>
                </a:effectLst>
              </a:rPr>
              <a:t>am</a:t>
            </a:r>
            <a:r>
              <a:rPr lang="en-US" sz="3200" dirty="0">
                <a:solidFill>
                  <a:srgbClr val="FFFF00"/>
                </a:solidFill>
                <a:effectLst>
                  <a:outerShdw blurRad="38100" dist="38100" dir="2700000" algn="tl">
                    <a:srgbClr val="000000">
                      <a:alpha val="43137"/>
                    </a:srgbClr>
                  </a:outerShdw>
                </a:effectLst>
              </a:rPr>
              <a:t> the </a:t>
            </a:r>
            <a:r>
              <a:rPr lang="en-US" sz="3200" cap="small" dirty="0">
                <a:solidFill>
                  <a:srgbClr val="FFFF00"/>
                </a:solidFill>
                <a:effectLst>
                  <a:outerShdw blurRad="38100" dist="38100" dir="2700000" algn="tl">
                    <a:srgbClr val="000000">
                      <a:alpha val="43137"/>
                    </a:srgbClr>
                  </a:outerShdw>
                </a:effectLst>
              </a:rPr>
              <a:t>Lord</a:t>
            </a:r>
            <a:r>
              <a:rPr lang="en-US" sz="3200" dirty="0">
                <a:solidFill>
                  <a:srgbClr val="FFFF00"/>
                </a:solidFill>
                <a:effectLst>
                  <a:outerShdw blurRad="38100" dist="38100" dir="2700000" algn="tl">
                    <a:srgbClr val="000000">
                      <a:alpha val="43137"/>
                    </a:srgbClr>
                  </a:outerShdw>
                </a:effectLst>
              </a:rPr>
              <a:t>.</a:t>
            </a:r>
          </a:p>
          <a:p>
            <a:r>
              <a:rPr lang="en-US" sz="3200" baseline="30000" dirty="0">
                <a:effectLst>
                  <a:outerShdw blurRad="38100" dist="38100" dir="2700000" algn="tl">
                    <a:srgbClr val="000000">
                      <a:alpha val="43137"/>
                    </a:srgbClr>
                  </a:outerShdw>
                </a:effectLst>
              </a:rPr>
              <a:t>17</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You shall not hate your brother in your heart. You shall surely rebuke your neighbor, and not bear sin because of him. </a:t>
            </a:r>
            <a:r>
              <a:rPr lang="en-US" sz="3200" baseline="30000" dirty="0">
                <a:effectLst>
                  <a:outerShdw blurRad="38100" dist="38100" dir="2700000" algn="tl">
                    <a:srgbClr val="000000">
                      <a:alpha val="43137"/>
                    </a:srgbClr>
                  </a:outerShdw>
                </a:effectLst>
              </a:rPr>
              <a:t>18</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You shall not take vengeance, nor bear any grudge against the children of your people, but you shall love your neighbor as yourself: I </a:t>
            </a:r>
            <a:r>
              <a:rPr lang="en-US" sz="3200" i="1" dirty="0">
                <a:solidFill>
                  <a:srgbClr val="FFFF00"/>
                </a:solidFill>
                <a:effectLst>
                  <a:outerShdw blurRad="38100" dist="38100" dir="2700000" algn="tl">
                    <a:srgbClr val="000000">
                      <a:alpha val="43137"/>
                    </a:srgbClr>
                  </a:outerShdw>
                </a:effectLst>
              </a:rPr>
              <a:t>am</a:t>
            </a:r>
            <a:r>
              <a:rPr lang="en-US" sz="3200" dirty="0">
                <a:solidFill>
                  <a:srgbClr val="FFFF00"/>
                </a:solidFill>
                <a:effectLst>
                  <a:outerShdw blurRad="38100" dist="38100" dir="2700000" algn="tl">
                    <a:srgbClr val="000000">
                      <a:alpha val="43137"/>
                    </a:srgbClr>
                  </a:outerShdw>
                </a:effectLst>
              </a:rPr>
              <a:t> the </a:t>
            </a:r>
            <a:r>
              <a:rPr lang="en-US" sz="3200" cap="small" dirty="0">
                <a:solidFill>
                  <a:srgbClr val="FFFF00"/>
                </a:solidFill>
                <a:effectLst>
                  <a:outerShdw blurRad="38100" dist="38100" dir="2700000" algn="tl">
                    <a:srgbClr val="000000">
                      <a:alpha val="43137"/>
                    </a:srgbClr>
                  </a:outerShdw>
                </a:effectLst>
              </a:rPr>
              <a:t>Lord</a:t>
            </a:r>
            <a:r>
              <a:rPr lang="en-US" sz="3200" dirty="0">
                <a:solidFill>
                  <a:srgbClr val="FFFF00"/>
                </a:solidFill>
                <a:effectLst>
                  <a:outerShdw blurRad="38100" dist="38100" dir="2700000" algn="tl">
                    <a:srgbClr val="000000">
                      <a:alpha val="43137"/>
                    </a:srgbClr>
                  </a:outerShdw>
                </a:effectLst>
              </a:rPr>
              <a:t>.</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18:12-20</a:t>
            </a:r>
          </a:p>
        </p:txBody>
      </p:sp>
    </p:spTree>
    <p:extLst>
      <p:ext uri="{BB962C8B-B14F-4D97-AF65-F5344CB8AC3E}">
        <p14:creationId xmlns:p14="http://schemas.microsoft.com/office/powerpoint/2010/main" val="343575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18:12-20</a:t>
            </a:r>
          </a:p>
        </p:txBody>
      </p:sp>
    </p:spTree>
    <p:extLst>
      <p:ext uri="{BB962C8B-B14F-4D97-AF65-F5344CB8AC3E}">
        <p14:creationId xmlns:p14="http://schemas.microsoft.com/office/powerpoint/2010/main" val="399737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Eph. 4:25-27, 29-30</a:t>
            </a:r>
          </a:p>
          <a:p>
            <a:r>
              <a:rPr lang="en-US" sz="3200" baseline="30000" dirty="0">
                <a:effectLst>
                  <a:outerShdw blurRad="38100" dist="38100" dir="2700000" algn="tl">
                    <a:srgbClr val="000000">
                      <a:alpha val="43137"/>
                    </a:srgbClr>
                  </a:outerShdw>
                </a:effectLst>
              </a:rPr>
              <a:t>25</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Therefore, putting away lying, “Let each one of you speak truth with his neighbor,” for we are members of one another.</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18:12-20</a:t>
            </a:r>
          </a:p>
        </p:txBody>
      </p:sp>
      <p:sp>
        <p:nvSpPr>
          <p:cNvPr id="4" name="TextBox 3"/>
          <p:cNvSpPr txBox="1"/>
          <p:nvPr/>
        </p:nvSpPr>
        <p:spPr>
          <a:xfrm>
            <a:off x="463443" y="2150490"/>
            <a:ext cx="8200103" cy="1569660"/>
          </a:xfrm>
          <a:prstGeom prst="rect">
            <a:avLst/>
          </a:prstGeom>
          <a:noFill/>
        </p:spPr>
        <p:txBody>
          <a:bodyPr wrap="square" rtlCol="0">
            <a:spAutoFit/>
          </a:bodyPr>
          <a:lstStyle/>
          <a:p>
            <a:r>
              <a:rPr lang="en-US" sz="3200" baseline="30000" dirty="0">
                <a:effectLst>
                  <a:outerShdw blurRad="38100" dist="38100" dir="2700000" algn="tl">
                    <a:srgbClr val="000000">
                      <a:alpha val="43137"/>
                    </a:srgbClr>
                  </a:outerShdw>
                </a:effectLst>
              </a:rPr>
              <a:t>                                                      26</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“Be angry, and do not sin”: do not let the sun go down on your wrath, </a:t>
            </a:r>
            <a:r>
              <a:rPr lang="en-US" sz="3200" baseline="30000" dirty="0">
                <a:effectLst>
                  <a:outerShdw blurRad="38100" dist="38100" dir="2700000" algn="tl">
                    <a:srgbClr val="000000">
                      <a:alpha val="43137"/>
                    </a:srgbClr>
                  </a:outerShdw>
                </a:effectLst>
              </a:rPr>
              <a:t>27</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nor give place to the devil.</a:t>
            </a:r>
          </a:p>
        </p:txBody>
      </p:sp>
      <p:sp>
        <p:nvSpPr>
          <p:cNvPr id="5" name="TextBox 4"/>
          <p:cNvSpPr txBox="1"/>
          <p:nvPr/>
        </p:nvSpPr>
        <p:spPr>
          <a:xfrm>
            <a:off x="464770" y="3121872"/>
            <a:ext cx="8200103" cy="3046988"/>
          </a:xfrm>
          <a:prstGeom prst="rect">
            <a:avLst/>
          </a:prstGeom>
          <a:noFill/>
        </p:spPr>
        <p:txBody>
          <a:bodyPr wrap="square" rtlCol="0">
            <a:spAutoFit/>
          </a:bodyPr>
          <a:lstStyle/>
          <a:p>
            <a:r>
              <a:rPr lang="en-US" sz="3200" baseline="30000" dirty="0"/>
              <a:t>                                                                      29</a:t>
            </a:r>
            <a:r>
              <a:rPr lang="en-US" sz="3200" dirty="0"/>
              <a:t> </a:t>
            </a:r>
            <a:r>
              <a:rPr lang="en-US" sz="3200" dirty="0">
                <a:solidFill>
                  <a:srgbClr val="FFFF00"/>
                </a:solidFill>
              </a:rPr>
              <a:t>Let no corrupt word proceed out of your mouth, but what is good for necessary edification, that it may impart grace to the hearers.</a:t>
            </a:r>
            <a:r>
              <a:rPr lang="en-US" sz="3200" dirty="0"/>
              <a:t> </a:t>
            </a:r>
            <a:r>
              <a:rPr lang="en-US" sz="3200" baseline="30000" dirty="0"/>
              <a:t>30</a:t>
            </a:r>
            <a:r>
              <a:rPr lang="en-US" sz="3200" dirty="0"/>
              <a:t> </a:t>
            </a:r>
            <a:r>
              <a:rPr lang="en-US" sz="3200" dirty="0">
                <a:solidFill>
                  <a:srgbClr val="FFFF00"/>
                </a:solidFill>
              </a:rPr>
              <a:t>And do not grieve the Holy Spirit of God, by whom you were sealed for the day of redemption. </a:t>
            </a:r>
          </a:p>
        </p:txBody>
      </p:sp>
    </p:spTree>
    <p:extLst>
      <p:ext uri="{BB962C8B-B14F-4D97-AF65-F5344CB8AC3E}">
        <p14:creationId xmlns:p14="http://schemas.microsoft.com/office/powerpoint/2010/main" val="129537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Corrupt</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rotten, putrefied</a:t>
            </a:r>
            <a:endParaRPr lang="en-US" sz="48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18:12-20</a:t>
            </a:r>
          </a:p>
        </p:txBody>
      </p:sp>
    </p:spTree>
    <p:extLst>
      <p:ext uri="{BB962C8B-B14F-4D97-AF65-F5344CB8AC3E}">
        <p14:creationId xmlns:p14="http://schemas.microsoft.com/office/powerpoint/2010/main" val="327024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18:12-20</a:t>
            </a:r>
          </a:p>
        </p:txBody>
      </p:sp>
    </p:spTree>
    <p:extLst>
      <p:ext uri="{BB962C8B-B14F-4D97-AF65-F5344CB8AC3E}">
        <p14:creationId xmlns:p14="http://schemas.microsoft.com/office/powerpoint/2010/main" val="244776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85742" y="3103065"/>
            <a:ext cx="4065156"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2116" y="702023"/>
            <a:ext cx="2813821"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What it's not: </a:t>
            </a:r>
            <a:endParaRPr lang="en-US" sz="72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18:12-20</a:t>
            </a:r>
          </a:p>
        </p:txBody>
      </p:sp>
      <p:sp>
        <p:nvSpPr>
          <p:cNvPr id="4" name="TextBox 3"/>
          <p:cNvSpPr txBox="1"/>
          <p:nvPr/>
        </p:nvSpPr>
        <p:spPr>
          <a:xfrm>
            <a:off x="2952202" y="703354"/>
            <a:ext cx="4752614"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Every trivial disagreement</a:t>
            </a:r>
            <a:endParaRPr lang="en-US" sz="7200"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462204" y="1257544"/>
            <a:ext cx="7312493" cy="4708981"/>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Is. 58:9-10 ~ </a:t>
            </a:r>
            <a:r>
              <a:rPr lang="en-US" sz="3000" baseline="30000" dirty="0">
                <a:effectLst>
                  <a:outerShdw blurRad="38100" dist="38100" dir="2700000" algn="tl">
                    <a:srgbClr val="000000">
                      <a:alpha val="43137"/>
                    </a:srgbClr>
                  </a:outerShdw>
                </a:effectLst>
              </a:rPr>
              <a:t>9</a:t>
            </a:r>
            <a:r>
              <a:rPr lang="en-US" sz="3000" dirty="0">
                <a:effectLst>
                  <a:outerShdw blurRad="38100" dist="38100" dir="2700000" algn="tl">
                    <a:srgbClr val="000000">
                      <a:alpha val="43137"/>
                    </a:srgbClr>
                  </a:outerShdw>
                </a:effectLst>
              </a:rPr>
              <a:t> </a:t>
            </a:r>
            <a:r>
              <a:rPr lang="en-US" sz="3000" dirty="0">
                <a:solidFill>
                  <a:srgbClr val="FFFF00"/>
                </a:solidFill>
                <a:effectLst>
                  <a:outerShdw blurRad="38100" dist="38100" dir="2700000" algn="tl">
                    <a:srgbClr val="000000">
                      <a:alpha val="43137"/>
                    </a:srgbClr>
                  </a:outerShdw>
                </a:effectLst>
              </a:rPr>
              <a:t>Then you shall call, and the Lord will answer; </a:t>
            </a:r>
          </a:p>
          <a:p>
            <a:r>
              <a:rPr lang="en-US" sz="3000" dirty="0">
                <a:solidFill>
                  <a:srgbClr val="FFFF00"/>
                </a:solidFill>
                <a:effectLst>
                  <a:outerShdw blurRad="38100" dist="38100" dir="2700000" algn="tl">
                    <a:srgbClr val="000000">
                      <a:alpha val="43137"/>
                    </a:srgbClr>
                  </a:outerShdw>
                </a:effectLst>
              </a:rPr>
              <a:t>You shall cry, and He will say, “Here I </a:t>
            </a:r>
            <a:r>
              <a:rPr lang="en-US" sz="3000" i="1" dirty="0">
                <a:solidFill>
                  <a:srgbClr val="FFFF00"/>
                </a:solidFill>
                <a:effectLst>
                  <a:outerShdw blurRad="38100" dist="38100" dir="2700000" algn="tl">
                    <a:srgbClr val="000000">
                      <a:alpha val="43137"/>
                    </a:srgbClr>
                  </a:outerShdw>
                </a:effectLst>
              </a:rPr>
              <a:t>am</a:t>
            </a:r>
            <a:r>
              <a:rPr lang="en-US" sz="3000" dirty="0">
                <a:solidFill>
                  <a:srgbClr val="FFFF00"/>
                </a:solidFill>
                <a:effectLst>
                  <a:outerShdw blurRad="38100" dist="38100" dir="2700000" algn="tl">
                    <a:srgbClr val="000000">
                      <a:alpha val="43137"/>
                    </a:srgbClr>
                  </a:outerShdw>
                </a:effectLst>
              </a:rPr>
              <a:t>.”</a:t>
            </a:r>
          </a:p>
          <a:p>
            <a:r>
              <a:rPr lang="en-US" sz="3000" dirty="0">
                <a:solidFill>
                  <a:srgbClr val="FFFF00"/>
                </a:solidFill>
                <a:effectLst>
                  <a:outerShdw blurRad="38100" dist="38100" dir="2700000" algn="tl">
                    <a:srgbClr val="000000">
                      <a:alpha val="43137"/>
                    </a:srgbClr>
                  </a:outerShdw>
                </a:effectLst>
              </a:rPr>
              <a:t>If you take away the yoke from your midst, </a:t>
            </a:r>
          </a:p>
          <a:p>
            <a:r>
              <a:rPr lang="en-US" sz="3000" dirty="0">
                <a:solidFill>
                  <a:srgbClr val="FFFF00"/>
                </a:solidFill>
                <a:effectLst>
                  <a:outerShdw blurRad="38100" dist="38100" dir="2700000" algn="tl">
                    <a:srgbClr val="000000">
                      <a:alpha val="43137"/>
                    </a:srgbClr>
                  </a:outerShdw>
                </a:effectLst>
              </a:rPr>
              <a:t>The pointing of the finger, and speaking wickedness, </a:t>
            </a:r>
          </a:p>
          <a:p>
            <a:r>
              <a:rPr lang="en-US" sz="3000" baseline="30000" dirty="0">
                <a:effectLst>
                  <a:outerShdw blurRad="38100" dist="38100" dir="2700000" algn="tl">
                    <a:srgbClr val="000000">
                      <a:alpha val="43137"/>
                    </a:srgbClr>
                  </a:outerShdw>
                </a:effectLst>
              </a:rPr>
              <a:t>10</a:t>
            </a:r>
            <a:r>
              <a:rPr lang="en-US" sz="3000" dirty="0">
                <a:effectLst>
                  <a:outerShdw blurRad="38100" dist="38100" dir="2700000" algn="tl">
                    <a:srgbClr val="000000">
                      <a:alpha val="43137"/>
                    </a:srgbClr>
                  </a:outerShdw>
                </a:effectLst>
              </a:rPr>
              <a:t> </a:t>
            </a:r>
            <a:r>
              <a:rPr lang="en-US" sz="3000" i="1" dirty="0">
                <a:solidFill>
                  <a:srgbClr val="FFFF00"/>
                </a:solidFill>
                <a:effectLst>
                  <a:outerShdw blurRad="38100" dist="38100" dir="2700000" algn="tl">
                    <a:srgbClr val="000000">
                      <a:alpha val="43137"/>
                    </a:srgbClr>
                  </a:outerShdw>
                </a:effectLst>
              </a:rPr>
              <a:t>If</a:t>
            </a:r>
            <a:r>
              <a:rPr lang="en-US" sz="3000" dirty="0">
                <a:solidFill>
                  <a:srgbClr val="FFFF00"/>
                </a:solidFill>
                <a:effectLst>
                  <a:outerShdw blurRad="38100" dist="38100" dir="2700000" algn="tl">
                    <a:srgbClr val="000000">
                      <a:alpha val="43137"/>
                    </a:srgbClr>
                  </a:outerShdw>
                </a:effectLst>
              </a:rPr>
              <a:t> you extend your soul to the hungry </a:t>
            </a:r>
          </a:p>
          <a:p>
            <a:r>
              <a:rPr lang="en-US" sz="3000" dirty="0">
                <a:solidFill>
                  <a:srgbClr val="FFFF00"/>
                </a:solidFill>
                <a:effectLst>
                  <a:outerShdw blurRad="38100" dist="38100" dir="2700000" algn="tl">
                    <a:srgbClr val="000000">
                      <a:alpha val="43137"/>
                    </a:srgbClr>
                  </a:outerShdw>
                </a:effectLst>
              </a:rPr>
              <a:t>And satisfy the afflicted soul, </a:t>
            </a:r>
          </a:p>
          <a:p>
            <a:r>
              <a:rPr lang="en-US" sz="3000" dirty="0">
                <a:solidFill>
                  <a:srgbClr val="FFFF00"/>
                </a:solidFill>
                <a:effectLst>
                  <a:outerShdw blurRad="38100" dist="38100" dir="2700000" algn="tl">
                    <a:srgbClr val="000000">
                      <a:alpha val="43137"/>
                    </a:srgbClr>
                  </a:outerShdw>
                </a:effectLst>
              </a:rPr>
              <a:t>Then your light shall dawn in the darkness, </a:t>
            </a:r>
          </a:p>
          <a:p>
            <a:r>
              <a:rPr lang="en-US" sz="3000" dirty="0">
                <a:solidFill>
                  <a:srgbClr val="FFFF00"/>
                </a:solidFill>
                <a:effectLst>
                  <a:outerShdw blurRad="38100" dist="38100" dir="2700000" algn="tl">
                    <a:srgbClr val="000000">
                      <a:alpha val="43137"/>
                    </a:srgbClr>
                  </a:outerShdw>
                </a:effectLst>
              </a:rPr>
              <a:t>And your darkness shall </a:t>
            </a:r>
            <a:r>
              <a:rPr lang="en-US" sz="3000" i="1" dirty="0">
                <a:solidFill>
                  <a:srgbClr val="FFFF00"/>
                </a:solidFill>
                <a:effectLst>
                  <a:outerShdw blurRad="38100" dist="38100" dir="2700000" algn="tl">
                    <a:srgbClr val="000000">
                      <a:alpha val="43137"/>
                    </a:srgbClr>
                  </a:outerShdw>
                </a:effectLst>
              </a:rPr>
              <a:t>be</a:t>
            </a:r>
            <a:r>
              <a:rPr lang="en-US" sz="3000" dirty="0">
                <a:solidFill>
                  <a:srgbClr val="FFFF00"/>
                </a:solidFill>
                <a:effectLst>
                  <a:outerShdw blurRad="38100" dist="38100" dir="2700000" algn="tl">
                    <a:srgbClr val="000000">
                      <a:alpha val="43137"/>
                    </a:srgbClr>
                  </a:outerShdw>
                </a:effectLst>
              </a:rPr>
              <a:t> as the noonday.</a:t>
            </a:r>
          </a:p>
        </p:txBody>
      </p:sp>
    </p:spTree>
    <p:extLst>
      <p:ext uri="{BB962C8B-B14F-4D97-AF65-F5344CB8AC3E}">
        <p14:creationId xmlns:p14="http://schemas.microsoft.com/office/powerpoint/2010/main" val="322899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2813821"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What it's not: </a:t>
            </a:r>
            <a:endParaRPr lang="en-US" sz="72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18:12-20</a:t>
            </a:r>
          </a:p>
        </p:txBody>
      </p:sp>
      <p:sp>
        <p:nvSpPr>
          <p:cNvPr id="4" name="TextBox 3"/>
          <p:cNvSpPr txBox="1"/>
          <p:nvPr/>
        </p:nvSpPr>
        <p:spPr>
          <a:xfrm>
            <a:off x="2952202" y="703354"/>
            <a:ext cx="4752614"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Every trivial disagreement</a:t>
            </a:r>
            <a:endParaRPr lang="en-US" sz="7200"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462204" y="1257544"/>
            <a:ext cx="7312493" cy="107721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Benjamin Franklin ~ </a:t>
            </a:r>
            <a:r>
              <a:rPr lang="en-US" sz="3200" dirty="0">
                <a:effectLst>
                  <a:outerShdw blurRad="38100" dist="38100" dir="2700000" algn="tl">
                    <a:srgbClr val="000000">
                      <a:alpha val="43137"/>
                    </a:srgbClr>
                  </a:outerShdw>
                </a:effectLst>
              </a:rPr>
              <a:t>“Keep your eyes open before marriage; half shut afterwards.”</a:t>
            </a:r>
            <a:endParaRPr lang="en-US" sz="4400"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473924" y="2282145"/>
            <a:ext cx="7312493" cy="107721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Danish proverb ~ </a:t>
            </a:r>
            <a:r>
              <a:rPr lang="en-US" sz="3200" dirty="0">
                <a:effectLst>
                  <a:outerShdw blurRad="38100" dist="38100" dir="2700000" algn="tl">
                    <a:srgbClr val="000000">
                      <a:alpha val="43137"/>
                    </a:srgbClr>
                  </a:outerShdw>
                </a:effectLst>
              </a:rPr>
              <a:t>“A deaf husband and a blind wife are always a happy couple.”</a:t>
            </a:r>
          </a:p>
        </p:txBody>
      </p:sp>
    </p:spTree>
    <p:extLst>
      <p:ext uri="{BB962C8B-B14F-4D97-AF65-F5344CB8AC3E}">
        <p14:creationId xmlns:p14="http://schemas.microsoft.com/office/powerpoint/2010/main" val="297105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2309219"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What it is: </a:t>
            </a:r>
            <a:endParaRPr lang="en-US" sz="72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18:12-20</a:t>
            </a:r>
          </a:p>
        </p:txBody>
      </p:sp>
      <p:sp>
        <p:nvSpPr>
          <p:cNvPr id="4" name="TextBox 3"/>
          <p:cNvSpPr txBox="1"/>
          <p:nvPr/>
        </p:nvSpPr>
        <p:spPr>
          <a:xfrm>
            <a:off x="2396522" y="703354"/>
            <a:ext cx="4752614"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Objective, severe sin </a:t>
            </a:r>
            <a:endParaRPr lang="en-US" sz="11500"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462204" y="1257544"/>
            <a:ext cx="7312493" cy="501675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RCH </a:t>
            </a:r>
            <a:r>
              <a:rPr lang="en-US" sz="3200" dirty="0" err="1">
                <a:solidFill>
                  <a:srgbClr val="FFFF00"/>
                </a:solidFill>
                <a:effectLst>
                  <a:outerShdw blurRad="38100" dist="38100" dir="2700000" algn="tl">
                    <a:srgbClr val="000000">
                      <a:alpha val="43137"/>
                    </a:srgbClr>
                  </a:outerShdw>
                </a:effectLst>
              </a:rPr>
              <a:t>Lenski</a:t>
            </a:r>
            <a:r>
              <a:rPr lang="en-US" sz="3200" dirty="0">
                <a:solidFill>
                  <a:srgbClr val="FFFF00"/>
                </a:solidFill>
                <a:effectLst>
                  <a:outerShdw blurRad="38100" dist="38100" dir="2700000" algn="tl">
                    <a:srgbClr val="000000">
                      <a:alpha val="43137"/>
                    </a:srgbClr>
                  </a:outerShdw>
                </a:effectLst>
              </a:rPr>
              <a:t> (d. 1936) ~ </a:t>
            </a:r>
            <a:r>
              <a:rPr lang="en-US" sz="3200" dirty="0">
                <a:effectLst>
                  <a:outerShdw blurRad="38100" dist="38100" dir="2700000" algn="tl">
                    <a:srgbClr val="000000">
                      <a:alpha val="43137"/>
                    </a:srgbClr>
                  </a:outerShdw>
                </a:effectLst>
              </a:rPr>
              <a:t>“It is necessary, however, to note that only a real sin is referred to, one that is apparent as such when one or two other brethren are called in on the case and when the whole congregation considers the matter.  This excludes what a sensitive brother may deem a sin without due warrant that it is such.  The context furthermore supplies the directive that the sin is of such a nature</a:t>
            </a:r>
          </a:p>
        </p:txBody>
      </p:sp>
    </p:spTree>
    <p:extLst>
      <p:ext uri="{BB962C8B-B14F-4D97-AF65-F5344CB8AC3E}">
        <p14:creationId xmlns:p14="http://schemas.microsoft.com/office/powerpoint/2010/main" val="223982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2309219"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What it is: </a:t>
            </a:r>
            <a:endParaRPr lang="en-US" sz="72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18:12-20</a:t>
            </a:r>
          </a:p>
        </p:txBody>
      </p:sp>
      <p:sp>
        <p:nvSpPr>
          <p:cNvPr id="4" name="TextBox 3"/>
          <p:cNvSpPr txBox="1"/>
          <p:nvPr/>
        </p:nvSpPr>
        <p:spPr>
          <a:xfrm>
            <a:off x="2396522" y="703354"/>
            <a:ext cx="4752614"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Objective, severe sin </a:t>
            </a:r>
            <a:endParaRPr lang="en-US" sz="11500"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462204" y="1257544"/>
            <a:ext cx="7312493" cy="501675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RCH </a:t>
            </a:r>
            <a:r>
              <a:rPr lang="en-US" sz="3200" dirty="0" err="1">
                <a:solidFill>
                  <a:srgbClr val="FFFF00"/>
                </a:solidFill>
                <a:effectLst>
                  <a:outerShdw blurRad="38100" dist="38100" dir="2700000" algn="tl">
                    <a:srgbClr val="000000">
                      <a:alpha val="43137"/>
                    </a:srgbClr>
                  </a:outerShdw>
                </a:effectLst>
              </a:rPr>
              <a:t>Lenski</a:t>
            </a:r>
            <a:r>
              <a:rPr lang="en-US" sz="3200" dirty="0">
                <a:solidFill>
                  <a:srgbClr val="FFFF00"/>
                </a:solidFill>
                <a:effectLst>
                  <a:outerShdw blurRad="38100" dist="38100" dir="2700000" algn="tl">
                    <a:srgbClr val="000000">
                      <a:alpha val="43137"/>
                    </a:srgbClr>
                  </a:outerShdw>
                </a:effectLst>
              </a:rPr>
              <a:t> (d. 1936) ~ </a:t>
            </a:r>
            <a:r>
              <a:rPr lang="en-US" sz="3200" dirty="0">
                <a:effectLst>
                  <a:outerShdw blurRad="38100" dist="38100" dir="2700000" algn="tl">
                    <a:srgbClr val="000000">
                      <a:alpha val="43137"/>
                    </a:srgbClr>
                  </a:outerShdw>
                </a:effectLst>
              </a:rPr>
              <a:t>that it cannot be permitted to pass as a weakness and fault such as we all commit, sometimes daily.  These do not endanger the fraternal bond.  They call for a word of rebuke and then allowed to pass.  This occurs often enough, especially where these lesser faults are mutual, one brother perhaps provoking another to act faultily.  Brotherly patience and forbearance heal the scar.”</a:t>
            </a:r>
          </a:p>
        </p:txBody>
      </p:sp>
    </p:spTree>
    <p:extLst>
      <p:ext uri="{BB962C8B-B14F-4D97-AF65-F5344CB8AC3E}">
        <p14:creationId xmlns:p14="http://schemas.microsoft.com/office/powerpoint/2010/main" val="193140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18:12-20</a:t>
            </a:r>
          </a:p>
        </p:txBody>
      </p:sp>
    </p:spTree>
    <p:extLst>
      <p:ext uri="{BB962C8B-B14F-4D97-AF65-F5344CB8AC3E}">
        <p14:creationId xmlns:p14="http://schemas.microsoft.com/office/powerpoint/2010/main" val="33286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latin typeface="Penoir" panose="020B0500000000000000" pitchFamily="34" charset="0"/>
              </a:rPr>
              <a:t>10 Things You Will Never Hear in Church</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18:12-20</a:t>
            </a:r>
          </a:p>
        </p:txBody>
      </p:sp>
      <p:sp>
        <p:nvSpPr>
          <p:cNvPr id="4" name="TextBox 3"/>
          <p:cNvSpPr txBox="1"/>
          <p:nvPr/>
        </p:nvSpPr>
        <p:spPr>
          <a:xfrm>
            <a:off x="462116" y="1224756"/>
            <a:ext cx="8200103" cy="1015663"/>
          </a:xfrm>
          <a:prstGeom prst="rect">
            <a:avLst/>
          </a:prstGeom>
          <a:noFill/>
        </p:spPr>
        <p:txBody>
          <a:bodyPr wrap="square" rtlCol="0">
            <a:spAutoFit/>
          </a:bodyPr>
          <a:lstStyle/>
          <a:p>
            <a:r>
              <a:rPr lang="en-US" sz="3000">
                <a:solidFill>
                  <a:srgbClr val="FFFF00"/>
                </a:solidFill>
                <a:effectLst>
                  <a:outerShdw blurRad="38100" dist="38100" dir="2700000" algn="tl">
                    <a:srgbClr val="000000">
                      <a:alpha val="43137"/>
                    </a:srgbClr>
                  </a:outerShdw>
                </a:effectLst>
              </a:rPr>
              <a:t>10. </a:t>
            </a:r>
            <a:r>
              <a:rPr lang="en-US" sz="3000">
                <a:effectLst>
                  <a:outerShdw blurRad="38100" dist="38100" dir="2700000" algn="tl">
                    <a:srgbClr val="000000">
                      <a:alpha val="43137"/>
                    </a:srgbClr>
                  </a:outerShdw>
                </a:effectLst>
              </a:rPr>
              <a:t>I was so enthralled, I never noticed your sermon went 25 minutes over time.</a:t>
            </a:r>
            <a:endParaRPr lang="en-US" sz="3000" b="1" i="1" cap="small"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468520" y="2176292"/>
            <a:ext cx="8200103" cy="1015663"/>
          </a:xfrm>
          <a:prstGeom prst="rect">
            <a:avLst/>
          </a:prstGeom>
          <a:noFill/>
        </p:spPr>
        <p:txBody>
          <a:bodyPr wrap="square" rtlCol="0">
            <a:spAutoFit/>
          </a:bodyPr>
          <a:lstStyle/>
          <a:p>
            <a:r>
              <a:rPr lang="en-US" sz="3000" dirty="0">
                <a:solidFill>
                  <a:srgbClr val="FFFF00"/>
                </a:solidFill>
                <a:effectLst>
                  <a:outerShdw blurRad="38100" dist="38100" dir="2700000" algn="tl">
                    <a:srgbClr val="000000">
                      <a:alpha val="43137"/>
                    </a:srgbClr>
                  </a:outerShdw>
                </a:effectLst>
              </a:rPr>
              <a:t>9. </a:t>
            </a:r>
            <a:r>
              <a:rPr lang="en-US" sz="3000" dirty="0">
                <a:effectLst>
                  <a:outerShdw blurRad="38100" dist="38100" dir="2700000" algn="tl">
                    <a:srgbClr val="000000">
                      <a:alpha val="43137"/>
                    </a:srgbClr>
                  </a:outerShdw>
                </a:effectLst>
              </a:rPr>
              <a:t>Personally I find witnessing much more enjoyable than golf.</a:t>
            </a:r>
          </a:p>
        </p:txBody>
      </p:sp>
      <p:sp>
        <p:nvSpPr>
          <p:cNvPr id="6" name="TextBox 5"/>
          <p:cNvSpPr txBox="1"/>
          <p:nvPr/>
        </p:nvSpPr>
        <p:spPr>
          <a:xfrm>
            <a:off x="460836" y="3136792"/>
            <a:ext cx="8200103" cy="1015663"/>
          </a:xfrm>
          <a:prstGeom prst="rect">
            <a:avLst/>
          </a:prstGeom>
          <a:noFill/>
        </p:spPr>
        <p:txBody>
          <a:bodyPr wrap="square" rtlCol="0">
            <a:spAutoFit/>
          </a:bodyPr>
          <a:lstStyle/>
          <a:p>
            <a:r>
              <a:rPr lang="en-US" sz="3000" dirty="0">
                <a:solidFill>
                  <a:srgbClr val="FFFF00"/>
                </a:solidFill>
                <a:effectLst>
                  <a:outerShdw blurRad="38100" dist="38100" dir="2700000" algn="tl">
                    <a:srgbClr val="000000">
                      <a:alpha val="43137"/>
                    </a:srgbClr>
                  </a:outerShdw>
                </a:effectLst>
              </a:rPr>
              <a:t>8. </a:t>
            </a:r>
            <a:r>
              <a:rPr lang="en-US" sz="3000" dirty="0">
                <a:effectLst>
                  <a:outerShdw blurRad="38100" dist="38100" dir="2700000" algn="tl">
                    <a:srgbClr val="000000">
                      <a:alpha val="43137"/>
                    </a:srgbClr>
                  </a:outerShdw>
                </a:effectLst>
              </a:rPr>
              <a:t>I've decided to give our church the $600 a month I used to send to TV evangelists.</a:t>
            </a:r>
            <a:endParaRPr lang="en-US" sz="3000" b="1" i="1" cap="small"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467240" y="4088328"/>
            <a:ext cx="8200103" cy="1015663"/>
          </a:xfrm>
          <a:prstGeom prst="rect">
            <a:avLst/>
          </a:prstGeom>
          <a:noFill/>
        </p:spPr>
        <p:txBody>
          <a:bodyPr wrap="square" rtlCol="0">
            <a:spAutoFit/>
          </a:bodyPr>
          <a:lstStyle/>
          <a:p>
            <a:r>
              <a:rPr lang="en-US" sz="3000" dirty="0">
                <a:solidFill>
                  <a:srgbClr val="FFFF00"/>
                </a:solidFill>
                <a:effectLst>
                  <a:outerShdw blurRad="38100" dist="38100" dir="2700000" algn="tl">
                    <a:srgbClr val="000000">
                      <a:alpha val="43137"/>
                    </a:srgbClr>
                  </a:outerShdw>
                </a:effectLst>
              </a:rPr>
              <a:t>7. </a:t>
            </a:r>
            <a:r>
              <a:rPr lang="en-US" sz="3000" dirty="0">
                <a:effectLst>
                  <a:outerShdw blurRad="38100" dist="38100" dir="2700000" algn="tl">
                    <a:srgbClr val="000000">
                      <a:alpha val="43137"/>
                    </a:srgbClr>
                  </a:outerShdw>
                </a:effectLst>
              </a:rPr>
              <a:t>I volunteer to be the permanent teacher for the Junior High Sunday School class.</a:t>
            </a:r>
          </a:p>
        </p:txBody>
      </p:sp>
      <p:sp>
        <p:nvSpPr>
          <p:cNvPr id="8" name="TextBox 7"/>
          <p:cNvSpPr txBox="1"/>
          <p:nvPr/>
        </p:nvSpPr>
        <p:spPr>
          <a:xfrm>
            <a:off x="465960" y="5062916"/>
            <a:ext cx="8200103" cy="1015663"/>
          </a:xfrm>
          <a:prstGeom prst="rect">
            <a:avLst/>
          </a:prstGeom>
          <a:noFill/>
        </p:spPr>
        <p:txBody>
          <a:bodyPr wrap="square" rtlCol="0">
            <a:spAutoFit/>
          </a:bodyPr>
          <a:lstStyle/>
          <a:p>
            <a:r>
              <a:rPr lang="en-US" sz="3000" dirty="0">
                <a:solidFill>
                  <a:srgbClr val="FFFF00"/>
                </a:solidFill>
                <a:effectLst>
                  <a:outerShdw blurRad="38100" dist="38100" dir="2700000" algn="tl">
                    <a:srgbClr val="000000">
                      <a:alpha val="43137"/>
                    </a:srgbClr>
                  </a:outerShdw>
                </a:effectLst>
              </a:rPr>
              <a:t>6. </a:t>
            </a:r>
            <a:r>
              <a:rPr lang="en-US" sz="3000" dirty="0">
                <a:effectLst>
                  <a:outerShdw blurRad="38100" dist="38100" dir="2700000" algn="tl">
                    <a:srgbClr val="000000">
                      <a:alpha val="43137"/>
                    </a:srgbClr>
                  </a:outerShdw>
                </a:effectLst>
              </a:rPr>
              <a:t>Forget the denominational minimum salary, let's pay our pastor so he can live like we do.</a:t>
            </a:r>
          </a:p>
        </p:txBody>
      </p:sp>
    </p:spTree>
    <p:extLst>
      <p:ext uri="{BB962C8B-B14F-4D97-AF65-F5344CB8AC3E}">
        <p14:creationId xmlns:p14="http://schemas.microsoft.com/office/powerpoint/2010/main" val="427558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4"/>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5"/>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3" presetClass="emph" presetSubtype="2" fill="hold" grpId="1" nodeType="withEffect">
                                  <p:stCondLst>
                                    <p:cond delay="0"/>
                                  </p:stCondLst>
                                  <p:childTnLst>
                                    <p:animClr clrSpc="rgb" dir="cw">
                                      <p:cBhvr override="childStyle">
                                        <p:cTn id="33" dur="2000" fill="hold"/>
                                        <p:tgtEl>
                                          <p:spTgt spid="6"/>
                                        </p:tgtEl>
                                        <p:attrNameLst>
                                          <p:attrName>style.color</p:attrName>
                                        </p:attrNameLst>
                                      </p:cBhvr>
                                      <p:to>
                                        <a:schemeClr val="accent2"/>
                                      </p:to>
                                    </p:animClr>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3" presetClass="emph" presetSubtype="2" fill="hold" grpId="1" nodeType="withEffect">
                                  <p:stCondLst>
                                    <p:cond delay="0"/>
                                  </p:stCondLst>
                                  <p:childTnLst>
                                    <p:animClr clrSpc="rgb" dir="cw">
                                      <p:cBhvr override="childStyle">
                                        <p:cTn id="40" dur="20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p:bldP spid="5" grpId="1"/>
      <p:bldP spid="6" grpId="0"/>
      <p:bldP spid="6" grpId="1"/>
      <p:bldP spid="7" grpId="0"/>
      <p:bldP spid="7" grpId="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43894"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Binding: </a:t>
            </a:r>
            <a:r>
              <a:rPr lang="en-US" sz="3200" dirty="0">
                <a:effectLst>
                  <a:outerShdw blurRad="38100" dist="38100" dir="2700000" algn="tl">
                    <a:srgbClr val="000000">
                      <a:alpha val="43137"/>
                    </a:srgbClr>
                  </a:outerShdw>
                </a:effectLst>
              </a:rPr>
              <a:t>that which is not permitted</a:t>
            </a:r>
            <a:endParaRPr lang="en-US" sz="115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18:12-20</a:t>
            </a:r>
          </a:p>
        </p:txBody>
      </p:sp>
      <p:sp>
        <p:nvSpPr>
          <p:cNvPr id="5" name="TextBox 4"/>
          <p:cNvSpPr txBox="1"/>
          <p:nvPr/>
        </p:nvSpPr>
        <p:spPr>
          <a:xfrm>
            <a:off x="462204" y="1849212"/>
            <a:ext cx="7312493" cy="255454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Wuest ~ </a:t>
            </a:r>
            <a:r>
              <a:rPr lang="en-US" sz="3200" dirty="0">
                <a:solidFill>
                  <a:srgbClr val="FFFF00"/>
                </a:solidFill>
                <a:effectLst>
                  <a:outerShdw blurRad="38100" dist="38100" dir="2700000" algn="tl">
                    <a:srgbClr val="000000">
                      <a:alpha val="43137"/>
                    </a:srgbClr>
                  </a:outerShdw>
                </a:effectLst>
              </a:rPr>
              <a:t>Assuredly, I am saying to you, Whatever you forbid on earth, shall have already been forbidden in heaven. And whatever you permit on earth, shall have already been permitted in heaven.</a:t>
            </a:r>
            <a:endParaRPr lang="en-US" sz="4800"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468520" y="1261675"/>
            <a:ext cx="8243894"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Loosing: </a:t>
            </a:r>
            <a:r>
              <a:rPr lang="en-US" sz="3200" dirty="0">
                <a:effectLst>
                  <a:outerShdw blurRad="38100" dist="38100" dir="2700000" algn="tl">
                    <a:srgbClr val="000000">
                      <a:alpha val="43137"/>
                    </a:srgbClr>
                  </a:outerShdw>
                </a:effectLst>
              </a:rPr>
              <a:t>that which is permitted</a:t>
            </a:r>
            <a:endParaRPr lang="en-US" sz="115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589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2"/>
                                        </p:tgtEl>
                                        <p:attrNameLst>
                                          <p:attrName>style.color</p:attrName>
                                        </p:attrNameLst>
                                      </p:cBhvr>
                                      <p:to>
                                        <a:schemeClr val="accent2"/>
                                      </p:to>
                                    </p:animClr>
                                  </p:childTnLst>
                                </p:cTn>
                              </p:par>
                              <p:par>
                                <p:cTn id="20" presetID="3" presetClass="emph" presetSubtype="2" fill="hold" grpId="1" nodeType="withEffect">
                                  <p:stCondLst>
                                    <p:cond delay="0"/>
                                  </p:stCondLst>
                                  <p:childTnLst>
                                    <p:animClr clrSpc="rgb" dir="cw">
                                      <p:cBhvr override="childStyle">
                                        <p:cTn id="21" dur="20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6"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18:12-20</a:t>
            </a:r>
          </a:p>
        </p:txBody>
      </p:sp>
    </p:spTree>
    <p:extLst>
      <p:ext uri="{BB962C8B-B14F-4D97-AF65-F5344CB8AC3E}">
        <p14:creationId xmlns:p14="http://schemas.microsoft.com/office/powerpoint/2010/main" val="139192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31718" cy="2062103"/>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Lynn Buzzard (1</a:t>
            </a:r>
            <a:r>
              <a:rPr lang="en-US" sz="3200" baseline="30000" dirty="0">
                <a:solidFill>
                  <a:srgbClr val="FFFF00"/>
                </a:solidFill>
                <a:effectLst>
                  <a:outerShdw blurRad="38100" dist="38100" dir="2700000" algn="tl">
                    <a:srgbClr val="000000">
                      <a:alpha val="43137"/>
                    </a:srgbClr>
                  </a:outerShdw>
                </a:effectLst>
              </a:rPr>
              <a:t>st</a:t>
            </a:r>
            <a:r>
              <a:rPr lang="en-US" sz="3200" dirty="0">
                <a:solidFill>
                  <a:srgbClr val="FFFF00"/>
                </a:solidFill>
                <a:effectLst>
                  <a:outerShdw blurRad="38100" dist="38100" dir="2700000" algn="tl">
                    <a:srgbClr val="000000">
                      <a:alpha val="43137"/>
                    </a:srgbClr>
                  </a:outerShdw>
                </a:effectLst>
              </a:rPr>
              <a:t> Executive Director of the Christian Legal Society) ~ </a:t>
            </a:r>
            <a:r>
              <a:rPr lang="en-US" sz="3200" dirty="0">
                <a:effectLst>
                  <a:outerShdw blurRad="38100" dist="38100" dir="2700000" algn="tl">
                    <a:srgbClr val="000000">
                      <a:alpha val="43137"/>
                    </a:srgbClr>
                  </a:outerShdw>
                </a:effectLst>
              </a:rPr>
              <a:t>“Unity becomes precious when you walk through conflict in order to reach it.”</a:t>
            </a:r>
            <a:endParaRPr lang="en-US" sz="115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18:12-20</a:t>
            </a:r>
          </a:p>
        </p:txBody>
      </p:sp>
      <p:sp>
        <p:nvSpPr>
          <p:cNvPr id="6" name="TextBox 5"/>
          <p:cNvSpPr txBox="1"/>
          <p:nvPr/>
        </p:nvSpPr>
        <p:spPr>
          <a:xfrm>
            <a:off x="3298816" y="2846725"/>
            <a:ext cx="2200329" cy="584775"/>
          </a:xfrm>
          <a:prstGeom prst="rect">
            <a:avLst/>
          </a:prstGeom>
          <a:noFill/>
        </p:spPr>
        <p:txBody>
          <a:bodyPr wrap="square" rtlCol="0">
            <a:spAutoFit/>
          </a:bodyPr>
          <a:lstStyle/>
          <a:p>
            <a:pPr algn="r"/>
            <a:r>
              <a:rPr lang="en-US" sz="3200" dirty="0">
                <a:effectLst>
                  <a:outerShdw blurRad="38100" dist="38100" dir="2700000" algn="tl">
                    <a:srgbClr val="000000">
                      <a:alpha val="43137"/>
                    </a:srgbClr>
                  </a:outerShdw>
                </a:effectLst>
              </a:rPr>
              <a:t>Conflict</a:t>
            </a:r>
          </a:p>
        </p:txBody>
      </p:sp>
      <p:sp>
        <p:nvSpPr>
          <p:cNvPr id="7" name="TextBox 6"/>
          <p:cNvSpPr txBox="1"/>
          <p:nvPr/>
        </p:nvSpPr>
        <p:spPr>
          <a:xfrm>
            <a:off x="3306841" y="3392887"/>
            <a:ext cx="2200329" cy="584775"/>
          </a:xfrm>
          <a:prstGeom prst="rect">
            <a:avLst/>
          </a:prstGeom>
          <a:noFill/>
        </p:spPr>
        <p:txBody>
          <a:bodyPr wrap="square" rtlCol="0">
            <a:spAutoFit/>
          </a:bodyPr>
          <a:lstStyle/>
          <a:p>
            <a:pPr algn="r"/>
            <a:r>
              <a:rPr lang="en-US" sz="3200" dirty="0">
                <a:effectLst>
                  <a:outerShdw blurRad="38100" dist="38100" dir="2700000" algn="tl">
                    <a:srgbClr val="000000">
                      <a:alpha val="43137"/>
                    </a:srgbClr>
                  </a:outerShdw>
                </a:effectLst>
              </a:rPr>
              <a:t>+     Love</a:t>
            </a:r>
          </a:p>
        </p:txBody>
      </p:sp>
      <p:cxnSp>
        <p:nvCxnSpPr>
          <p:cNvPr id="9" name="Straight Connector 8"/>
          <p:cNvCxnSpPr/>
          <p:nvPr/>
        </p:nvCxnSpPr>
        <p:spPr>
          <a:xfrm flipV="1">
            <a:off x="3775728" y="3906990"/>
            <a:ext cx="1666921" cy="87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98091" y="3926647"/>
            <a:ext cx="2200329" cy="584775"/>
          </a:xfrm>
          <a:prstGeom prst="rect">
            <a:avLst/>
          </a:prstGeom>
          <a:noFill/>
        </p:spPr>
        <p:txBody>
          <a:bodyPr wrap="square" rtlCol="0">
            <a:spAutoFit/>
          </a:bodyPr>
          <a:lstStyle/>
          <a:p>
            <a:pPr algn="r"/>
            <a:r>
              <a:rPr lang="en-US" sz="3200" dirty="0">
                <a:effectLst>
                  <a:outerShdw blurRad="38100" dist="38100" dir="2700000" algn="tl">
                    <a:srgbClr val="000000">
                      <a:alpha val="43137"/>
                    </a:srgbClr>
                  </a:outerShdw>
                </a:effectLst>
              </a:rPr>
              <a:t>Growth</a:t>
            </a:r>
          </a:p>
        </p:txBody>
      </p:sp>
    </p:spTree>
    <p:extLst>
      <p:ext uri="{BB962C8B-B14F-4D97-AF65-F5344CB8AC3E}">
        <p14:creationId xmlns:p14="http://schemas.microsoft.com/office/powerpoint/2010/main" val="368555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3" presetClass="emph" presetSubtype="2" fill="hold" grpId="1" nodeType="withEffect">
                                  <p:stCondLst>
                                    <p:cond delay="0"/>
                                  </p:stCondLst>
                                  <p:childTnLst>
                                    <p:animClr clrSpc="rgb" dir="cw">
                                      <p:cBhvr override="childStyle">
                                        <p:cTn id="18" dur="2000" fill="hold"/>
                                        <p:tgtEl>
                                          <p:spTgt spid="2"/>
                                        </p:tgtEl>
                                        <p:attrNameLst>
                                          <p:attrName>style.color</p:attrName>
                                        </p:attrNameLst>
                                      </p:cBhvr>
                                      <p:to>
                                        <a:schemeClr val="accent2"/>
                                      </p:to>
                                    </p:animClr>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7"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18:12-20</a:t>
            </a:r>
          </a:p>
        </p:txBody>
      </p:sp>
    </p:spTree>
    <p:extLst>
      <p:ext uri="{BB962C8B-B14F-4D97-AF65-F5344CB8AC3E}">
        <p14:creationId xmlns:p14="http://schemas.microsoft.com/office/powerpoint/2010/main" val="261207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latin typeface="Penoir" panose="020B0500000000000000" pitchFamily="34" charset="0"/>
              </a:rPr>
              <a:t>10 Things You Will Never Hear in Church</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18:12-20</a:t>
            </a:r>
          </a:p>
        </p:txBody>
      </p:sp>
      <p:sp>
        <p:nvSpPr>
          <p:cNvPr id="4" name="TextBox 3"/>
          <p:cNvSpPr txBox="1"/>
          <p:nvPr/>
        </p:nvSpPr>
        <p:spPr>
          <a:xfrm>
            <a:off x="462116" y="1232440"/>
            <a:ext cx="8200103" cy="1015663"/>
          </a:xfrm>
          <a:prstGeom prst="rect">
            <a:avLst/>
          </a:prstGeom>
          <a:noFill/>
        </p:spPr>
        <p:txBody>
          <a:bodyPr wrap="square" rtlCol="0">
            <a:spAutoFit/>
          </a:bodyPr>
          <a:lstStyle/>
          <a:p>
            <a:r>
              <a:rPr lang="en-US" sz="3000" dirty="0">
                <a:solidFill>
                  <a:srgbClr val="FFFF00"/>
                </a:solidFill>
                <a:effectLst>
                  <a:outerShdw blurRad="38100" dist="38100" dir="2700000" algn="tl">
                    <a:srgbClr val="000000">
                      <a:alpha val="43137"/>
                    </a:srgbClr>
                  </a:outerShdw>
                </a:effectLst>
              </a:rPr>
              <a:t>5. </a:t>
            </a:r>
            <a:r>
              <a:rPr lang="en-US" sz="3000" dirty="0">
                <a:effectLst>
                  <a:outerShdw blurRad="38100" dist="38100" dir="2700000" algn="tl">
                    <a:srgbClr val="000000">
                      <a:alpha val="43137"/>
                    </a:srgbClr>
                  </a:outerShdw>
                </a:effectLst>
              </a:rPr>
              <a:t>I love it when we sing songs I've never heard before!</a:t>
            </a:r>
          </a:p>
        </p:txBody>
      </p:sp>
      <p:sp>
        <p:nvSpPr>
          <p:cNvPr id="5" name="TextBox 4"/>
          <p:cNvSpPr txBox="1"/>
          <p:nvPr/>
        </p:nvSpPr>
        <p:spPr>
          <a:xfrm>
            <a:off x="468520" y="2168608"/>
            <a:ext cx="8200103" cy="1015663"/>
          </a:xfrm>
          <a:prstGeom prst="rect">
            <a:avLst/>
          </a:prstGeom>
          <a:noFill/>
        </p:spPr>
        <p:txBody>
          <a:bodyPr wrap="square" rtlCol="0">
            <a:spAutoFit/>
          </a:bodyPr>
          <a:lstStyle/>
          <a:p>
            <a:r>
              <a:rPr lang="en-US" sz="3000" dirty="0">
                <a:solidFill>
                  <a:srgbClr val="FFFF00"/>
                </a:solidFill>
                <a:effectLst>
                  <a:outerShdw blurRad="38100" dist="38100" dir="2700000" algn="tl">
                    <a:srgbClr val="000000">
                      <a:alpha val="43137"/>
                    </a:srgbClr>
                  </a:outerShdw>
                </a:effectLst>
              </a:rPr>
              <a:t>4. </a:t>
            </a:r>
            <a:r>
              <a:rPr lang="en-US" sz="3000" dirty="0">
                <a:solidFill>
                  <a:schemeClr val="bg1"/>
                </a:solidFill>
                <a:effectLst>
                  <a:outerShdw blurRad="38100" dist="38100" dir="2700000" algn="tl">
                    <a:srgbClr val="000000">
                      <a:alpha val="43137"/>
                    </a:srgbClr>
                  </a:outerShdw>
                </a:effectLst>
              </a:rPr>
              <a:t>Hey! </a:t>
            </a:r>
            <a:r>
              <a:rPr lang="en-US" sz="3000" dirty="0">
                <a:effectLst>
                  <a:outerShdw blurRad="38100" dist="38100" dir="2700000" algn="tl">
                    <a:srgbClr val="000000">
                      <a:alpha val="43137"/>
                    </a:srgbClr>
                  </a:outerShdw>
                </a:effectLst>
              </a:rPr>
              <a:t>Since we're all here, let's start the service early.</a:t>
            </a:r>
          </a:p>
        </p:txBody>
      </p:sp>
      <p:sp>
        <p:nvSpPr>
          <p:cNvPr id="6" name="TextBox 5"/>
          <p:cNvSpPr txBox="1"/>
          <p:nvPr/>
        </p:nvSpPr>
        <p:spPr>
          <a:xfrm>
            <a:off x="460836" y="3105120"/>
            <a:ext cx="8200103" cy="1015663"/>
          </a:xfrm>
          <a:prstGeom prst="rect">
            <a:avLst/>
          </a:prstGeom>
          <a:noFill/>
        </p:spPr>
        <p:txBody>
          <a:bodyPr wrap="square" rtlCol="0">
            <a:spAutoFit/>
          </a:bodyPr>
          <a:lstStyle/>
          <a:p>
            <a:r>
              <a:rPr lang="en-US" sz="3000" dirty="0">
                <a:solidFill>
                  <a:srgbClr val="FFFF00"/>
                </a:solidFill>
                <a:effectLst>
                  <a:outerShdw blurRad="38100" dist="38100" dir="2700000" algn="tl">
                    <a:srgbClr val="000000">
                      <a:alpha val="43137"/>
                    </a:srgbClr>
                  </a:outerShdw>
                </a:effectLst>
              </a:rPr>
              <a:t>3. </a:t>
            </a:r>
            <a:r>
              <a:rPr lang="en-US" sz="3000" dirty="0">
                <a:effectLst>
                  <a:outerShdw blurRad="38100" dist="38100" dir="2700000" algn="tl">
                    <a:srgbClr val="000000">
                      <a:alpha val="43137"/>
                    </a:srgbClr>
                  </a:outerShdw>
                </a:effectLst>
              </a:rPr>
              <a:t>Pastor, we'd like to send you to this Bible seminar in the Bahamas.</a:t>
            </a:r>
            <a:endParaRPr lang="en-US" sz="3000" b="1" i="1" cap="small"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467240" y="4079708"/>
            <a:ext cx="8200103" cy="1015663"/>
          </a:xfrm>
          <a:prstGeom prst="rect">
            <a:avLst/>
          </a:prstGeom>
          <a:noFill/>
        </p:spPr>
        <p:txBody>
          <a:bodyPr wrap="square" rtlCol="0">
            <a:spAutoFit/>
          </a:bodyPr>
          <a:lstStyle/>
          <a:p>
            <a:r>
              <a:rPr lang="en-US" sz="3000" dirty="0">
                <a:solidFill>
                  <a:srgbClr val="FFFF00"/>
                </a:solidFill>
                <a:effectLst>
                  <a:outerShdw blurRad="38100" dist="38100" dir="2700000" algn="tl">
                    <a:srgbClr val="000000">
                      <a:alpha val="43137"/>
                    </a:srgbClr>
                  </a:outerShdw>
                </a:effectLst>
              </a:rPr>
              <a:t>2. </a:t>
            </a:r>
            <a:r>
              <a:rPr lang="en-US" sz="3000" dirty="0">
                <a:effectLst>
                  <a:outerShdw blurRad="38100" dist="38100" dir="2700000" algn="tl">
                    <a:srgbClr val="000000">
                      <a:alpha val="43137"/>
                    </a:srgbClr>
                  </a:outerShdw>
                </a:effectLst>
              </a:rPr>
              <a:t>Nothing inspires me and strengthens my commitment like our annual stewardship campaign!</a:t>
            </a:r>
          </a:p>
        </p:txBody>
      </p:sp>
      <p:sp>
        <p:nvSpPr>
          <p:cNvPr id="8" name="TextBox 7"/>
          <p:cNvSpPr txBox="1"/>
          <p:nvPr/>
        </p:nvSpPr>
        <p:spPr>
          <a:xfrm>
            <a:off x="465960" y="5061980"/>
            <a:ext cx="8200103" cy="1015663"/>
          </a:xfrm>
          <a:prstGeom prst="rect">
            <a:avLst/>
          </a:prstGeom>
          <a:noFill/>
        </p:spPr>
        <p:txBody>
          <a:bodyPr wrap="square" rtlCol="0">
            <a:spAutoFit/>
          </a:bodyPr>
          <a:lstStyle/>
          <a:p>
            <a:r>
              <a:rPr lang="en-US" sz="3000" dirty="0">
                <a:solidFill>
                  <a:srgbClr val="FFFF00"/>
                </a:solidFill>
                <a:effectLst>
                  <a:outerShdw blurRad="38100" dist="38100" dir="2700000" algn="tl">
                    <a:srgbClr val="000000">
                      <a:alpha val="43137"/>
                    </a:srgbClr>
                  </a:outerShdw>
                </a:effectLst>
              </a:rPr>
              <a:t>1.</a:t>
            </a:r>
            <a:r>
              <a:rPr lang="en-US" sz="3000" dirty="0">
                <a:effectLst>
                  <a:outerShdw blurRad="38100" dist="38100" dir="2700000" algn="tl">
                    <a:srgbClr val="000000">
                      <a:alpha val="43137"/>
                    </a:srgbClr>
                  </a:outerShdw>
                </a:effectLst>
              </a:rPr>
              <a:t> We dealt with a conflict in a biblical manner and are happy to say it's been resolved.</a:t>
            </a:r>
          </a:p>
        </p:txBody>
      </p:sp>
    </p:spTree>
    <p:extLst>
      <p:ext uri="{BB962C8B-B14F-4D97-AF65-F5344CB8AC3E}">
        <p14:creationId xmlns:p14="http://schemas.microsoft.com/office/powerpoint/2010/main" val="285452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3" presetClass="emph" presetSubtype="2" fill="hold" grpId="1" nodeType="withEffect">
                                  <p:stCondLst>
                                    <p:cond delay="0"/>
                                  </p:stCondLst>
                                  <p:childTnLst>
                                    <p:animClr clrSpc="rgb" dir="cw">
                                      <p:cBhvr override="childStyle">
                                        <p:cTn id="9" dur="2000" fill="hold"/>
                                        <p:tgtEl>
                                          <p:spTgt spid="4"/>
                                        </p:tgtEl>
                                        <p:attrNameLst>
                                          <p:attrName>style.color</p:attrName>
                                        </p:attrNameLst>
                                      </p:cBhvr>
                                      <p:to>
                                        <a:schemeClr val="accent2"/>
                                      </p:to>
                                    </p:animClr>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3" presetClass="emph" presetSubtype="2" fill="hold" grpId="1" nodeType="withEffect">
                                  <p:stCondLst>
                                    <p:cond delay="0"/>
                                  </p:stCondLst>
                                  <p:childTnLst>
                                    <p:animClr clrSpc="rgb" dir="cw">
                                      <p:cBhvr override="childStyle">
                                        <p:cTn id="16" dur="2000" fill="hold"/>
                                        <p:tgtEl>
                                          <p:spTgt spid="5"/>
                                        </p:tgtEl>
                                        <p:attrNameLst>
                                          <p:attrName>style.color</p:attrName>
                                        </p:attrNameLst>
                                      </p:cBhvr>
                                      <p:to>
                                        <a:schemeClr val="accent2"/>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3" presetClass="emph" presetSubtype="2" fill="hold" grpId="1" nodeType="withEffect">
                                  <p:stCondLst>
                                    <p:cond delay="0"/>
                                  </p:stCondLst>
                                  <p:childTnLst>
                                    <p:animClr clrSpc="rgb" dir="cw">
                                      <p:cBhvr override="childStyle">
                                        <p:cTn id="23" dur="2000" fill="hold"/>
                                        <p:tgtEl>
                                          <p:spTgt spid="6"/>
                                        </p:tgtEl>
                                        <p:attrNameLst>
                                          <p:attrName>style.color</p:attrName>
                                        </p:attrNameLst>
                                      </p:cBhvr>
                                      <p:to>
                                        <a:schemeClr val="accent2"/>
                                      </p:to>
                                    </p:animClr>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3" presetClass="emph" presetSubtype="2" fill="hold" grpId="1" nodeType="withEffect">
                                  <p:stCondLst>
                                    <p:cond delay="0"/>
                                  </p:stCondLst>
                                  <p:childTnLst>
                                    <p:animClr clrSpc="rgb" dir="cw">
                                      <p:cBhvr override="childStyle">
                                        <p:cTn id="30" dur="20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0"/>
      <p:bldP spid="5" grpId="1"/>
      <p:bldP spid="6" grpId="0"/>
      <p:bldP spid="6" grpId="1"/>
      <p:bldP spid="7" grpId="0"/>
      <p:bldP spid="7" grpId="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18:12-20</a:t>
            </a:r>
          </a:p>
        </p:txBody>
      </p:sp>
    </p:spTree>
    <p:extLst>
      <p:ext uri="{BB962C8B-B14F-4D97-AF65-F5344CB8AC3E}">
        <p14:creationId xmlns:p14="http://schemas.microsoft.com/office/powerpoint/2010/main" val="408234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452431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Ps. 139:7-10 ~ </a:t>
            </a:r>
            <a:r>
              <a:rPr lang="en-US" sz="3200" baseline="30000" dirty="0">
                <a:effectLst>
                  <a:outerShdw blurRad="38100" dist="38100" dir="2700000" algn="tl">
                    <a:srgbClr val="000000">
                      <a:alpha val="43137"/>
                    </a:srgbClr>
                  </a:outerShdw>
                </a:effectLst>
              </a:rPr>
              <a:t>7 </a:t>
            </a:r>
            <a:r>
              <a:rPr lang="en-US" sz="3200" dirty="0">
                <a:solidFill>
                  <a:srgbClr val="FFFF00"/>
                </a:solidFill>
                <a:effectLst>
                  <a:outerShdw blurRad="38100" dist="38100" dir="2700000" algn="tl">
                    <a:srgbClr val="000000">
                      <a:alpha val="43137"/>
                    </a:srgbClr>
                  </a:outerShdw>
                </a:effectLst>
              </a:rPr>
              <a:t>Where can I go from Your Spirit?</a:t>
            </a:r>
          </a:p>
          <a:p>
            <a:r>
              <a:rPr lang="en-US" sz="3200" dirty="0">
                <a:solidFill>
                  <a:srgbClr val="FFFF00"/>
                </a:solidFill>
                <a:effectLst>
                  <a:outerShdw blurRad="38100" dist="38100" dir="2700000" algn="tl">
                    <a:srgbClr val="000000">
                      <a:alpha val="43137"/>
                    </a:srgbClr>
                  </a:outerShdw>
                </a:effectLst>
              </a:rPr>
              <a:t>  Or where can I flee from Your presence?</a:t>
            </a:r>
          </a:p>
          <a:p>
            <a:r>
              <a:rPr lang="en-US" sz="3200" baseline="30000" dirty="0">
                <a:effectLst>
                  <a:outerShdw blurRad="38100" dist="38100" dir="2700000" algn="tl">
                    <a:srgbClr val="000000">
                      <a:alpha val="43137"/>
                    </a:srgbClr>
                  </a:outerShdw>
                </a:effectLst>
              </a:rPr>
              <a:t>8</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If I ascend into heaven, You </a:t>
            </a:r>
            <a:r>
              <a:rPr lang="en-US" sz="3200" i="1" dirty="0">
                <a:solidFill>
                  <a:srgbClr val="FFFF00"/>
                </a:solidFill>
                <a:effectLst>
                  <a:outerShdw blurRad="38100" dist="38100" dir="2700000" algn="tl">
                    <a:srgbClr val="000000">
                      <a:alpha val="43137"/>
                    </a:srgbClr>
                  </a:outerShdw>
                </a:effectLst>
              </a:rPr>
              <a:t>are</a:t>
            </a:r>
            <a:r>
              <a:rPr lang="en-US" sz="3200" dirty="0">
                <a:solidFill>
                  <a:srgbClr val="FFFF00"/>
                </a:solidFill>
                <a:effectLst>
                  <a:outerShdw blurRad="38100" dist="38100" dir="2700000" algn="tl">
                    <a:srgbClr val="000000">
                      <a:alpha val="43137"/>
                    </a:srgbClr>
                  </a:outerShdw>
                </a:effectLst>
              </a:rPr>
              <a:t> there;</a:t>
            </a:r>
          </a:p>
          <a:p>
            <a:r>
              <a:rPr lang="en-US" sz="3200" dirty="0">
                <a:solidFill>
                  <a:srgbClr val="FFFF00"/>
                </a:solidFill>
                <a:effectLst>
                  <a:outerShdw blurRad="38100" dist="38100" dir="2700000" algn="tl">
                    <a:srgbClr val="000000">
                      <a:alpha val="43137"/>
                    </a:srgbClr>
                  </a:outerShdw>
                </a:effectLst>
              </a:rPr>
              <a:t>  If I make my bed in hell, behold, You </a:t>
            </a:r>
            <a:r>
              <a:rPr lang="en-US" sz="3200" i="1" dirty="0">
                <a:solidFill>
                  <a:srgbClr val="FFFF00"/>
                </a:solidFill>
                <a:effectLst>
                  <a:outerShdw blurRad="38100" dist="38100" dir="2700000" algn="tl">
                    <a:srgbClr val="000000">
                      <a:alpha val="43137"/>
                    </a:srgbClr>
                  </a:outerShdw>
                </a:effectLst>
              </a:rPr>
              <a:t>are</a:t>
            </a:r>
            <a:r>
              <a:rPr lang="en-US" sz="3200" dirty="0">
                <a:solidFill>
                  <a:srgbClr val="FFFF00"/>
                </a:solidFill>
                <a:effectLst>
                  <a:outerShdw blurRad="38100" dist="38100" dir="2700000" algn="tl">
                    <a:srgbClr val="000000">
                      <a:alpha val="43137"/>
                    </a:srgbClr>
                  </a:outerShdw>
                </a:effectLst>
              </a:rPr>
              <a:t> there.</a:t>
            </a:r>
          </a:p>
          <a:p>
            <a:r>
              <a:rPr lang="en-US" sz="3200" baseline="30000" dirty="0">
                <a:effectLst>
                  <a:outerShdw blurRad="38100" dist="38100" dir="2700000" algn="tl">
                    <a:srgbClr val="000000">
                      <a:alpha val="43137"/>
                    </a:srgbClr>
                  </a:outerShdw>
                </a:effectLst>
              </a:rPr>
              <a:t>9</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If I take the wings of the morning,</a:t>
            </a:r>
          </a:p>
          <a:p>
            <a:r>
              <a:rPr lang="en-US" sz="3200" dirty="0">
                <a:solidFill>
                  <a:srgbClr val="FFFF00"/>
                </a:solidFill>
                <a:effectLst>
                  <a:outerShdw blurRad="38100" dist="38100" dir="2700000" algn="tl">
                    <a:srgbClr val="000000">
                      <a:alpha val="43137"/>
                    </a:srgbClr>
                  </a:outerShdw>
                </a:effectLst>
              </a:rPr>
              <a:t>  </a:t>
            </a:r>
            <a:r>
              <a:rPr lang="en-US" sz="3200" i="1" dirty="0">
                <a:solidFill>
                  <a:srgbClr val="FFFF00"/>
                </a:solidFill>
                <a:effectLst>
                  <a:outerShdw blurRad="38100" dist="38100" dir="2700000" algn="tl">
                    <a:srgbClr val="000000">
                      <a:alpha val="43137"/>
                    </a:srgbClr>
                  </a:outerShdw>
                </a:effectLst>
              </a:rPr>
              <a:t>And</a:t>
            </a:r>
            <a:r>
              <a:rPr lang="en-US" sz="3200" dirty="0">
                <a:solidFill>
                  <a:srgbClr val="FFFF00"/>
                </a:solidFill>
                <a:effectLst>
                  <a:outerShdw blurRad="38100" dist="38100" dir="2700000" algn="tl">
                    <a:srgbClr val="000000">
                      <a:alpha val="43137"/>
                    </a:srgbClr>
                  </a:outerShdw>
                </a:effectLst>
              </a:rPr>
              <a:t> dwell in the uttermost parts of the sea,</a:t>
            </a:r>
          </a:p>
          <a:p>
            <a:r>
              <a:rPr lang="en-US" sz="3200" baseline="30000" dirty="0">
                <a:effectLst>
                  <a:outerShdw blurRad="38100" dist="38100" dir="2700000" algn="tl">
                    <a:srgbClr val="000000">
                      <a:alpha val="43137"/>
                    </a:srgbClr>
                  </a:outerShdw>
                </a:effectLst>
              </a:rPr>
              <a:t>10</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Even there Your hand shall lead me,</a:t>
            </a:r>
          </a:p>
          <a:p>
            <a:r>
              <a:rPr lang="en-US" sz="3200" dirty="0">
                <a:solidFill>
                  <a:srgbClr val="FFFF00"/>
                </a:solidFill>
                <a:effectLst>
                  <a:outerShdw blurRad="38100" dist="38100" dir="2700000" algn="tl">
                    <a:srgbClr val="000000">
                      <a:alpha val="43137"/>
                    </a:srgbClr>
                  </a:outerShdw>
                </a:effectLst>
              </a:rPr>
              <a:t>   And Your right hand shall hold me.</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18:12-20</a:t>
            </a:r>
          </a:p>
        </p:txBody>
      </p:sp>
    </p:spTree>
    <p:extLst>
      <p:ext uri="{BB962C8B-B14F-4D97-AF65-F5344CB8AC3E}">
        <p14:creationId xmlns:p14="http://schemas.microsoft.com/office/powerpoint/2010/main" val="364499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53998"/>
          </a:xfrm>
          <a:prstGeom prst="rect">
            <a:avLst/>
          </a:prstGeom>
          <a:noFill/>
        </p:spPr>
        <p:txBody>
          <a:bodyPr wrap="square" rtlCol="0">
            <a:spAutoFit/>
          </a:bodyPr>
          <a:lstStyle/>
          <a:p>
            <a:pPr algn="ctr"/>
            <a:r>
              <a:rPr lang="en-US" sz="3000" dirty="0">
                <a:solidFill>
                  <a:srgbClr val="FFFF00"/>
                </a:solidFill>
                <a:effectLst>
                  <a:outerShdw blurRad="38100" dist="38100" dir="2700000" algn="tl">
                    <a:srgbClr val="000000">
                      <a:alpha val="43137"/>
                    </a:srgbClr>
                  </a:outerShdw>
                </a:effectLst>
              </a:rPr>
              <a:t>The Hound of Heaven</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18:12-20</a:t>
            </a:r>
          </a:p>
        </p:txBody>
      </p:sp>
      <p:sp>
        <p:nvSpPr>
          <p:cNvPr id="4" name="TextBox 3"/>
          <p:cNvSpPr txBox="1"/>
          <p:nvPr/>
        </p:nvSpPr>
        <p:spPr>
          <a:xfrm>
            <a:off x="463447" y="1188910"/>
            <a:ext cx="8200103" cy="553998"/>
          </a:xfrm>
          <a:prstGeom prst="rect">
            <a:avLst/>
          </a:prstGeom>
          <a:noFill/>
        </p:spPr>
        <p:txBody>
          <a:bodyPr wrap="square" rtlCol="0">
            <a:spAutoFit/>
          </a:bodyPr>
          <a:lstStyle/>
          <a:p>
            <a:pPr algn="r"/>
            <a:r>
              <a:rPr lang="en-US" sz="3000" dirty="0">
                <a:solidFill>
                  <a:srgbClr val="FFFF00"/>
                </a:solidFill>
                <a:effectLst>
                  <a:outerShdw blurRad="38100" dist="38100" dir="2700000" algn="tl">
                    <a:srgbClr val="000000">
                      <a:alpha val="43137"/>
                    </a:srgbClr>
                  </a:outerShdw>
                </a:effectLst>
              </a:rPr>
              <a:t>– Francis Thompson (1857-1907)</a:t>
            </a:r>
          </a:p>
        </p:txBody>
      </p:sp>
      <p:sp>
        <p:nvSpPr>
          <p:cNvPr id="5" name="TextBox 4"/>
          <p:cNvSpPr txBox="1"/>
          <p:nvPr/>
        </p:nvSpPr>
        <p:spPr>
          <a:xfrm>
            <a:off x="464778" y="1707603"/>
            <a:ext cx="8200103" cy="4385816"/>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I fled Him down the nights and down the days;</a:t>
            </a:r>
          </a:p>
          <a:p>
            <a:r>
              <a:rPr lang="en-US" sz="3000" dirty="0">
                <a:effectLst>
                  <a:outerShdw blurRad="38100" dist="38100" dir="2700000" algn="tl">
                    <a:srgbClr val="000000">
                      <a:alpha val="43137"/>
                    </a:srgbClr>
                  </a:outerShdw>
                </a:effectLst>
              </a:rPr>
              <a:t>I fled Him down the arches of the years;</a:t>
            </a:r>
          </a:p>
          <a:p>
            <a:r>
              <a:rPr lang="en-US" sz="3000" dirty="0">
                <a:effectLst>
                  <a:outerShdw blurRad="38100" dist="38100" dir="2700000" algn="tl">
                    <a:srgbClr val="000000">
                      <a:alpha val="43137"/>
                    </a:srgbClr>
                  </a:outerShdw>
                </a:effectLst>
              </a:rPr>
              <a:t>I fled Him down the labyrinthine ways</a:t>
            </a:r>
          </a:p>
          <a:p>
            <a:r>
              <a:rPr lang="en-US" sz="3000" dirty="0">
                <a:effectLst>
                  <a:outerShdw blurRad="38100" dist="38100" dir="2700000" algn="tl">
                    <a:srgbClr val="000000">
                      <a:alpha val="43137"/>
                    </a:srgbClr>
                  </a:outerShdw>
                </a:effectLst>
              </a:rPr>
              <a:t>Of my own mind, and in the midst of tears</a:t>
            </a:r>
          </a:p>
          <a:p>
            <a:r>
              <a:rPr lang="en-US" sz="3000" dirty="0">
                <a:effectLst>
                  <a:outerShdw blurRad="38100" dist="38100" dir="2700000" algn="tl">
                    <a:srgbClr val="000000">
                      <a:alpha val="43137"/>
                    </a:srgbClr>
                  </a:outerShdw>
                </a:effectLst>
              </a:rPr>
              <a:t>I hid from him, and under running laughter.</a:t>
            </a:r>
          </a:p>
          <a:p>
            <a:r>
              <a:rPr lang="en-US" sz="3000" dirty="0">
                <a:effectLst>
                  <a:outerShdw blurRad="38100" dist="38100" dir="2700000" algn="tl">
                    <a:srgbClr val="000000">
                      <a:alpha val="43137"/>
                    </a:srgbClr>
                  </a:outerShdw>
                </a:effectLst>
              </a:rPr>
              <a:t>Up </a:t>
            </a:r>
            <a:r>
              <a:rPr lang="en-US" sz="3000" dirty="0" err="1">
                <a:effectLst>
                  <a:outerShdw blurRad="38100" dist="38100" dir="2700000" algn="tl">
                    <a:srgbClr val="000000">
                      <a:alpha val="43137"/>
                    </a:srgbClr>
                  </a:outerShdw>
                </a:effectLst>
              </a:rPr>
              <a:t>vistaed</a:t>
            </a:r>
            <a:r>
              <a:rPr lang="en-US" sz="3000" dirty="0">
                <a:effectLst>
                  <a:outerShdw blurRad="38100" dist="38100" dir="2700000" algn="tl">
                    <a:srgbClr val="000000">
                      <a:alpha val="43137"/>
                    </a:srgbClr>
                  </a:outerShdw>
                </a:effectLst>
              </a:rPr>
              <a:t> hopes I sped; and shot, precipitated,</a:t>
            </a:r>
          </a:p>
          <a:p>
            <a:r>
              <a:rPr lang="en-US" sz="3000" dirty="0">
                <a:effectLst>
                  <a:outerShdw blurRad="38100" dist="38100" dir="2700000" algn="tl">
                    <a:srgbClr val="000000">
                      <a:alpha val="43137"/>
                    </a:srgbClr>
                  </a:outerShdw>
                </a:effectLst>
              </a:rPr>
              <a:t>Adown titanic glooms of </a:t>
            </a:r>
            <a:r>
              <a:rPr lang="en-US" sz="3000" dirty="0" err="1">
                <a:effectLst>
                  <a:outerShdw blurRad="38100" dist="38100" dir="2700000" algn="tl">
                    <a:srgbClr val="000000">
                      <a:alpha val="43137"/>
                    </a:srgbClr>
                  </a:outerShdw>
                </a:effectLst>
              </a:rPr>
              <a:t>chasmed</a:t>
            </a:r>
            <a:r>
              <a:rPr lang="en-US" sz="3000" dirty="0">
                <a:effectLst>
                  <a:outerShdw blurRad="38100" dist="38100" dir="2700000" algn="tl">
                    <a:srgbClr val="000000">
                      <a:alpha val="43137"/>
                    </a:srgbClr>
                  </a:outerShdw>
                </a:effectLst>
              </a:rPr>
              <a:t> fears,</a:t>
            </a:r>
          </a:p>
          <a:p>
            <a:r>
              <a:rPr lang="en-US" sz="3000" dirty="0">
                <a:effectLst>
                  <a:outerShdw blurRad="38100" dist="38100" dir="2700000" algn="tl">
                    <a:srgbClr val="000000">
                      <a:alpha val="43137"/>
                    </a:srgbClr>
                  </a:outerShdw>
                </a:effectLst>
              </a:rPr>
              <a:t>From those strong feet that followed, followed after.</a:t>
            </a:r>
          </a:p>
        </p:txBody>
      </p:sp>
      <p:sp>
        <p:nvSpPr>
          <p:cNvPr id="8" name="TextBox 7"/>
          <p:cNvSpPr txBox="1"/>
          <p:nvPr/>
        </p:nvSpPr>
        <p:spPr>
          <a:xfrm>
            <a:off x="2916893" y="5378824"/>
            <a:ext cx="5779099" cy="553998"/>
          </a:xfrm>
          <a:prstGeom prst="rect">
            <a:avLst/>
          </a:prstGeom>
          <a:noFill/>
        </p:spPr>
        <p:txBody>
          <a:bodyPr wrap="square" rtlCol="0">
            <a:spAutoFit/>
          </a:bodyPr>
          <a:lstStyle/>
          <a:p>
            <a:pPr algn="r"/>
            <a:r>
              <a:rPr lang="en-US" sz="3000" dirty="0">
                <a:solidFill>
                  <a:srgbClr val="FFFF00"/>
                </a:solidFill>
                <a:effectLst>
                  <a:outerShdw blurRad="38100" dist="38100" dir="2700000" algn="tl">
                    <a:srgbClr val="000000">
                      <a:alpha val="43137"/>
                    </a:srgbClr>
                  </a:outerShdw>
                </a:effectLst>
              </a:rPr>
              <a:t>(read by Samuel Godfrey George)</a:t>
            </a:r>
          </a:p>
        </p:txBody>
      </p:sp>
      <p:pic>
        <p:nvPicPr>
          <p:cNvPr id="2050" name="Picture 2" descr="Francis Thompson at 1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60389">
            <a:off x="1913385" y="1630601"/>
            <a:ext cx="2789111" cy="3917433"/>
          </a:xfrm>
          <a:prstGeom prst="rect">
            <a:avLst/>
          </a:prstGeom>
          <a:noFill/>
          <a:effectLst>
            <a:outerShdw blurRad="127000" dist="254000" dir="2700000" algn="tl" rotWithShape="0">
              <a:schemeClr val="bg1">
                <a:alpha val="35000"/>
              </a:schemeClr>
            </a:outerShdw>
          </a:effectLst>
          <a:extLst>
            <a:ext uri="{909E8E84-426E-40DD-AFC4-6F175D3DCCD1}">
              <a14:hiddenFill xmlns:a14="http://schemas.microsoft.com/office/drawing/2010/main">
                <a:solidFill>
                  <a:srgbClr val="FFFFFF"/>
                </a:solidFill>
              </a14:hiddenFill>
            </a:ext>
          </a:extLst>
        </p:spPr>
      </p:pic>
      <p:pic>
        <p:nvPicPr>
          <p:cNvPr id="6" name="The Hound Of Heaven - Francis Thompson (edite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8737" y="2999975"/>
            <a:ext cx="304800" cy="304800"/>
          </a:xfrm>
          <a:prstGeom prst="rect">
            <a:avLst/>
          </a:prstGeom>
        </p:spPr>
      </p:pic>
    </p:spTree>
    <p:extLst>
      <p:ext uri="{BB962C8B-B14F-4D97-AF65-F5344CB8AC3E}">
        <p14:creationId xmlns:p14="http://schemas.microsoft.com/office/powerpoint/2010/main" val="401096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childTnLst>
                                </p:cTn>
                              </p:par>
                              <p:par>
                                <p:cTn id="22" presetID="10" presetClass="exit" presetSubtype="0" fill="hold" nodeType="withEffect">
                                  <p:stCondLst>
                                    <p:cond delay="0"/>
                                  </p:stCondLst>
                                  <p:childTnLst>
                                    <p:animEffect transition="out" filter="fade">
                                      <p:cBhvr>
                                        <p:cTn id="23" dur="500"/>
                                        <p:tgtEl>
                                          <p:spTgt spid="2050"/>
                                        </p:tgtEl>
                                      </p:cBhvr>
                                    </p:animEffect>
                                    <p:set>
                                      <p:cBhvr>
                                        <p:cTn id="24" dur="1" fill="hold">
                                          <p:stCondLst>
                                            <p:cond delay="499"/>
                                          </p:stCondLst>
                                        </p:cTn>
                                        <p:tgtEl>
                                          <p:spTgt spid="2050"/>
                                        </p:tgtEl>
                                        <p:attrNameLst>
                                          <p:attrName>style.visibility</p:attrName>
                                        </p:attrNameLst>
                                      </p:cBhvr>
                                      <p:to>
                                        <p:strVal val="hidden"/>
                                      </p:to>
                                    </p:set>
                                  </p:childTnLst>
                                </p:cTn>
                              </p:par>
                              <p:par>
                                <p:cTn id="25" presetID="1" presetClass="mediacall" presetSubtype="0" fill="hold" nodeType="withEffect">
                                  <p:stCondLst>
                                    <p:cond delay="500"/>
                                  </p:stCondLst>
                                  <p:childTnLst>
                                    <p:cmd type="call" cmd="playFrom(0.0)">
                                      <p:cBhvr>
                                        <p:cTn id="26" dur="31242" fill="hold"/>
                                        <p:tgtEl>
                                          <p:spTgt spid="6"/>
                                        </p:tgtEl>
                                      </p:cBhvr>
                                    </p:cmd>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6"/>
                </p:tgtEl>
              </p:cMediaNode>
            </p:audio>
          </p:childTnLst>
        </p:cTn>
      </p:par>
    </p:tnLst>
    <p:bldLst>
      <p:bldP spid="2" grpId="0"/>
      <p:bldP spid="4" grpId="0"/>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2062103"/>
          </a:xfrm>
          <a:prstGeom prst="rect">
            <a:avLst/>
          </a:prstGeom>
          <a:noFill/>
        </p:spPr>
        <p:txBody>
          <a:bodyPr wrap="square" rtlCol="0">
            <a:spAutoFit/>
          </a:bodyPr>
          <a:lstStyle/>
          <a:p>
            <a:pPr lvl="0" eaLnBrk="0" fontAlgn="base" hangingPunct="0">
              <a:spcBef>
                <a:spcPct val="0"/>
              </a:spcBef>
              <a:spcAft>
                <a:spcPct val="0"/>
              </a:spcAft>
            </a:pPr>
            <a:r>
              <a:rPr lang="en-US" altLang="en-US" sz="3200" dirty="0">
                <a:solidFill>
                  <a:schemeClr val="bg1"/>
                </a:solidFill>
                <a:effectLst>
                  <a:outerShdw blurRad="38100" dist="38100" dir="2700000" algn="tl">
                    <a:srgbClr val="000000">
                      <a:alpha val="43137"/>
                    </a:srgbClr>
                  </a:outerShdw>
                </a:effectLst>
                <a:latin typeface="+mj-lt"/>
                <a:ea typeface="Times New Roman" panose="02020603050405020304" pitchFamily="18" charset="0"/>
                <a:cs typeface="Arial" panose="020B0604020202020204" pitchFamily="34" charset="0"/>
              </a:rPr>
              <a:t>Luke 15:7 ~ </a:t>
            </a:r>
            <a:r>
              <a:rPr lang="en-US" altLang="en-US" sz="3200" dirty="0">
                <a:solidFill>
                  <a:srgbClr val="FFFF00"/>
                </a:solidFill>
                <a:effectLst>
                  <a:outerShdw blurRad="38100" dist="38100" dir="2700000" algn="tl">
                    <a:srgbClr val="000000">
                      <a:alpha val="43137"/>
                    </a:srgbClr>
                  </a:outerShdw>
                </a:effectLst>
                <a:latin typeface="+mj-lt"/>
                <a:ea typeface="Times New Roman" panose="02020603050405020304" pitchFamily="18" charset="0"/>
                <a:cs typeface="Arial" panose="020B0604020202020204" pitchFamily="34" charset="0"/>
              </a:rPr>
              <a:t>I say to you that likewise there will be more joy in heaven over one sinner who repents than over ninety-nine just persons who need no repentance.</a:t>
            </a:r>
            <a:r>
              <a:rPr lang="en-US" altLang="en-US" sz="3200" dirty="0">
                <a:solidFill>
                  <a:srgbClr val="FFFF00"/>
                </a:solidFill>
                <a:effectLst>
                  <a:outerShdw blurRad="38100" dist="38100" dir="2700000" algn="tl">
                    <a:srgbClr val="000000">
                      <a:alpha val="43137"/>
                    </a:srgbClr>
                  </a:outerShdw>
                </a:effectLst>
                <a:latin typeface="+mj-lt"/>
              </a:rPr>
              <a:t> </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18:12-20</a:t>
            </a:r>
          </a:p>
        </p:txBody>
      </p:sp>
    </p:spTree>
    <p:extLst>
      <p:ext uri="{BB962C8B-B14F-4D97-AF65-F5344CB8AC3E}">
        <p14:creationId xmlns:p14="http://schemas.microsoft.com/office/powerpoint/2010/main" val="177244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18:12-20</a:t>
            </a:r>
          </a:p>
        </p:txBody>
      </p:sp>
    </p:spTree>
    <p:extLst>
      <p:ext uri="{BB962C8B-B14F-4D97-AF65-F5344CB8AC3E}">
        <p14:creationId xmlns:p14="http://schemas.microsoft.com/office/powerpoint/2010/main" val="300360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304698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Matt. 5:23-24 ~ </a:t>
            </a:r>
            <a:r>
              <a:rPr lang="en-US" sz="3200" baseline="30000" dirty="0">
                <a:effectLst>
                  <a:outerShdw blurRad="38100" dist="38100" dir="2700000" algn="tl">
                    <a:srgbClr val="000000">
                      <a:alpha val="43137"/>
                    </a:srgbClr>
                  </a:outerShdw>
                </a:effectLst>
              </a:rPr>
              <a:t>23</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Therefore if you bring your gift to the altar, and there remember that your brother has something against you, </a:t>
            </a:r>
            <a:r>
              <a:rPr lang="en-US" sz="3200" baseline="30000" dirty="0">
                <a:effectLst>
                  <a:outerShdw blurRad="38100" dist="38100" dir="2700000" algn="tl">
                    <a:srgbClr val="000000">
                      <a:alpha val="43137"/>
                    </a:srgbClr>
                  </a:outerShdw>
                </a:effectLst>
              </a:rPr>
              <a:t>24</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leave your gift there before the altar, and go your way. First be reconciled to your brother, and then come and offer your gift.</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18:12-20</a:t>
            </a:r>
          </a:p>
        </p:txBody>
      </p:sp>
    </p:spTree>
    <p:extLst>
      <p:ext uri="{BB962C8B-B14F-4D97-AF65-F5344CB8AC3E}">
        <p14:creationId xmlns:p14="http://schemas.microsoft.com/office/powerpoint/2010/main" val="312592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Matthew">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atthew">
      <a:majorFont>
        <a:latin typeface="Penoir"/>
        <a:ea typeface=""/>
        <a:cs typeface=""/>
      </a:majorFont>
      <a:minorFont>
        <a:latin typeface="Penoi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544961E-0970-4675-8C1A-8ABB0B0FB329}" vid="{F3943BE5-2AEB-44A9-95BA-FC3792F7D80C}"/>
    </a:ext>
  </a:extLst>
</a:theme>
</file>

<file path=docProps/app.xml><?xml version="1.0" encoding="utf-8"?>
<Properties xmlns="http://schemas.openxmlformats.org/officeDocument/2006/extended-properties" xmlns:vt="http://schemas.openxmlformats.org/officeDocument/2006/docPropsVTypes">
  <Template>Matthew</Template>
  <TotalTime>1271</TotalTime>
  <Words>1062</Words>
  <Application>Microsoft Office PowerPoint</Application>
  <PresentationFormat>On-screen Show (4:3)</PresentationFormat>
  <Paragraphs>93</Paragraphs>
  <Slides>23</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Penoir</vt:lpstr>
      <vt:lpstr>Times New Roman</vt:lpstr>
      <vt:lpstr>Arial</vt:lpstr>
      <vt:lpstr>Britannic Bold</vt:lpstr>
      <vt:lpstr>LilyUPC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19</cp:revision>
  <dcterms:created xsi:type="dcterms:W3CDTF">2016-03-17T21:52:14Z</dcterms:created>
  <dcterms:modified xsi:type="dcterms:W3CDTF">2016-03-18T19:50:27Z</dcterms:modified>
</cp:coreProperties>
</file>