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61" r:id="rId3"/>
    <p:sldId id="258" r:id="rId4"/>
    <p:sldId id="257" r:id="rId5"/>
    <p:sldId id="262" r:id="rId6"/>
    <p:sldId id="273" r:id="rId7"/>
    <p:sldId id="259" r:id="rId8"/>
    <p:sldId id="260" r:id="rId9"/>
    <p:sldId id="266" r:id="rId10"/>
    <p:sldId id="267" r:id="rId11"/>
    <p:sldId id="268" r:id="rId12"/>
    <p:sldId id="269" r:id="rId13"/>
    <p:sldId id="265" r:id="rId14"/>
    <p:sldId id="264" r:id="rId15"/>
    <p:sldId id="263" r:id="rId16"/>
    <p:sldId id="270" r:id="rId17"/>
    <p:sldId id="271" r:id="rId18"/>
    <p:sldId id="272" r:id="rId19"/>
    <p:sldId id="274" r:id="rId20"/>
    <p:sldId id="275" r:id="rId21"/>
  </p:sldIdLst>
  <p:sldSz cx="9144000" cy="6858000" type="screen4x3"/>
  <p:notesSz cx="6858000" cy="9144000"/>
  <p:embeddedFontLst>
    <p:embeddedFont>
      <p:font typeface="Penoir" panose="020B0500000000000000" pitchFamily="34" charset="0"/>
      <p:regular r:id="rId22"/>
      <p:bold r:id="rId23"/>
      <p:italic r:id="rId24"/>
      <p:boldItalic r:id="rId25"/>
    </p:embeddedFont>
    <p:embeddedFont>
      <p:font typeface="Britannic Bold" panose="020B0903060703020204" pitchFamily="34" charset="0"/>
      <p:regular r:id="rId26"/>
    </p:embeddedFont>
    <p:embeddedFont>
      <p:font typeface="LilyUPC" panose="020B0604020202020204" charset="-34"/>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17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23" autoAdjust="0"/>
    <p:restoredTop sz="94660"/>
  </p:normalViewPr>
  <p:slideViewPr>
    <p:cSldViewPr snapToGrid="0" showGuides="1">
      <p:cViewPr>
        <p:scale>
          <a:sx n="66" d="100"/>
          <a:sy n="66" d="100"/>
        </p:scale>
        <p:origin x="435"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22222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7475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428030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8122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422DB1-149A-4FB5-BF46-D0E91AD1C571}" type="datetimeFigureOut">
              <a:rPr lang="en-US" smtClean="0"/>
              <a:t>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1097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422DB1-149A-4FB5-BF46-D0E91AD1C571}" type="datetimeFigureOut">
              <a:rPr lang="en-US" smtClean="0"/>
              <a:t>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98486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422DB1-149A-4FB5-BF46-D0E91AD1C571}" type="datetimeFigureOut">
              <a:rPr lang="en-US" smtClean="0"/>
              <a:t>2/19/2016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682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422DB1-149A-4FB5-BF46-D0E91AD1C571}" type="datetimeFigureOut">
              <a:rPr lang="en-US" smtClean="0"/>
              <a:t>2/19/2016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3384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22DB1-149A-4FB5-BF46-D0E91AD1C571}" type="datetimeFigureOut">
              <a:rPr lang="en-US" smtClean="0"/>
              <a:t>2/19/2016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6210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107108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63716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22DB1-149A-4FB5-BF46-D0E91AD1C571}" type="datetimeFigureOut">
              <a:rPr lang="en-US" smtClean="0"/>
              <a:t>2/19/2016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9D851-C48A-4727-9434-7F72C37547BB}" type="slidenum">
              <a:rPr lang="en-US" smtClean="0"/>
              <a:t>‹#›</a:t>
            </a:fld>
            <a:endParaRPr lang="en-US"/>
          </a:p>
        </p:txBody>
      </p:sp>
    </p:spTree>
    <p:extLst>
      <p:ext uri="{BB962C8B-B14F-4D97-AF65-F5344CB8AC3E}">
        <p14:creationId xmlns:p14="http://schemas.microsoft.com/office/powerpoint/2010/main" val="3230312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9935" y="399672"/>
            <a:ext cx="7787149" cy="923330"/>
          </a:xfrm>
          <a:prstGeom prst="rect">
            <a:avLst/>
          </a:prstGeom>
          <a:noFill/>
        </p:spPr>
        <p:txBody>
          <a:bodyPr wrap="square" rtlCol="0">
            <a:spAutoFit/>
          </a:bodyPr>
          <a:lstStyle/>
          <a:p>
            <a:r>
              <a:rPr lang="en-US" sz="54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16:21-28</a:t>
            </a:r>
            <a:endParaRPr lang="en-US" sz="54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TextBox 4"/>
          <p:cNvSpPr txBox="1"/>
          <p:nvPr/>
        </p:nvSpPr>
        <p:spPr>
          <a:xfrm>
            <a:off x="5008880" y="3230880"/>
            <a:ext cx="3200400" cy="923330"/>
          </a:xfrm>
          <a:prstGeom prst="rect">
            <a:avLst/>
          </a:prstGeom>
          <a:noFill/>
        </p:spPr>
        <p:txBody>
          <a:bodyPr wrap="square" rtlCol="0">
            <a:spAutoFit/>
          </a:bodyPr>
          <a:lstStyle/>
          <a:p>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A free CD of this message will be available following the service</a:t>
            </a: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79598">
            <a:off x="5477248" y="5008546"/>
            <a:ext cx="1027893" cy="1074076"/>
          </a:xfrm>
          <a:prstGeom prst="rect">
            <a:avLst/>
          </a:prstGeom>
          <a:scene3d>
            <a:camera prst="orthographicFront"/>
            <a:lightRig rig="threePt" dir="t"/>
          </a:scene3d>
          <a:sp3d>
            <a:bevelT w="190500" h="190500"/>
          </a:sp3d>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918662">
            <a:off x="7801268" y="3457782"/>
            <a:ext cx="1019397" cy="1019397"/>
          </a:xfrm>
          <a:prstGeom prst="rect">
            <a:avLst/>
          </a:prstGeom>
          <a:scene3d>
            <a:camera prst="orthographicFront"/>
            <a:lightRig rig="threePt" dir="t"/>
          </a:scene3d>
          <a:sp3d>
            <a:bevelT w="190500" h="190500"/>
          </a:sp3d>
        </p:spPr>
      </p:pic>
      <p:sp>
        <p:nvSpPr>
          <p:cNvPr id="35" name="TextBox 34"/>
          <p:cNvSpPr txBox="1"/>
          <p:nvPr/>
        </p:nvSpPr>
        <p:spPr>
          <a:xfrm>
            <a:off x="5537200" y="4695221"/>
            <a:ext cx="3423249" cy="923330"/>
          </a:xfrm>
          <a:prstGeom prst="rect">
            <a:avLst/>
          </a:prstGeom>
          <a:noFill/>
        </p:spPr>
        <p:txBody>
          <a:bodyPr wrap="square" rtlCol="0">
            <a:spAutoFit/>
          </a:bodyPr>
          <a:lstStyle/>
          <a:p>
            <a:pPr algn="r"/>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IT WILL ALSO be available LATER THIS WEEK</a:t>
            </a:r>
          </a:p>
          <a:p>
            <a:pPr algn="r"/>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VIA cALVARYOKC.COM</a:t>
            </a:r>
          </a:p>
        </p:txBody>
      </p:sp>
    </p:spTree>
    <p:extLst>
      <p:ext uri="{BB962C8B-B14F-4D97-AF65-F5344CB8AC3E}">
        <p14:creationId xmlns:p14="http://schemas.microsoft.com/office/powerpoint/2010/main" val="12350541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16:21-28</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65199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16:21-28</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pic>
        <p:nvPicPr>
          <p:cNvPr id="2" name="Picture 1"/>
          <p:cNvPicPr>
            <a:picLocks noChangeAspect="1"/>
          </p:cNvPicPr>
          <p:nvPr/>
        </p:nvPicPr>
        <p:blipFill rotWithShape="1">
          <a:blip r:embed="rId3"/>
          <a:srcRect l="23040" t="19458" r="22154" b="16527"/>
          <a:stretch/>
        </p:blipFill>
        <p:spPr>
          <a:xfrm>
            <a:off x="1544712" y="1038687"/>
            <a:ext cx="6027938" cy="4749553"/>
          </a:xfrm>
          <a:prstGeom prst="rect">
            <a:avLst/>
          </a:prstGeom>
          <a:effectLst>
            <a:outerShdw blurRad="127000" dist="254000" dir="5400000" algn="t" rotWithShape="0">
              <a:schemeClr val="bg1">
                <a:alpha val="35000"/>
              </a:schemeClr>
            </a:outerShdw>
          </a:effectLst>
        </p:spPr>
      </p:pic>
      <p:sp>
        <p:nvSpPr>
          <p:cNvPr id="4" name="Oval 3"/>
          <p:cNvSpPr/>
          <p:nvPr/>
        </p:nvSpPr>
        <p:spPr>
          <a:xfrm>
            <a:off x="2612872" y="1447062"/>
            <a:ext cx="3768878" cy="3721838"/>
          </a:xfrm>
          <a:prstGeom prst="ellipse">
            <a:avLst/>
          </a:prstGeom>
          <a:solidFill>
            <a:srgbClr val="181717">
              <a:alpha val="60000"/>
            </a:srgb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633753" y="1424678"/>
            <a:ext cx="3755254" cy="3789933"/>
          </a:xfrm>
          <a:prstGeom prst="ellipse">
            <a:avLst/>
          </a:prstGeom>
          <a:gradFill flip="none" rotWithShape="1">
            <a:gsLst>
              <a:gs pos="0">
                <a:schemeClr val="accent1">
                  <a:lumMod val="5000"/>
                  <a:lumOff val="95000"/>
                  <a:alpha val="60000"/>
                </a:schemeClr>
              </a:gs>
              <a:gs pos="43000">
                <a:schemeClr val="bg2">
                  <a:lumMod val="50000"/>
                  <a:alpha val="60000"/>
                </a:schemeClr>
              </a:gs>
              <a:gs pos="57000">
                <a:schemeClr val="bg2">
                  <a:lumMod val="10000"/>
                  <a:alpha val="60000"/>
                </a:schemeClr>
              </a:gs>
            </a:gsLst>
            <a:lin ang="0" scaled="1"/>
            <a:tileRect/>
          </a:gra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653013" y="1413137"/>
            <a:ext cx="3755254" cy="3814367"/>
          </a:xfrm>
          <a:prstGeom prst="ellipse">
            <a:avLst/>
          </a:prstGeom>
          <a:solidFill>
            <a:schemeClr val="bg1">
              <a:alpha val="6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515974" y="1287262"/>
            <a:ext cx="1217928"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“bad”</a:t>
            </a:r>
            <a:endParaRPr lang="en-US" sz="3200" dirty="0">
              <a:effectLst>
                <a:outerShdw blurRad="38100" dist="38100" dir="2700000" algn="tl">
                  <a:srgbClr val="000000">
                    <a:alpha val="43137"/>
                  </a:srgbClr>
                </a:outerShdw>
              </a:effectLst>
            </a:endParaRPr>
          </a:p>
        </p:txBody>
      </p:sp>
      <p:sp>
        <p:nvSpPr>
          <p:cNvPr id="10" name="TextBox 9"/>
          <p:cNvSpPr txBox="1"/>
          <p:nvPr/>
        </p:nvSpPr>
        <p:spPr>
          <a:xfrm>
            <a:off x="6249880" y="5221558"/>
            <a:ext cx="1444953"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“good”</a:t>
            </a:r>
            <a:endParaRPr lang="en-US" sz="3200" dirty="0">
              <a:effectLst>
                <a:outerShdw blurRad="38100" dist="38100" dir="2700000" algn="tl">
                  <a:srgbClr val="000000">
                    <a:alpha val="43137"/>
                  </a:srgbClr>
                </a:outerShdw>
              </a:effectLst>
            </a:endParaRPr>
          </a:p>
        </p:txBody>
      </p:sp>
      <p:sp>
        <p:nvSpPr>
          <p:cNvPr id="11" name="TextBox 10"/>
          <p:cNvSpPr txBox="1"/>
          <p:nvPr/>
        </p:nvSpPr>
        <p:spPr>
          <a:xfrm>
            <a:off x="1749202" y="1293708"/>
            <a:ext cx="1030932"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Not </a:t>
            </a:r>
            <a:endParaRPr lang="en-US" sz="3200" dirty="0">
              <a:effectLst>
                <a:outerShdw blurRad="38100" dist="38100" dir="2700000" algn="tl">
                  <a:srgbClr val="000000">
                    <a:alpha val="43137"/>
                  </a:srgbClr>
                </a:outerShdw>
              </a:effectLst>
            </a:endParaRPr>
          </a:p>
        </p:txBody>
      </p:sp>
      <p:sp>
        <p:nvSpPr>
          <p:cNvPr id="12" name="TextBox 11"/>
          <p:cNvSpPr txBox="1"/>
          <p:nvPr/>
        </p:nvSpPr>
        <p:spPr>
          <a:xfrm>
            <a:off x="5529040" y="5224384"/>
            <a:ext cx="1030932"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Not </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153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7"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7" presetClass="exit" presetSubtype="10" fill="hold" grpId="1" nodeType="withEffect">
                                  <p:stCondLst>
                                    <p:cond delay="0"/>
                                  </p:stCondLst>
                                  <p:childTnLst>
                                    <p:anim calcmode="lin" valueType="num">
                                      <p:cBhvr>
                                        <p:cTn id="29" dur="500"/>
                                        <p:tgtEl>
                                          <p:spTgt spid="4"/>
                                        </p:tgtEl>
                                        <p:attrNameLst>
                                          <p:attrName>ppt_w</p:attrName>
                                        </p:attrNameLst>
                                      </p:cBhvr>
                                      <p:tavLst>
                                        <p:tav tm="0">
                                          <p:val>
                                            <p:strVal val="ppt_w"/>
                                          </p:val>
                                        </p:tav>
                                        <p:tav tm="100000">
                                          <p:val>
                                            <p:fltVal val="0"/>
                                          </p:val>
                                        </p:tav>
                                      </p:tavLst>
                                    </p:anim>
                                    <p:anim calcmode="lin" valueType="num">
                                      <p:cBhvr>
                                        <p:cTn id="30" dur="500"/>
                                        <p:tgtEl>
                                          <p:spTgt spid="4"/>
                                        </p:tgtEl>
                                        <p:attrNameLst>
                                          <p:attrName>ppt_h</p:attrName>
                                        </p:attrNameLst>
                                      </p:cBhvr>
                                      <p:tavLst>
                                        <p:tav tm="0">
                                          <p:val>
                                            <p:strVal val="ppt_h"/>
                                          </p:val>
                                        </p:tav>
                                        <p:tav tm="100000">
                                          <p:val>
                                            <p:strVal val="ppt_h"/>
                                          </p:val>
                                        </p:tav>
                                      </p:tavLst>
                                    </p:anim>
                                    <p:set>
                                      <p:cBhvr>
                                        <p:cTn id="31" dur="1" fill="hold">
                                          <p:stCondLst>
                                            <p:cond delay="499"/>
                                          </p:stCondLst>
                                        </p:cTn>
                                        <p:tgtEl>
                                          <p:spTgt spid="4"/>
                                        </p:tgtEl>
                                        <p:attrNameLst>
                                          <p:attrName>style.visibility</p:attrName>
                                        </p:attrNameLst>
                                      </p:cBhvr>
                                      <p:to>
                                        <p:strVal val="hidden"/>
                                      </p:to>
                                    </p:set>
                                  </p:childTnLst>
                                </p:cTn>
                              </p:par>
                            </p:childTnLst>
                          </p:cTn>
                        </p:par>
                        <p:par>
                          <p:cTn id="32" fill="hold">
                            <p:stCondLst>
                              <p:cond delay="500"/>
                            </p:stCondLst>
                            <p:childTnLst>
                              <p:par>
                                <p:cTn id="33" presetID="17" presetClass="entr" presetSubtype="1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2"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par>
                                <p:cTn id="42" presetID="10" presetClass="exit" presetSubtype="0" fill="hold" grpId="2" nodeType="withEffect">
                                  <p:stCondLst>
                                    <p:cond delay="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10" presetClass="exit" presetSubtype="0" fill="hold" grpId="2" nodeType="with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par>
                                <p:cTn id="48" presetID="10" presetClass="exit" presetSubtype="0" fill="hold" grpId="3" nodeType="withEffect">
                                  <p:stCondLst>
                                    <p:cond delay="0"/>
                                  </p:stCondLst>
                                  <p:childTnLst>
                                    <p:animEffect transition="out" filter="fade">
                                      <p:cBhvr>
                                        <p:cTn id="49" dur="500"/>
                                        <p:tgtEl>
                                          <p:spTgt spid="5"/>
                                        </p:tgtEl>
                                      </p:cBhvr>
                                    </p:animEffect>
                                    <p:set>
                                      <p:cBhvr>
                                        <p:cTn id="50" dur="1" fill="hold">
                                          <p:stCondLst>
                                            <p:cond delay="499"/>
                                          </p:stCondLst>
                                        </p:cTn>
                                        <p:tgtEl>
                                          <p:spTgt spid="5"/>
                                        </p:tgtEl>
                                        <p:attrNameLst>
                                          <p:attrName>style.visibility</p:attrName>
                                        </p:attrNameLst>
                                      </p:cBhvr>
                                      <p:to>
                                        <p:strVal val="hidden"/>
                                      </p:to>
                                    </p:set>
                                  </p:childTnLst>
                                </p:cTn>
                              </p:par>
                              <p:par>
                                <p:cTn id="51" presetID="17" presetClass="exit" presetSubtype="10" fill="hold" grpId="1" nodeType="withEffect">
                                  <p:stCondLst>
                                    <p:cond delay="0"/>
                                  </p:stCondLst>
                                  <p:childTnLst>
                                    <p:anim calcmode="lin" valueType="num">
                                      <p:cBhvr>
                                        <p:cTn id="52" dur="500"/>
                                        <p:tgtEl>
                                          <p:spTgt spid="6"/>
                                        </p:tgtEl>
                                        <p:attrNameLst>
                                          <p:attrName>ppt_w</p:attrName>
                                        </p:attrNameLst>
                                      </p:cBhvr>
                                      <p:tavLst>
                                        <p:tav tm="0">
                                          <p:val>
                                            <p:strVal val="ppt_w"/>
                                          </p:val>
                                        </p:tav>
                                        <p:tav tm="100000">
                                          <p:val>
                                            <p:fltVal val="0"/>
                                          </p:val>
                                        </p:tav>
                                      </p:tavLst>
                                    </p:anim>
                                    <p:anim calcmode="lin" valueType="num">
                                      <p:cBhvr>
                                        <p:cTn id="53" dur="500"/>
                                        <p:tgtEl>
                                          <p:spTgt spid="6"/>
                                        </p:tgtEl>
                                        <p:attrNameLst>
                                          <p:attrName>ppt_h</p:attrName>
                                        </p:attrNameLst>
                                      </p:cBhvr>
                                      <p:tavLst>
                                        <p:tav tm="0">
                                          <p:val>
                                            <p:strVal val="ppt_h"/>
                                          </p:val>
                                        </p:tav>
                                        <p:tav tm="100000">
                                          <p:val>
                                            <p:strVal val="ppt_h"/>
                                          </p:val>
                                        </p:tav>
                                      </p:tavLst>
                                    </p:anim>
                                    <p:set>
                                      <p:cBhvr>
                                        <p:cTn id="54" dur="1" fill="hold">
                                          <p:stCondLst>
                                            <p:cond delay="499"/>
                                          </p:stCondLst>
                                        </p:cTn>
                                        <p:tgtEl>
                                          <p:spTgt spid="6"/>
                                        </p:tgtEl>
                                        <p:attrNameLst>
                                          <p:attrName>style.visibility</p:attrName>
                                        </p:attrNameLst>
                                      </p:cBhvr>
                                      <p:to>
                                        <p:strVal val="hidden"/>
                                      </p:to>
                                    </p:set>
                                  </p:childTnLst>
                                </p:cTn>
                              </p:par>
                            </p:childTnLst>
                          </p:cTn>
                        </p:par>
                        <p:par>
                          <p:cTn id="55" fill="hold">
                            <p:stCondLst>
                              <p:cond delay="500"/>
                            </p:stCondLst>
                            <p:childTnLst>
                              <p:par>
                                <p:cTn id="56" presetID="17" presetClass="entr" presetSubtype="10" fill="hold" grpId="1"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1" animBg="1"/>
      <p:bldP spid="5" grpId="0"/>
      <p:bldP spid="5" grpId="2"/>
      <p:bldP spid="5" grpId="3"/>
      <p:bldP spid="10" grpId="0"/>
      <p:bldP spid="11" grpId="1"/>
      <p:bldP spid="11" grpId="2"/>
      <p:bldP spid="12" grpId="1"/>
      <p:bldP spid="12" grpId="2"/>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16:21-28</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76891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97352" y="2769979"/>
            <a:ext cx="4053613"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rPr>
              <a:t>L V NG  SACR F CE</a:t>
            </a:r>
            <a:endParaRPr lang="en-US" sz="3200"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16:21-28</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TextBox 3"/>
          <p:cNvSpPr txBox="1"/>
          <p:nvPr/>
        </p:nvSpPr>
        <p:spPr>
          <a:xfrm>
            <a:off x="3029349" y="2769727"/>
            <a:ext cx="282633"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I</a:t>
            </a:r>
            <a:endParaRPr lang="en-US" sz="3200" dirty="0">
              <a:effectLst>
                <a:outerShdw blurRad="38100" dist="38100" dir="2700000" algn="tl">
                  <a:srgbClr val="000000">
                    <a:alpha val="43137"/>
                  </a:srgbClr>
                </a:outerShdw>
              </a:effectLst>
            </a:endParaRPr>
          </a:p>
        </p:txBody>
      </p:sp>
      <p:sp>
        <p:nvSpPr>
          <p:cNvPr id="5" name="TextBox 4"/>
          <p:cNvSpPr txBox="1"/>
          <p:nvPr/>
        </p:nvSpPr>
        <p:spPr>
          <a:xfrm>
            <a:off x="3414501" y="2768347"/>
            <a:ext cx="282633"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I</a:t>
            </a:r>
            <a:endParaRPr lang="en-US" sz="3200" dirty="0">
              <a:effectLst>
                <a:outerShdw blurRad="38100" dist="38100" dir="2700000" algn="tl">
                  <a:srgbClr val="000000">
                    <a:alpha val="43137"/>
                  </a:srgbClr>
                </a:outerShdw>
              </a:effectLst>
            </a:endParaRPr>
          </a:p>
        </p:txBody>
      </p:sp>
      <p:sp>
        <p:nvSpPr>
          <p:cNvPr id="6" name="TextBox 5"/>
          <p:cNvSpPr txBox="1"/>
          <p:nvPr/>
        </p:nvSpPr>
        <p:spPr>
          <a:xfrm>
            <a:off x="5374918" y="2771123"/>
            <a:ext cx="282633"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I</a:t>
            </a:r>
            <a:endParaRPr lang="en-US" sz="3200" dirty="0">
              <a:effectLst>
                <a:outerShdw blurRad="38100" dist="38100" dir="2700000" algn="tl">
                  <a:srgbClr val="000000">
                    <a:alpha val="43137"/>
                  </a:srgbClr>
                </a:outerShdw>
              </a:effectLst>
            </a:endParaRPr>
          </a:p>
        </p:txBody>
      </p:sp>
      <p:sp>
        <p:nvSpPr>
          <p:cNvPr id="7" name="TextBox 6"/>
          <p:cNvSpPr txBox="1"/>
          <p:nvPr/>
        </p:nvSpPr>
        <p:spPr>
          <a:xfrm>
            <a:off x="5706031" y="2773899"/>
            <a:ext cx="282633"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I</a:t>
            </a:r>
            <a:endParaRPr lang="en-US" sz="3200" dirty="0">
              <a:effectLst>
                <a:outerShdw blurRad="38100" dist="38100" dir="2700000" algn="tl">
                  <a:srgbClr val="000000">
                    <a:alpha val="43137"/>
                  </a:srgbClr>
                </a:outerShdw>
              </a:effectLst>
            </a:endParaRPr>
          </a:p>
        </p:txBody>
      </p:sp>
      <p:sp>
        <p:nvSpPr>
          <p:cNvPr id="8" name="TextBox 7"/>
          <p:cNvSpPr txBox="1"/>
          <p:nvPr/>
        </p:nvSpPr>
        <p:spPr>
          <a:xfrm>
            <a:off x="462116" y="702023"/>
            <a:ext cx="8200103"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Rom. 12:1 ~ </a:t>
            </a:r>
            <a:r>
              <a:rPr lang="en-US" sz="3200" dirty="0">
                <a:solidFill>
                  <a:srgbClr val="FFFF00"/>
                </a:solidFill>
                <a:effectLst>
                  <a:outerShdw blurRad="38100" dist="38100" dir="2700000" algn="tl">
                    <a:srgbClr val="000000">
                      <a:alpha val="43137"/>
                    </a:srgbClr>
                  </a:outerShdw>
                </a:effectLst>
              </a:rPr>
              <a:t>I beseech you therefore, brethren, by the mercies of God, that you present your bodies a living sacrifice, holy, acceptable to God, </a:t>
            </a:r>
            <a:r>
              <a:rPr lang="en-US" sz="3200" i="1" dirty="0">
                <a:solidFill>
                  <a:srgbClr val="FFFF00"/>
                </a:solidFill>
                <a:effectLst>
                  <a:outerShdw blurRad="38100" dist="38100" dir="2700000" algn="tl">
                    <a:srgbClr val="000000">
                      <a:alpha val="43137"/>
                    </a:srgbClr>
                  </a:outerShdw>
                </a:effectLst>
              </a:rPr>
              <a:t>which is</a:t>
            </a:r>
            <a:r>
              <a:rPr lang="en-US" sz="3200" dirty="0">
                <a:solidFill>
                  <a:srgbClr val="FFFF00"/>
                </a:solidFill>
                <a:effectLst>
                  <a:outerShdw blurRad="38100" dist="38100" dir="2700000" algn="tl">
                    <a:srgbClr val="000000">
                      <a:alpha val="43137"/>
                    </a:srgbClr>
                  </a:outerShdw>
                </a:effectLst>
              </a:rPr>
              <a:t> your reasonable service.</a:t>
            </a:r>
          </a:p>
        </p:txBody>
      </p:sp>
    </p:spTree>
    <p:extLst>
      <p:ext uri="{BB962C8B-B14F-4D97-AF65-F5344CB8AC3E}">
        <p14:creationId xmlns:p14="http://schemas.microsoft.com/office/powerpoint/2010/main" val="356043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mph" presetSubtype="2" fill="hold" grpId="1" nodeType="clickEffect">
                                  <p:stCondLst>
                                    <p:cond delay="0"/>
                                  </p:stCondLst>
                                  <p:childTnLst>
                                    <p:animClr clrSpc="rgb" dir="cw">
                                      <p:cBhvr override="childStyle">
                                        <p:cTn id="28" dur="2000" fill="hold"/>
                                        <p:tgtEl>
                                          <p:spTgt spid="4"/>
                                        </p:tgtEl>
                                        <p:attrNameLst>
                                          <p:attrName>style.color</p:attrName>
                                        </p:attrNameLst>
                                      </p:cBhvr>
                                      <p:to>
                                        <a:schemeClr val="accent2"/>
                                      </p:to>
                                    </p:animClr>
                                  </p:childTnLst>
                                </p:cTn>
                              </p:par>
                              <p:par>
                                <p:cTn id="29" presetID="3" presetClass="emph" presetSubtype="2" fill="hold" grpId="1" nodeType="withEffect">
                                  <p:stCondLst>
                                    <p:cond delay="0"/>
                                  </p:stCondLst>
                                  <p:childTnLst>
                                    <p:animClr clrSpc="rgb" dir="cw">
                                      <p:cBhvr override="childStyle">
                                        <p:cTn id="30" dur="2000" fill="hold"/>
                                        <p:tgtEl>
                                          <p:spTgt spid="5"/>
                                        </p:tgtEl>
                                        <p:attrNameLst>
                                          <p:attrName>style.color</p:attrName>
                                        </p:attrNameLst>
                                      </p:cBhvr>
                                      <p:to>
                                        <a:schemeClr val="accent2"/>
                                      </p:to>
                                    </p:animClr>
                                  </p:childTnLst>
                                </p:cTn>
                              </p:par>
                              <p:par>
                                <p:cTn id="31" presetID="3" presetClass="emph" presetSubtype="2" fill="hold" grpId="1" nodeType="withEffect">
                                  <p:stCondLst>
                                    <p:cond delay="0"/>
                                  </p:stCondLst>
                                  <p:childTnLst>
                                    <p:animClr clrSpc="rgb" dir="cw">
                                      <p:cBhvr override="childStyle">
                                        <p:cTn id="32" dur="2000" fill="hold"/>
                                        <p:tgtEl>
                                          <p:spTgt spid="6"/>
                                        </p:tgtEl>
                                        <p:attrNameLst>
                                          <p:attrName>style.color</p:attrName>
                                        </p:attrNameLst>
                                      </p:cBhvr>
                                      <p:to>
                                        <a:schemeClr val="accent2"/>
                                      </p:to>
                                    </p:animClr>
                                  </p:childTnLst>
                                </p:cTn>
                              </p:par>
                              <p:par>
                                <p:cTn id="33" presetID="3" presetClass="emph" presetSubtype="2" fill="hold" grpId="1" nodeType="withEffect">
                                  <p:stCondLst>
                                    <p:cond delay="0"/>
                                  </p:stCondLst>
                                  <p:childTnLst>
                                    <p:animClr clrSpc="rgb" dir="cw">
                                      <p:cBhvr override="childStyle">
                                        <p:cTn id="34" dur="2000" fill="hold"/>
                                        <p:tgtEl>
                                          <p:spTgt spid="7"/>
                                        </p:tgtEl>
                                        <p:attrNameLst>
                                          <p:attrName>style.color</p:attrName>
                                        </p:attrNameLst>
                                      </p:cBhvr>
                                      <p:to>
                                        <a:schemeClr val="accent2"/>
                                      </p:to>
                                    </p:animClr>
                                  </p:childTnLst>
                                </p:cTn>
                              </p:par>
                            </p:childTnLst>
                          </p:cTn>
                        </p:par>
                        <p:par>
                          <p:cTn id="35" fill="hold">
                            <p:stCondLst>
                              <p:cond delay="2000"/>
                            </p:stCondLst>
                            <p:childTnLst>
                              <p:par>
                                <p:cTn id="36" presetID="10" presetClass="exit" presetSubtype="0" fill="hold" grpId="2" nodeType="afterEffect">
                                  <p:stCondLst>
                                    <p:cond delay="0"/>
                                  </p:stCondLst>
                                  <p:childTnLst>
                                    <p:animEffect transition="out" filter="fade">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par>
                                <p:cTn id="39" presetID="10" presetClass="exit" presetSubtype="0" fill="hold" grpId="2" nodeType="withEffect">
                                  <p:stCondLst>
                                    <p:cond delay="0"/>
                                  </p:stCondLst>
                                  <p:childTnLst>
                                    <p:animEffect transition="out" filter="fade">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par>
                                <p:cTn id="42" presetID="10" presetClass="exit" presetSubtype="0" fill="hold" grpId="2" nodeType="with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par>
                                <p:cTn id="45" presetID="10" presetClass="exit" presetSubtype="0" fill="hold" grpId="2" nodeType="withEffect">
                                  <p:stCondLst>
                                    <p:cond delay="0"/>
                                  </p:stCondLst>
                                  <p:childTnLst>
                                    <p:animEffect transition="out" filter="fade">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4" grpId="2"/>
      <p:bldP spid="5" grpId="0"/>
      <p:bldP spid="5" grpId="1"/>
      <p:bldP spid="5" grpId="2"/>
      <p:bldP spid="6" grpId="0"/>
      <p:bldP spid="6" grpId="1"/>
      <p:bldP spid="6" grpId="2"/>
      <p:bldP spid="7" grpId="0"/>
      <p:bldP spid="7" grpId="1"/>
      <p:bldP spid="7" grpId="2"/>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16:21-28</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7027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452431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George MacDonald (1824-1905) ~ </a:t>
            </a:r>
            <a:r>
              <a:rPr lang="en-US" sz="3200" dirty="0">
                <a:effectLst>
                  <a:outerShdw blurRad="38100" dist="38100" dir="2700000" algn="tl">
                    <a:srgbClr val="000000">
                      <a:alpha val="43137"/>
                    </a:srgbClr>
                  </a:outerShdw>
                </a:effectLst>
              </a:rPr>
              <a:t>“Christ died to save us, not from suffering, but from ourselves; not from injustice, far less from justice, but from being unjust. He died that we might live—but live as he lives, by dying as he died who died to himself that he might live unto God. If we do not die to ourselves, we cannot live to God, and he that does not live to God, is dead.”</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16:21-28</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412094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16:21-28</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93739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107721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Count Nicolaus von Zinzendorf (1700-1760) ~ </a:t>
            </a:r>
            <a:r>
              <a:rPr lang="en-US" sz="3200" dirty="0">
                <a:effectLst>
                  <a:outerShdw blurRad="38100" dist="38100" dir="2700000" algn="tl">
                    <a:srgbClr val="000000">
                      <a:alpha val="43137"/>
                    </a:srgbClr>
                  </a:outerShdw>
                </a:effectLst>
              </a:rPr>
              <a:t>“I have one passion. It is He, only He.”</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16:21-28</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21832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16:21-28</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37038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30" name="Picture 6" descr="http://www.carmudi.pk/journal/wp-content/uploads/2015/04/Brunei-Pala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897" y="829745"/>
            <a:ext cx="4723141" cy="2660704"/>
          </a:xfrm>
          <a:prstGeom prst="rect">
            <a:avLst/>
          </a:prstGeom>
          <a:noFill/>
          <a:effectLst>
            <a:outerShdw blurRad="127000" dist="254000" dir="5400000" algn="t" rotWithShape="0">
              <a:schemeClr val="bg1">
                <a:alpha val="35000"/>
              </a:scheme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16:21-28</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pic>
        <p:nvPicPr>
          <p:cNvPr id="1028" name="Picture 4" descr="Image result for sultan of brune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89849">
            <a:off x="5372701" y="944903"/>
            <a:ext cx="2719383" cy="3611898"/>
          </a:xfrm>
          <a:prstGeom prst="rect">
            <a:avLst/>
          </a:prstGeom>
          <a:noFill/>
          <a:effectLst>
            <a:outerShdw blurRad="127000" dist="254000" dir="8100000" algn="tr" rotWithShape="0">
              <a:schemeClr val="bg1">
                <a:alpha val="35000"/>
              </a:scheme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76689" y="4564743"/>
            <a:ext cx="2547257"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Sultan of Brunei</a:t>
            </a:r>
            <a:endParaRPr lang="en-US" sz="2800" dirty="0">
              <a:effectLst>
                <a:outerShdw blurRad="38100" dist="38100" dir="2700000" algn="tl">
                  <a:srgbClr val="000000">
                    <a:alpha val="43137"/>
                  </a:srgbClr>
                </a:outerShdw>
              </a:effectLst>
            </a:endParaRPr>
          </a:p>
        </p:txBody>
      </p:sp>
      <p:sp>
        <p:nvSpPr>
          <p:cNvPr id="8" name="TextBox 7"/>
          <p:cNvSpPr txBox="1"/>
          <p:nvPr/>
        </p:nvSpPr>
        <p:spPr>
          <a:xfrm>
            <a:off x="1356344" y="3666319"/>
            <a:ext cx="4217146"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Over 2,000,000 sq. ft.</a:t>
            </a:r>
            <a:endParaRPr lang="en-US" sz="2800" dirty="0">
              <a:effectLst>
                <a:outerShdw blurRad="38100" dist="38100" dir="2700000" algn="tl">
                  <a:srgbClr val="000000">
                    <a:alpha val="43137"/>
                  </a:srgbClr>
                </a:outerShdw>
              </a:effectLst>
            </a:endParaRPr>
          </a:p>
        </p:txBody>
      </p:sp>
      <p:pic>
        <p:nvPicPr>
          <p:cNvPr id="1026" name="Picture 2" descr="https://i.ytimg.com/vi/Qgv_yEdNC2g/maxresdefaul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24888">
            <a:off x="870191" y="2608801"/>
            <a:ext cx="3957389" cy="2638259"/>
          </a:xfrm>
          <a:prstGeom prst="rect">
            <a:avLst/>
          </a:prstGeom>
          <a:noFill/>
          <a:effectLst>
            <a:outerShdw blurRad="127000" dist="254000" dir="2700000" algn="tl" rotWithShape="0">
              <a:schemeClr val="bg1">
                <a:alpha val="35000"/>
              </a:scheme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97432" y="5354968"/>
            <a:ext cx="3418111"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24k gold Rolls Royce</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885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30"/>
                                        </p:tgtEl>
                                        <p:attrNameLst>
                                          <p:attrName>style.visibility</p:attrName>
                                        </p:attrNameLst>
                                      </p:cBhvr>
                                      <p:to>
                                        <p:strVal val="visible"/>
                                      </p:to>
                                    </p:set>
                                    <p:animEffect transition="in" filter="fade">
                                      <p:cBhvr>
                                        <p:cTn id="16" dur="500"/>
                                        <p:tgtEl>
                                          <p:spTgt spid="103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500"/>
                                        <p:tgtEl>
                                          <p:spTgt spid="1026"/>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954107"/>
          </a:xfrm>
          <a:prstGeom prst="rect">
            <a:avLst/>
          </a:prstGeom>
          <a:noFill/>
        </p:spPr>
        <p:txBody>
          <a:bodyPr wrap="square" rtlCol="0">
            <a:spAutoFit/>
          </a:bodyPr>
          <a:lstStyle/>
          <a:p>
            <a:r>
              <a:rPr lang="en-US" sz="2800" dirty="0">
                <a:solidFill>
                  <a:srgbClr val="FFFF00"/>
                </a:solidFill>
                <a:effectLst>
                  <a:outerShdw blurRad="38100" dist="38100" dir="2700000" algn="tl">
                    <a:srgbClr val="000000">
                      <a:alpha val="43137"/>
                    </a:srgbClr>
                  </a:outerShdw>
                </a:effectLst>
              </a:rPr>
              <a:t>Oxymoron ~ </a:t>
            </a:r>
            <a:r>
              <a:rPr lang="en-US" sz="2800" dirty="0">
                <a:effectLst>
                  <a:outerShdw blurRad="38100" dist="38100" dir="2700000" algn="tl">
                    <a:srgbClr val="000000">
                      <a:alpha val="43137"/>
                    </a:srgbClr>
                  </a:outerShdw>
                </a:effectLst>
              </a:rPr>
              <a:t>a figure of speech in which apparently contradictory terms appear in conjunction</a:t>
            </a:r>
            <a:endParaRPr lang="en-US" sz="4400" dirty="0">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16:21-28</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8" name="TextBox 7"/>
          <p:cNvSpPr txBox="1"/>
          <p:nvPr/>
        </p:nvSpPr>
        <p:spPr>
          <a:xfrm>
            <a:off x="462116" y="1610566"/>
            <a:ext cx="4017676" cy="523220"/>
          </a:xfrm>
          <a:prstGeom prst="rect">
            <a:avLst/>
          </a:prstGeom>
          <a:noFill/>
        </p:spPr>
        <p:txBody>
          <a:bodyPr wrap="square" rtlCol="0">
            <a:spAutoFit/>
          </a:bodyPr>
          <a:lstStyle/>
          <a:p>
            <a:pPr algn="r"/>
            <a:r>
              <a:rPr lang="en-US" sz="2800" dirty="0" smtClean="0">
                <a:effectLst>
                  <a:outerShdw blurRad="38100" dist="38100" dir="2700000" algn="tl">
                    <a:srgbClr val="000000">
                      <a:alpha val="43137"/>
                    </a:srgbClr>
                  </a:outerShdw>
                </a:effectLst>
              </a:rPr>
              <a:t>Click the “Start” button</a:t>
            </a:r>
            <a:endParaRPr lang="en-US" sz="2800" dirty="0">
              <a:effectLst>
                <a:outerShdw blurRad="38100" dist="38100" dir="2700000" algn="tl">
                  <a:srgbClr val="000000">
                    <a:alpha val="43137"/>
                  </a:srgbClr>
                </a:outerShdw>
              </a:effectLst>
            </a:endParaRPr>
          </a:p>
        </p:txBody>
      </p:sp>
      <p:sp>
        <p:nvSpPr>
          <p:cNvPr id="9" name="TextBox 8"/>
          <p:cNvSpPr txBox="1"/>
          <p:nvPr/>
        </p:nvSpPr>
        <p:spPr>
          <a:xfrm>
            <a:off x="4618104" y="1616970"/>
            <a:ext cx="4078924"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t</a:t>
            </a:r>
            <a:r>
              <a:rPr lang="en-US" sz="2800" dirty="0" smtClean="0">
                <a:effectLst>
                  <a:outerShdw blurRad="38100" dist="38100" dir="2700000" algn="tl">
                    <a:srgbClr val="000000">
                      <a:alpha val="43137"/>
                    </a:srgbClr>
                  </a:outerShdw>
                </a:effectLst>
              </a:rPr>
              <a:t>o shut down</a:t>
            </a:r>
            <a:endParaRPr lang="en-US" sz="2800" dirty="0">
              <a:effectLst>
                <a:outerShdw blurRad="38100" dist="38100" dir="2700000" algn="tl">
                  <a:srgbClr val="000000">
                    <a:alpha val="43137"/>
                  </a:srgbClr>
                </a:outerShdw>
              </a:effectLst>
            </a:endParaRPr>
          </a:p>
        </p:txBody>
      </p:sp>
      <p:sp>
        <p:nvSpPr>
          <p:cNvPr id="10" name="TextBox 9"/>
          <p:cNvSpPr txBox="1"/>
          <p:nvPr/>
        </p:nvSpPr>
        <p:spPr>
          <a:xfrm>
            <a:off x="453152" y="2088776"/>
            <a:ext cx="4017676" cy="523220"/>
          </a:xfrm>
          <a:prstGeom prst="rect">
            <a:avLst/>
          </a:prstGeom>
          <a:noFill/>
        </p:spPr>
        <p:txBody>
          <a:bodyPr wrap="square" rtlCol="0">
            <a:spAutoFit/>
          </a:bodyPr>
          <a:lstStyle/>
          <a:p>
            <a:pPr algn="r"/>
            <a:r>
              <a:rPr lang="en-US" sz="2800" dirty="0" smtClean="0">
                <a:effectLst>
                  <a:outerShdw blurRad="38100" dist="38100" dir="2700000" algn="tl">
                    <a:srgbClr val="000000">
                      <a:alpha val="43137"/>
                    </a:srgbClr>
                  </a:outerShdw>
                </a:effectLst>
              </a:rPr>
              <a:t>Canadian</a:t>
            </a:r>
            <a:endParaRPr lang="en-US" sz="2800" dirty="0">
              <a:effectLst>
                <a:outerShdw blurRad="38100" dist="38100" dir="2700000" algn="tl">
                  <a:srgbClr val="000000">
                    <a:alpha val="43137"/>
                  </a:srgbClr>
                </a:outerShdw>
              </a:effectLst>
            </a:endParaRPr>
          </a:p>
        </p:txBody>
      </p:sp>
      <p:sp>
        <p:nvSpPr>
          <p:cNvPr id="11" name="TextBox 10"/>
          <p:cNvSpPr txBox="1"/>
          <p:nvPr/>
        </p:nvSpPr>
        <p:spPr>
          <a:xfrm>
            <a:off x="4609140" y="2095180"/>
            <a:ext cx="4078924"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bacon</a:t>
            </a:r>
            <a:endParaRPr lang="en-US" sz="2800" dirty="0">
              <a:effectLst>
                <a:outerShdw blurRad="38100" dist="38100" dir="2700000" algn="tl">
                  <a:srgbClr val="000000">
                    <a:alpha val="43137"/>
                  </a:srgbClr>
                </a:outerShdw>
              </a:effectLst>
            </a:endParaRPr>
          </a:p>
        </p:txBody>
      </p:sp>
      <p:sp>
        <p:nvSpPr>
          <p:cNvPr id="12" name="TextBox 11"/>
          <p:cNvSpPr txBox="1"/>
          <p:nvPr/>
        </p:nvSpPr>
        <p:spPr>
          <a:xfrm>
            <a:off x="459556" y="2556220"/>
            <a:ext cx="4017676" cy="523220"/>
          </a:xfrm>
          <a:prstGeom prst="rect">
            <a:avLst/>
          </a:prstGeom>
          <a:noFill/>
        </p:spPr>
        <p:txBody>
          <a:bodyPr wrap="square" rtlCol="0">
            <a:spAutoFit/>
          </a:bodyPr>
          <a:lstStyle/>
          <a:p>
            <a:pPr algn="r"/>
            <a:r>
              <a:rPr lang="en-US" sz="2800" dirty="0" smtClean="0">
                <a:effectLst>
                  <a:outerShdw blurRad="38100" dist="38100" dir="2700000" algn="tl">
                    <a:srgbClr val="000000">
                      <a:alpha val="43137"/>
                    </a:srgbClr>
                  </a:outerShdw>
                </a:effectLst>
              </a:rPr>
              <a:t>Absolutely</a:t>
            </a:r>
            <a:endParaRPr lang="en-US" sz="2800" dirty="0">
              <a:effectLst>
                <a:outerShdw blurRad="38100" dist="38100" dir="2700000" algn="tl">
                  <a:srgbClr val="000000">
                    <a:alpha val="43137"/>
                  </a:srgbClr>
                </a:outerShdw>
              </a:effectLst>
            </a:endParaRPr>
          </a:p>
        </p:txBody>
      </p:sp>
      <p:sp>
        <p:nvSpPr>
          <p:cNvPr id="13" name="TextBox 12"/>
          <p:cNvSpPr txBox="1"/>
          <p:nvPr/>
        </p:nvSpPr>
        <p:spPr>
          <a:xfrm>
            <a:off x="4615544" y="2562624"/>
            <a:ext cx="4078924"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unsure</a:t>
            </a:r>
            <a:endParaRPr lang="en-US" sz="2800" dirty="0">
              <a:effectLst>
                <a:outerShdw blurRad="38100" dist="38100" dir="2700000" algn="tl">
                  <a:srgbClr val="000000">
                    <a:alpha val="43137"/>
                  </a:srgbClr>
                </a:outerShdw>
              </a:effectLst>
            </a:endParaRPr>
          </a:p>
        </p:txBody>
      </p:sp>
      <p:sp>
        <p:nvSpPr>
          <p:cNvPr id="14" name="TextBox 13"/>
          <p:cNvSpPr txBox="1"/>
          <p:nvPr/>
        </p:nvSpPr>
        <p:spPr>
          <a:xfrm>
            <a:off x="473644" y="3046716"/>
            <a:ext cx="4017676" cy="523220"/>
          </a:xfrm>
          <a:prstGeom prst="rect">
            <a:avLst/>
          </a:prstGeom>
          <a:noFill/>
        </p:spPr>
        <p:txBody>
          <a:bodyPr wrap="square" rtlCol="0">
            <a:spAutoFit/>
          </a:bodyPr>
          <a:lstStyle/>
          <a:p>
            <a:pPr algn="r"/>
            <a:r>
              <a:rPr lang="en-US" sz="2800" dirty="0" smtClean="0">
                <a:effectLst>
                  <a:outerShdw blurRad="38100" dist="38100" dir="2700000" algn="tl">
                    <a:srgbClr val="000000">
                      <a:alpha val="43137"/>
                    </a:srgbClr>
                  </a:outerShdw>
                </a:effectLst>
              </a:rPr>
              <a:t>Clogged</a:t>
            </a:r>
            <a:endParaRPr lang="en-US" sz="2800" dirty="0">
              <a:effectLst>
                <a:outerShdw blurRad="38100" dist="38100" dir="2700000" algn="tl">
                  <a:srgbClr val="000000">
                    <a:alpha val="43137"/>
                  </a:srgbClr>
                </a:outerShdw>
              </a:effectLst>
            </a:endParaRPr>
          </a:p>
        </p:txBody>
      </p:sp>
      <p:sp>
        <p:nvSpPr>
          <p:cNvPr id="15" name="TextBox 14"/>
          <p:cNvSpPr txBox="1"/>
          <p:nvPr/>
        </p:nvSpPr>
        <p:spPr>
          <a:xfrm>
            <a:off x="4629632" y="3053120"/>
            <a:ext cx="4078924"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drain</a:t>
            </a:r>
            <a:endParaRPr lang="en-US" sz="2800" dirty="0">
              <a:effectLst>
                <a:outerShdw blurRad="38100" dist="38100" dir="2700000" algn="tl">
                  <a:srgbClr val="000000">
                    <a:alpha val="43137"/>
                  </a:srgbClr>
                </a:outerShdw>
              </a:effectLst>
            </a:endParaRPr>
          </a:p>
        </p:txBody>
      </p:sp>
      <p:sp>
        <p:nvSpPr>
          <p:cNvPr id="16" name="TextBox 15"/>
          <p:cNvSpPr txBox="1"/>
          <p:nvPr/>
        </p:nvSpPr>
        <p:spPr>
          <a:xfrm>
            <a:off x="480048" y="3529528"/>
            <a:ext cx="4017676" cy="523220"/>
          </a:xfrm>
          <a:prstGeom prst="rect">
            <a:avLst/>
          </a:prstGeom>
          <a:noFill/>
        </p:spPr>
        <p:txBody>
          <a:bodyPr wrap="square" rtlCol="0">
            <a:spAutoFit/>
          </a:bodyPr>
          <a:lstStyle/>
          <a:p>
            <a:pPr algn="r"/>
            <a:r>
              <a:rPr lang="en-US" sz="2800" dirty="0" smtClean="0">
                <a:effectLst>
                  <a:outerShdw blurRad="38100" dist="38100" dir="2700000" algn="tl">
                    <a:srgbClr val="000000">
                      <a:alpha val="43137"/>
                    </a:srgbClr>
                  </a:outerShdw>
                </a:effectLst>
              </a:rPr>
              <a:t>A fine</a:t>
            </a:r>
            <a:endParaRPr lang="en-US" sz="2800" dirty="0">
              <a:effectLst>
                <a:outerShdw blurRad="38100" dist="38100" dir="2700000" algn="tl">
                  <a:srgbClr val="000000">
                    <a:alpha val="43137"/>
                  </a:srgbClr>
                </a:outerShdw>
              </a:effectLst>
            </a:endParaRPr>
          </a:p>
        </p:txBody>
      </p:sp>
      <p:sp>
        <p:nvSpPr>
          <p:cNvPr id="17" name="TextBox 16"/>
          <p:cNvSpPr txBox="1"/>
          <p:nvPr/>
        </p:nvSpPr>
        <p:spPr>
          <a:xfrm>
            <a:off x="4636036" y="3535932"/>
            <a:ext cx="4078924"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mess</a:t>
            </a:r>
            <a:endParaRPr lang="en-US" sz="2800" dirty="0">
              <a:effectLst>
                <a:outerShdw blurRad="38100" dist="38100" dir="2700000" algn="tl">
                  <a:srgbClr val="000000">
                    <a:alpha val="43137"/>
                  </a:srgbClr>
                </a:outerShdw>
              </a:effectLst>
            </a:endParaRPr>
          </a:p>
        </p:txBody>
      </p:sp>
      <p:sp>
        <p:nvSpPr>
          <p:cNvPr id="19" name="TextBox 18"/>
          <p:cNvSpPr txBox="1"/>
          <p:nvPr/>
        </p:nvSpPr>
        <p:spPr>
          <a:xfrm>
            <a:off x="486452" y="5418512"/>
            <a:ext cx="4017676" cy="523220"/>
          </a:xfrm>
          <a:prstGeom prst="rect">
            <a:avLst/>
          </a:prstGeom>
          <a:noFill/>
        </p:spPr>
        <p:txBody>
          <a:bodyPr wrap="square" rtlCol="0">
            <a:spAutoFit/>
          </a:bodyPr>
          <a:lstStyle/>
          <a:p>
            <a:pPr algn="r"/>
            <a:r>
              <a:rPr lang="en-US" sz="2800" dirty="0" smtClean="0">
                <a:effectLst>
                  <a:outerShdw blurRad="38100" dist="38100" dir="2700000" algn="tl">
                    <a:srgbClr val="000000">
                      <a:alpha val="43137"/>
                    </a:srgbClr>
                  </a:outerShdw>
                </a:effectLst>
              </a:rPr>
              <a:t>Male </a:t>
            </a:r>
            <a:endParaRPr lang="en-US" sz="2800" dirty="0">
              <a:effectLst>
                <a:outerShdw blurRad="38100" dist="38100" dir="2700000" algn="tl">
                  <a:srgbClr val="000000">
                    <a:alpha val="43137"/>
                  </a:srgbClr>
                </a:outerShdw>
              </a:effectLst>
            </a:endParaRPr>
          </a:p>
        </p:txBody>
      </p:sp>
      <p:sp>
        <p:nvSpPr>
          <p:cNvPr id="20" name="TextBox 19"/>
          <p:cNvSpPr txBox="1"/>
          <p:nvPr/>
        </p:nvSpPr>
        <p:spPr>
          <a:xfrm>
            <a:off x="4642440" y="5424916"/>
            <a:ext cx="4078924"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compassion</a:t>
            </a:r>
            <a:endParaRPr lang="en-US" sz="2800" dirty="0">
              <a:effectLst>
                <a:outerShdw blurRad="38100" dist="38100" dir="2700000" algn="tl">
                  <a:srgbClr val="000000">
                    <a:alpha val="43137"/>
                  </a:srgbClr>
                </a:outerShdw>
              </a:effectLst>
            </a:endParaRPr>
          </a:p>
        </p:txBody>
      </p:sp>
      <p:sp>
        <p:nvSpPr>
          <p:cNvPr id="21" name="TextBox 20"/>
          <p:cNvSpPr txBox="1"/>
          <p:nvPr/>
        </p:nvSpPr>
        <p:spPr>
          <a:xfrm>
            <a:off x="492856" y="4472100"/>
            <a:ext cx="4017676" cy="523220"/>
          </a:xfrm>
          <a:prstGeom prst="rect">
            <a:avLst/>
          </a:prstGeom>
          <a:noFill/>
        </p:spPr>
        <p:txBody>
          <a:bodyPr wrap="square" rtlCol="0">
            <a:spAutoFit/>
          </a:bodyPr>
          <a:lstStyle/>
          <a:p>
            <a:pPr algn="r"/>
            <a:r>
              <a:rPr lang="en-US" sz="2800" dirty="0" smtClean="0">
                <a:effectLst>
                  <a:outerShdw blurRad="38100" dist="38100" dir="2700000" algn="tl">
                    <a:srgbClr val="000000">
                      <a:alpha val="43137"/>
                    </a:srgbClr>
                  </a:outerShdw>
                </a:effectLst>
              </a:rPr>
              <a:t>Accurate</a:t>
            </a:r>
            <a:endParaRPr lang="en-US" sz="2800" dirty="0">
              <a:effectLst>
                <a:outerShdw blurRad="38100" dist="38100" dir="2700000" algn="tl">
                  <a:srgbClr val="000000">
                    <a:alpha val="43137"/>
                  </a:srgbClr>
                </a:outerShdw>
              </a:effectLst>
            </a:endParaRPr>
          </a:p>
        </p:txBody>
      </p:sp>
      <p:sp>
        <p:nvSpPr>
          <p:cNvPr id="22" name="TextBox 21"/>
          <p:cNvSpPr txBox="1"/>
          <p:nvPr/>
        </p:nvSpPr>
        <p:spPr>
          <a:xfrm>
            <a:off x="4648844" y="4478504"/>
            <a:ext cx="4078924"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horoscope</a:t>
            </a:r>
            <a:endParaRPr lang="en-US" sz="2800" dirty="0">
              <a:effectLst>
                <a:outerShdw blurRad="38100" dist="38100" dir="2700000" algn="tl">
                  <a:srgbClr val="000000">
                    <a:alpha val="43137"/>
                  </a:srgbClr>
                </a:outerShdw>
              </a:effectLst>
            </a:endParaRPr>
          </a:p>
        </p:txBody>
      </p:sp>
      <p:sp>
        <p:nvSpPr>
          <p:cNvPr id="23" name="TextBox 22"/>
          <p:cNvSpPr txBox="1"/>
          <p:nvPr/>
        </p:nvSpPr>
        <p:spPr>
          <a:xfrm>
            <a:off x="499260" y="4950656"/>
            <a:ext cx="4017676" cy="523220"/>
          </a:xfrm>
          <a:prstGeom prst="rect">
            <a:avLst/>
          </a:prstGeom>
          <a:noFill/>
        </p:spPr>
        <p:txBody>
          <a:bodyPr wrap="square" rtlCol="0">
            <a:spAutoFit/>
          </a:bodyPr>
          <a:lstStyle/>
          <a:p>
            <a:pPr algn="r"/>
            <a:r>
              <a:rPr lang="en-US" sz="2800" dirty="0" smtClean="0">
                <a:effectLst>
                  <a:outerShdw blurRad="38100" dist="38100" dir="2700000" algn="tl">
                    <a:srgbClr val="000000">
                      <a:alpha val="43137"/>
                    </a:srgbClr>
                  </a:outerShdw>
                </a:effectLst>
              </a:rPr>
              <a:t>Marijuana</a:t>
            </a:r>
            <a:endParaRPr lang="en-US" sz="2800" dirty="0">
              <a:effectLst>
                <a:outerShdw blurRad="38100" dist="38100" dir="2700000" algn="tl">
                  <a:srgbClr val="000000">
                    <a:alpha val="43137"/>
                  </a:srgbClr>
                </a:outerShdw>
              </a:effectLst>
            </a:endParaRPr>
          </a:p>
        </p:txBody>
      </p:sp>
      <p:sp>
        <p:nvSpPr>
          <p:cNvPr id="24" name="TextBox 23"/>
          <p:cNvSpPr txBox="1"/>
          <p:nvPr/>
        </p:nvSpPr>
        <p:spPr>
          <a:xfrm>
            <a:off x="4655248" y="4957060"/>
            <a:ext cx="4078924"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initiative</a:t>
            </a:r>
            <a:endParaRPr lang="en-US" sz="2800" dirty="0">
              <a:effectLst>
                <a:outerShdw blurRad="38100" dist="38100" dir="2700000" algn="tl">
                  <a:srgbClr val="000000">
                    <a:alpha val="43137"/>
                  </a:srgbClr>
                </a:outerShdw>
              </a:effectLst>
            </a:endParaRPr>
          </a:p>
        </p:txBody>
      </p:sp>
      <p:sp>
        <p:nvSpPr>
          <p:cNvPr id="25" name="TextBox 24"/>
          <p:cNvSpPr txBox="1"/>
          <p:nvPr/>
        </p:nvSpPr>
        <p:spPr>
          <a:xfrm>
            <a:off x="505664" y="4004244"/>
            <a:ext cx="4017676" cy="523220"/>
          </a:xfrm>
          <a:prstGeom prst="rect">
            <a:avLst/>
          </a:prstGeom>
          <a:noFill/>
        </p:spPr>
        <p:txBody>
          <a:bodyPr wrap="square" rtlCol="0">
            <a:spAutoFit/>
          </a:bodyPr>
          <a:lstStyle/>
          <a:p>
            <a:pPr algn="r"/>
            <a:r>
              <a:rPr lang="en-US" sz="2800" dirty="0" smtClean="0">
                <a:effectLst>
                  <a:outerShdw blurRad="38100" dist="38100" dir="2700000" algn="tl">
                    <a:srgbClr val="000000">
                      <a:alpha val="43137"/>
                    </a:srgbClr>
                  </a:outerShdw>
                </a:effectLst>
              </a:rPr>
              <a:t>Tech</a:t>
            </a:r>
            <a:endParaRPr lang="en-US" sz="2800" dirty="0">
              <a:effectLst>
                <a:outerShdw blurRad="38100" dist="38100" dir="2700000" algn="tl">
                  <a:srgbClr val="000000">
                    <a:alpha val="43137"/>
                  </a:srgbClr>
                </a:outerShdw>
              </a:effectLst>
            </a:endParaRPr>
          </a:p>
        </p:txBody>
      </p:sp>
      <p:sp>
        <p:nvSpPr>
          <p:cNvPr id="26" name="TextBox 25"/>
          <p:cNvSpPr txBox="1"/>
          <p:nvPr/>
        </p:nvSpPr>
        <p:spPr>
          <a:xfrm>
            <a:off x="4661652" y="4010648"/>
            <a:ext cx="4078924"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support</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9894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500"/>
                                        <p:tgtEl>
                                          <p:spTgt spid="1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fade">
                                      <p:cBhvr>
                                        <p:cTn id="9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P spid="13" grpId="0"/>
      <p:bldP spid="14" grpId="0"/>
      <p:bldP spid="15" grpId="0"/>
      <p:bldP spid="16" grpId="0"/>
      <p:bldP spid="17" grpId="0"/>
      <p:bldP spid="19" grpId="0"/>
      <p:bldP spid="20" grpId="0"/>
      <p:bldP spid="21" grpId="0"/>
      <p:bldP spid="22" grpId="0"/>
      <p:bldP spid="23"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16:21-28</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7102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16:21-28</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408234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46410" y="2284927"/>
            <a:ext cx="1390563"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90880" y="2277464"/>
            <a:ext cx="7971339" cy="1569660"/>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solidFill>
                  <a:schemeClr val="bg1"/>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Heb. 8:12 ~ </a:t>
            </a:r>
            <a:r>
              <a:rPr lang="en-US" sz="3200" dirty="0">
                <a:solidFill>
                  <a:srgbClr val="FFFF00"/>
                </a:solidFill>
                <a:effectLst>
                  <a:outerShdw blurRad="38100" dist="38100" dir="2700000" algn="tl">
                    <a:srgbClr val="000000">
                      <a:alpha val="43137"/>
                    </a:srgbClr>
                  </a:outerShdw>
                </a:effectLst>
              </a:rPr>
              <a:t>For I will be </a:t>
            </a:r>
            <a:r>
              <a:rPr lang="en-US" sz="3200" dirty="0" smtClean="0">
                <a:solidFill>
                  <a:srgbClr val="FFFF00"/>
                </a:solidFill>
                <a:effectLst>
                  <a:outerShdw blurRad="38100" dist="38100" dir="2700000" algn="tl">
                    <a:srgbClr val="000000">
                      <a:alpha val="43137"/>
                    </a:srgbClr>
                  </a:outerShdw>
                </a:effectLst>
              </a:rPr>
              <a:t>merciful </a:t>
            </a:r>
            <a:r>
              <a:rPr lang="en-US" sz="3200" dirty="0">
                <a:solidFill>
                  <a:srgbClr val="FFFF00"/>
                </a:solidFill>
                <a:effectLst>
                  <a:outerShdw blurRad="38100" dist="38100" dir="2700000" algn="tl">
                    <a:srgbClr val="000000">
                      <a:alpha val="43137"/>
                    </a:srgbClr>
                  </a:outerShdw>
                </a:effectLst>
              </a:rPr>
              <a:t>to their unrighteousness, and their sins and their lawless deeds I will remember no more</a:t>
            </a:r>
            <a:r>
              <a:rPr lang="en-US" sz="3200" dirty="0" smtClean="0">
                <a:solidFill>
                  <a:srgbClr val="FFFF00"/>
                </a:solidFill>
                <a:effectLst>
                  <a:outerShdw blurRad="38100" dist="38100" dir="2700000" algn="tl">
                    <a:srgbClr val="000000">
                      <a:alpha val="43137"/>
                    </a:srgbClr>
                  </a:outerShdw>
                </a:effectLst>
              </a:rPr>
              <a:t>.</a:t>
            </a:r>
            <a:endParaRPr lang="en-US" sz="3200" dirty="0">
              <a:solidFill>
                <a:srgbClr val="FFFF00"/>
              </a:solidFill>
              <a:effectLst>
                <a:outerShdw blurRad="38100" dist="38100" dir="2700000" algn="tl">
                  <a:srgbClr val="000000">
                    <a:alpha val="43137"/>
                  </a:srgbClr>
                </a:outerShdw>
              </a:effectLst>
            </a:endParaRPr>
          </a:p>
        </p:txBody>
      </p:sp>
      <p:sp>
        <p:nvSpPr>
          <p:cNvPr id="2" name="TextBox 1"/>
          <p:cNvSpPr txBox="1"/>
          <p:nvPr/>
        </p:nvSpPr>
        <p:spPr>
          <a:xfrm>
            <a:off x="462116" y="702023"/>
            <a:ext cx="8200103" cy="107721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Rebuke</a:t>
            </a:r>
            <a:r>
              <a:rPr lang="en-US" sz="3200" dirty="0">
                <a:effectLst>
                  <a:outerShdw blurRad="38100" dist="38100" dir="2700000" algn="tl">
                    <a:srgbClr val="000000">
                      <a:alpha val="43137"/>
                    </a:srgbClr>
                  </a:outerShdw>
                </a:effectLst>
              </a:rPr>
              <a:t> ~ </a:t>
            </a:r>
            <a:r>
              <a:rPr lang="en-US" sz="3200" dirty="0" smtClean="0">
                <a:effectLst>
                  <a:outerShdw blurRad="38100" dist="38100" dir="2700000" algn="tl">
                    <a:srgbClr val="000000">
                      <a:alpha val="43137"/>
                    </a:srgbClr>
                  </a:outerShdw>
                </a:effectLst>
              </a:rPr>
              <a:t>same word used in casting </a:t>
            </a:r>
            <a:r>
              <a:rPr lang="en-US" sz="3200" dirty="0">
                <a:effectLst>
                  <a:outerShdw blurRad="38100" dist="38100" dir="2700000" algn="tl">
                    <a:srgbClr val="000000">
                      <a:alpha val="43137"/>
                    </a:srgbClr>
                  </a:outerShdw>
                </a:effectLst>
              </a:rPr>
              <a:t>out demons and calming the sea</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16:21-28</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TextBox 4"/>
          <p:cNvSpPr txBox="1"/>
          <p:nvPr/>
        </p:nvSpPr>
        <p:spPr>
          <a:xfrm>
            <a:off x="460836" y="1730399"/>
            <a:ext cx="8200103"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Far be it </a:t>
            </a:r>
            <a:r>
              <a:rPr lang="en-US" sz="3200" dirty="0" smtClean="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only here </a:t>
            </a:r>
            <a:r>
              <a:rPr lang="en-US" sz="3200" dirty="0" smtClean="0">
                <a:effectLst>
                  <a:outerShdw blurRad="38100" dist="38100" dir="2700000" algn="tl">
                    <a:srgbClr val="000000">
                      <a:alpha val="43137"/>
                    </a:srgbClr>
                  </a:outerShdw>
                </a:effectLst>
              </a:rPr>
              <a:t>and …</a:t>
            </a:r>
            <a:endParaRPr lang="en-US" sz="4800" dirty="0">
              <a:effectLst>
                <a:outerShdw blurRad="38100" dist="38100" dir="2700000" algn="tl">
                  <a:srgbClr val="000000">
                    <a:alpha val="43137"/>
                  </a:srgbClr>
                </a:outerShdw>
              </a:effectLst>
            </a:endParaRPr>
          </a:p>
        </p:txBody>
      </p:sp>
      <p:sp>
        <p:nvSpPr>
          <p:cNvPr id="7" name="TextBox 6"/>
          <p:cNvSpPr txBox="1"/>
          <p:nvPr/>
        </p:nvSpPr>
        <p:spPr>
          <a:xfrm>
            <a:off x="697284" y="3789932"/>
            <a:ext cx="7971339" cy="2062103"/>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solidFill>
                  <a:schemeClr val="bg1"/>
                </a:solidFill>
              </a:rPr>
              <a:t> </a:t>
            </a:r>
            <a:r>
              <a:rPr lang="en-US" sz="3200" dirty="0"/>
              <a:t>Wuest ~ </a:t>
            </a:r>
            <a:r>
              <a:rPr lang="en-US" sz="3200" dirty="0">
                <a:solidFill>
                  <a:srgbClr val="FFFF00"/>
                </a:solidFill>
              </a:rPr>
              <a:t>And having taken Him to himself apart privately, Peter began to be rebuking Him, saying, May mercy be shown to you, Lord. This shall positively not be to you. </a:t>
            </a:r>
          </a:p>
        </p:txBody>
      </p:sp>
    </p:spTree>
    <p:extLst>
      <p:ext uri="{BB962C8B-B14F-4D97-AF65-F5344CB8AC3E}">
        <p14:creationId xmlns:p14="http://schemas.microsoft.com/office/powerpoint/2010/main" val="427558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2"/>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3" presetClass="emph" presetSubtype="2" fill="hold" grpId="1" nodeType="withEffect">
                                  <p:stCondLst>
                                    <p:cond delay="0"/>
                                  </p:stCondLst>
                                  <p:childTnLst>
                                    <p:animClr clrSpc="rgb" dir="cw">
                                      <p:cBhvr override="childStyle">
                                        <p:cTn id="30" dur="2000" fill="hold"/>
                                        <p:tgtEl>
                                          <p:spTgt spid="4"/>
                                        </p:tgtEl>
                                        <p:attrNameLst>
                                          <p:attrName>style.color</p:attrName>
                                        </p:attrNameLst>
                                      </p:cBhvr>
                                      <p:to>
                                        <a:schemeClr val="accent2"/>
                                      </p:to>
                                    </p:animClr>
                                  </p:childTnLst>
                                </p:cTn>
                              </p:par>
                              <p:par>
                                <p:cTn id="31" presetID="19" presetClass="emph" presetSubtype="0" fill="hold" grpId="1" nodeType="withEffect">
                                  <p:stCondLst>
                                    <p:cond delay="0"/>
                                  </p:stCondLst>
                                  <p:childTnLst>
                                    <p:animClr clrSpc="rgb" dir="cw">
                                      <p:cBhvr override="childStyle">
                                        <p:cTn id="32" dur="500" fill="hold"/>
                                        <p:tgtEl>
                                          <p:spTgt spid="6"/>
                                        </p:tgtEl>
                                        <p:attrNameLst>
                                          <p:attrName>style.color</p:attrName>
                                        </p:attrNameLst>
                                      </p:cBhvr>
                                      <p:to>
                                        <a:schemeClr val="accent2"/>
                                      </p:to>
                                    </p:animClr>
                                    <p:animClr clrSpc="rgb" dir="cw">
                                      <p:cBhvr>
                                        <p:cTn id="33" dur="500" fill="hold"/>
                                        <p:tgtEl>
                                          <p:spTgt spid="6"/>
                                        </p:tgtEl>
                                        <p:attrNameLst>
                                          <p:attrName>fillcolor</p:attrName>
                                        </p:attrNameLst>
                                      </p:cBhvr>
                                      <p:to>
                                        <a:schemeClr val="accent2"/>
                                      </p:to>
                                    </p:animClr>
                                    <p:set>
                                      <p:cBhvr>
                                        <p:cTn id="34" dur="500" fill="hold"/>
                                        <p:tgtEl>
                                          <p:spTgt spid="6"/>
                                        </p:tgtEl>
                                        <p:attrNameLst>
                                          <p:attrName>fill.type</p:attrName>
                                        </p:attrNameLst>
                                      </p:cBhvr>
                                      <p:to>
                                        <p:strVal val="solid"/>
                                      </p:to>
                                    </p:set>
                                    <p:set>
                                      <p:cBhvr>
                                        <p:cTn id="35" dur="5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4" grpId="0"/>
      <p:bldP spid="4" grpId="1"/>
      <p:bldP spid="2" grpId="0"/>
      <p:bldP spid="2" grpId="1"/>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954107"/>
          </a:xfrm>
          <a:prstGeom prst="rect">
            <a:avLst/>
          </a:prstGeom>
          <a:noFill/>
        </p:spPr>
        <p:txBody>
          <a:bodyPr wrap="square" rtlCol="0">
            <a:spAutoFit/>
          </a:bodyPr>
          <a:lstStyle/>
          <a:p>
            <a:r>
              <a:rPr lang="en-US" sz="2800" dirty="0">
                <a:solidFill>
                  <a:srgbClr val="FFFF00"/>
                </a:solidFill>
                <a:effectLst>
                  <a:outerShdw blurRad="38100" dist="38100" dir="2700000" algn="tl">
                    <a:srgbClr val="000000">
                      <a:alpha val="43137"/>
                    </a:srgbClr>
                  </a:outerShdw>
                </a:effectLst>
              </a:rPr>
              <a:t>Oxymoron ~ </a:t>
            </a:r>
            <a:r>
              <a:rPr lang="en-US" sz="2800" dirty="0">
                <a:effectLst>
                  <a:outerShdw blurRad="38100" dist="38100" dir="2700000" algn="tl">
                    <a:srgbClr val="000000">
                      <a:alpha val="43137"/>
                    </a:srgbClr>
                  </a:outerShdw>
                </a:effectLst>
              </a:rPr>
              <a:t>a figure of speech in which apparently contradictory terms appear in conjunction</a:t>
            </a:r>
            <a:endParaRPr lang="en-US" sz="4400" dirty="0">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16:21-28</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8" name="TextBox 7"/>
          <p:cNvSpPr txBox="1"/>
          <p:nvPr/>
        </p:nvSpPr>
        <p:spPr>
          <a:xfrm>
            <a:off x="462116" y="1610566"/>
            <a:ext cx="4017676" cy="523220"/>
          </a:xfrm>
          <a:prstGeom prst="rect">
            <a:avLst/>
          </a:prstGeom>
          <a:noFill/>
        </p:spPr>
        <p:txBody>
          <a:bodyPr wrap="square" rtlCol="0">
            <a:spAutoFit/>
          </a:bodyPr>
          <a:lstStyle/>
          <a:p>
            <a:pPr algn="r"/>
            <a:r>
              <a:rPr lang="en-US" sz="2800" dirty="0" smtClean="0">
                <a:effectLst>
                  <a:outerShdw blurRad="38100" dist="38100" dir="2700000" algn="tl">
                    <a:srgbClr val="000000">
                      <a:alpha val="43137"/>
                    </a:srgbClr>
                  </a:outerShdw>
                </a:effectLst>
              </a:rPr>
              <a:t>Tame</a:t>
            </a:r>
            <a:endParaRPr lang="en-US" sz="2800" dirty="0">
              <a:effectLst>
                <a:outerShdw blurRad="38100" dist="38100" dir="2700000" algn="tl">
                  <a:srgbClr val="000000">
                    <a:alpha val="43137"/>
                  </a:srgbClr>
                </a:outerShdw>
              </a:effectLst>
            </a:endParaRPr>
          </a:p>
        </p:txBody>
      </p:sp>
      <p:sp>
        <p:nvSpPr>
          <p:cNvPr id="9" name="TextBox 8"/>
          <p:cNvSpPr txBox="1"/>
          <p:nvPr/>
        </p:nvSpPr>
        <p:spPr>
          <a:xfrm>
            <a:off x="4618104" y="1616970"/>
            <a:ext cx="4078924"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cat</a:t>
            </a:r>
            <a:endParaRPr lang="en-US" sz="2800" dirty="0">
              <a:effectLst>
                <a:outerShdw blurRad="38100" dist="38100" dir="2700000" algn="tl">
                  <a:srgbClr val="000000">
                    <a:alpha val="43137"/>
                  </a:srgbClr>
                </a:outerShdw>
              </a:effectLst>
            </a:endParaRPr>
          </a:p>
        </p:txBody>
      </p:sp>
      <p:sp>
        <p:nvSpPr>
          <p:cNvPr id="10" name="TextBox 9"/>
          <p:cNvSpPr txBox="1"/>
          <p:nvPr/>
        </p:nvSpPr>
        <p:spPr>
          <a:xfrm>
            <a:off x="453152" y="2088776"/>
            <a:ext cx="4017676" cy="523220"/>
          </a:xfrm>
          <a:prstGeom prst="rect">
            <a:avLst/>
          </a:prstGeom>
          <a:noFill/>
        </p:spPr>
        <p:txBody>
          <a:bodyPr wrap="square" rtlCol="0">
            <a:spAutoFit/>
          </a:bodyPr>
          <a:lstStyle/>
          <a:p>
            <a:pPr algn="r"/>
            <a:r>
              <a:rPr lang="en-US" sz="2800" dirty="0" smtClean="0">
                <a:effectLst>
                  <a:outerShdw blurRad="38100" dist="38100" dir="2700000" algn="tl">
                    <a:srgbClr val="000000">
                      <a:alpha val="43137"/>
                    </a:srgbClr>
                  </a:outerShdw>
                </a:effectLst>
              </a:rPr>
              <a:t>Female</a:t>
            </a:r>
            <a:endParaRPr lang="en-US" sz="2800" dirty="0">
              <a:effectLst>
                <a:outerShdw blurRad="38100" dist="38100" dir="2700000" algn="tl">
                  <a:srgbClr val="000000">
                    <a:alpha val="43137"/>
                  </a:srgbClr>
                </a:outerShdw>
              </a:effectLst>
            </a:endParaRPr>
          </a:p>
        </p:txBody>
      </p:sp>
      <p:sp>
        <p:nvSpPr>
          <p:cNvPr id="11" name="TextBox 10"/>
          <p:cNvSpPr txBox="1"/>
          <p:nvPr/>
        </p:nvSpPr>
        <p:spPr>
          <a:xfrm>
            <a:off x="4609140" y="2095180"/>
            <a:ext cx="4078924"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logic</a:t>
            </a:r>
            <a:endParaRPr lang="en-US" sz="2800" dirty="0">
              <a:effectLst>
                <a:outerShdw blurRad="38100" dist="38100" dir="2700000" algn="tl">
                  <a:srgbClr val="000000">
                    <a:alpha val="43137"/>
                  </a:srgbClr>
                </a:outerShdw>
              </a:effectLst>
            </a:endParaRPr>
          </a:p>
        </p:txBody>
      </p:sp>
      <p:sp>
        <p:nvSpPr>
          <p:cNvPr id="12" name="TextBox 11"/>
          <p:cNvSpPr txBox="1"/>
          <p:nvPr/>
        </p:nvSpPr>
        <p:spPr>
          <a:xfrm>
            <a:off x="459556" y="2556220"/>
            <a:ext cx="4017676" cy="523220"/>
          </a:xfrm>
          <a:prstGeom prst="rect">
            <a:avLst/>
          </a:prstGeom>
          <a:noFill/>
        </p:spPr>
        <p:txBody>
          <a:bodyPr wrap="square" rtlCol="0">
            <a:spAutoFit/>
          </a:bodyPr>
          <a:lstStyle/>
          <a:p>
            <a:pPr algn="r"/>
            <a:r>
              <a:rPr lang="en-US" sz="2800" dirty="0" smtClean="0">
                <a:effectLst>
                  <a:outerShdw blurRad="38100" dist="38100" dir="2700000" algn="tl">
                    <a:srgbClr val="000000">
                      <a:alpha val="43137"/>
                    </a:srgbClr>
                  </a:outerShdw>
                </a:effectLst>
              </a:rPr>
              <a:t>Turkey</a:t>
            </a:r>
            <a:endParaRPr lang="en-US" sz="2800" dirty="0">
              <a:effectLst>
                <a:outerShdw blurRad="38100" dist="38100" dir="2700000" algn="tl">
                  <a:srgbClr val="000000">
                    <a:alpha val="43137"/>
                  </a:srgbClr>
                </a:outerShdw>
              </a:effectLst>
            </a:endParaRPr>
          </a:p>
        </p:txBody>
      </p:sp>
      <p:sp>
        <p:nvSpPr>
          <p:cNvPr id="13" name="TextBox 12"/>
          <p:cNvSpPr txBox="1"/>
          <p:nvPr/>
        </p:nvSpPr>
        <p:spPr>
          <a:xfrm>
            <a:off x="4615544" y="2562624"/>
            <a:ext cx="4078924"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burger</a:t>
            </a:r>
            <a:endParaRPr lang="en-US" sz="2800" dirty="0">
              <a:effectLst>
                <a:outerShdw blurRad="38100" dist="38100" dir="2700000" algn="tl">
                  <a:srgbClr val="000000">
                    <a:alpha val="43137"/>
                  </a:srgbClr>
                </a:outerShdw>
              </a:effectLst>
            </a:endParaRPr>
          </a:p>
        </p:txBody>
      </p:sp>
      <p:sp>
        <p:nvSpPr>
          <p:cNvPr id="14" name="TextBox 13"/>
          <p:cNvSpPr txBox="1"/>
          <p:nvPr/>
        </p:nvSpPr>
        <p:spPr>
          <a:xfrm>
            <a:off x="473644" y="3046716"/>
            <a:ext cx="4017676" cy="523220"/>
          </a:xfrm>
          <a:prstGeom prst="rect">
            <a:avLst/>
          </a:prstGeom>
          <a:noFill/>
        </p:spPr>
        <p:txBody>
          <a:bodyPr wrap="square" rtlCol="0">
            <a:spAutoFit/>
          </a:bodyPr>
          <a:lstStyle/>
          <a:p>
            <a:pPr algn="r"/>
            <a:r>
              <a:rPr lang="en-US" sz="2800" dirty="0" smtClean="0">
                <a:effectLst>
                  <a:outerShdw blurRad="38100" dist="38100" dir="2700000" algn="tl">
                    <a:srgbClr val="000000">
                      <a:alpha val="43137"/>
                    </a:srgbClr>
                  </a:outerShdw>
                </a:effectLst>
              </a:rPr>
              <a:t>Minor</a:t>
            </a:r>
            <a:endParaRPr lang="en-US" sz="2800" dirty="0">
              <a:effectLst>
                <a:outerShdw blurRad="38100" dist="38100" dir="2700000" algn="tl">
                  <a:srgbClr val="000000">
                    <a:alpha val="43137"/>
                  </a:srgbClr>
                </a:outerShdw>
              </a:effectLst>
            </a:endParaRPr>
          </a:p>
        </p:txBody>
      </p:sp>
      <p:sp>
        <p:nvSpPr>
          <p:cNvPr id="15" name="TextBox 14"/>
          <p:cNvSpPr txBox="1"/>
          <p:nvPr/>
        </p:nvSpPr>
        <p:spPr>
          <a:xfrm>
            <a:off x="4629632" y="3053120"/>
            <a:ext cx="4078924"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surgery</a:t>
            </a:r>
            <a:endParaRPr lang="en-US" sz="2800" dirty="0">
              <a:effectLst>
                <a:outerShdw blurRad="38100" dist="38100" dir="2700000" algn="tl">
                  <a:srgbClr val="000000">
                    <a:alpha val="43137"/>
                  </a:srgbClr>
                </a:outerShdw>
              </a:effectLst>
            </a:endParaRPr>
          </a:p>
        </p:txBody>
      </p:sp>
      <p:sp>
        <p:nvSpPr>
          <p:cNvPr id="16" name="TextBox 15"/>
          <p:cNvSpPr txBox="1"/>
          <p:nvPr/>
        </p:nvSpPr>
        <p:spPr>
          <a:xfrm>
            <a:off x="480048" y="3529528"/>
            <a:ext cx="4017676" cy="523220"/>
          </a:xfrm>
          <a:prstGeom prst="rect">
            <a:avLst/>
          </a:prstGeom>
          <a:noFill/>
        </p:spPr>
        <p:txBody>
          <a:bodyPr wrap="square" rtlCol="0">
            <a:spAutoFit/>
          </a:bodyPr>
          <a:lstStyle/>
          <a:p>
            <a:pPr algn="r"/>
            <a:r>
              <a:rPr lang="en-US" sz="2800" dirty="0" smtClean="0">
                <a:effectLst>
                  <a:outerShdw blurRad="38100" dist="38100" dir="2700000" algn="tl">
                    <a:srgbClr val="000000">
                      <a:alpha val="43137"/>
                    </a:srgbClr>
                  </a:outerShdw>
                </a:effectLst>
              </a:rPr>
              <a:t>Business</a:t>
            </a:r>
            <a:endParaRPr lang="en-US" sz="2800" dirty="0">
              <a:effectLst>
                <a:outerShdw blurRad="38100" dist="38100" dir="2700000" algn="tl">
                  <a:srgbClr val="000000">
                    <a:alpha val="43137"/>
                  </a:srgbClr>
                </a:outerShdw>
              </a:effectLst>
            </a:endParaRPr>
          </a:p>
        </p:txBody>
      </p:sp>
      <p:sp>
        <p:nvSpPr>
          <p:cNvPr id="17" name="TextBox 16"/>
          <p:cNvSpPr txBox="1"/>
          <p:nvPr/>
        </p:nvSpPr>
        <p:spPr>
          <a:xfrm>
            <a:off x="4636036" y="3535932"/>
            <a:ext cx="4078924"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ethics</a:t>
            </a:r>
            <a:endParaRPr lang="en-US" sz="2800" dirty="0">
              <a:effectLst>
                <a:outerShdw blurRad="38100" dist="38100" dir="2700000" algn="tl">
                  <a:srgbClr val="000000">
                    <a:alpha val="43137"/>
                  </a:srgbClr>
                </a:outerShdw>
              </a:effectLst>
            </a:endParaRPr>
          </a:p>
        </p:txBody>
      </p:sp>
      <p:sp>
        <p:nvSpPr>
          <p:cNvPr id="19" name="TextBox 18"/>
          <p:cNvSpPr txBox="1"/>
          <p:nvPr/>
        </p:nvSpPr>
        <p:spPr>
          <a:xfrm>
            <a:off x="486452" y="3981604"/>
            <a:ext cx="4017676" cy="523220"/>
          </a:xfrm>
          <a:prstGeom prst="rect">
            <a:avLst/>
          </a:prstGeom>
          <a:noFill/>
        </p:spPr>
        <p:txBody>
          <a:bodyPr wrap="square" rtlCol="0">
            <a:spAutoFit/>
          </a:bodyPr>
          <a:lstStyle/>
          <a:p>
            <a:pPr algn="r"/>
            <a:r>
              <a:rPr lang="en-US" sz="2800" dirty="0" smtClean="0">
                <a:effectLst>
                  <a:outerShdw blurRad="38100" dist="38100" dir="2700000" algn="tl">
                    <a:srgbClr val="000000">
                      <a:alpha val="43137"/>
                    </a:srgbClr>
                  </a:outerShdw>
                </a:effectLst>
              </a:rPr>
              <a:t>Country </a:t>
            </a:r>
            <a:endParaRPr lang="en-US" sz="2800" dirty="0">
              <a:effectLst>
                <a:outerShdw blurRad="38100" dist="38100" dir="2700000" algn="tl">
                  <a:srgbClr val="000000">
                    <a:alpha val="43137"/>
                  </a:srgbClr>
                </a:outerShdw>
              </a:effectLst>
            </a:endParaRPr>
          </a:p>
        </p:txBody>
      </p:sp>
      <p:sp>
        <p:nvSpPr>
          <p:cNvPr id="20" name="TextBox 19"/>
          <p:cNvSpPr txBox="1"/>
          <p:nvPr/>
        </p:nvSpPr>
        <p:spPr>
          <a:xfrm>
            <a:off x="4642440" y="3988008"/>
            <a:ext cx="4078924"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music</a:t>
            </a:r>
            <a:endParaRPr lang="en-US" sz="2800" dirty="0">
              <a:effectLst>
                <a:outerShdw blurRad="38100" dist="38100" dir="2700000" algn="tl">
                  <a:srgbClr val="000000">
                    <a:alpha val="43137"/>
                  </a:srgbClr>
                </a:outerShdw>
              </a:effectLst>
            </a:endParaRPr>
          </a:p>
        </p:txBody>
      </p:sp>
      <p:sp>
        <p:nvSpPr>
          <p:cNvPr id="21" name="TextBox 20"/>
          <p:cNvSpPr txBox="1"/>
          <p:nvPr/>
        </p:nvSpPr>
        <p:spPr>
          <a:xfrm>
            <a:off x="492856" y="4472100"/>
            <a:ext cx="4017676" cy="523220"/>
          </a:xfrm>
          <a:prstGeom prst="rect">
            <a:avLst/>
          </a:prstGeom>
          <a:noFill/>
        </p:spPr>
        <p:txBody>
          <a:bodyPr wrap="square" rtlCol="0">
            <a:spAutoFit/>
          </a:bodyPr>
          <a:lstStyle/>
          <a:p>
            <a:pPr algn="r"/>
            <a:r>
              <a:rPr lang="en-US" sz="2800" dirty="0" smtClean="0">
                <a:effectLst>
                  <a:outerShdw blurRad="38100" dist="38100" dir="2700000" algn="tl">
                    <a:srgbClr val="000000">
                      <a:alpha val="43137"/>
                    </a:srgbClr>
                  </a:outerShdw>
                </a:effectLst>
              </a:rPr>
              <a:t>NIV</a:t>
            </a:r>
            <a:endParaRPr lang="en-US" sz="2800" dirty="0">
              <a:effectLst>
                <a:outerShdw blurRad="38100" dist="38100" dir="2700000" algn="tl">
                  <a:srgbClr val="000000">
                    <a:alpha val="43137"/>
                  </a:srgbClr>
                </a:outerShdw>
              </a:effectLst>
            </a:endParaRPr>
          </a:p>
        </p:txBody>
      </p:sp>
      <p:sp>
        <p:nvSpPr>
          <p:cNvPr id="22" name="TextBox 21"/>
          <p:cNvSpPr txBox="1"/>
          <p:nvPr/>
        </p:nvSpPr>
        <p:spPr>
          <a:xfrm>
            <a:off x="4648844" y="4478504"/>
            <a:ext cx="4078924"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Study Bible</a:t>
            </a:r>
            <a:endParaRPr lang="en-US" sz="2800" dirty="0">
              <a:effectLst>
                <a:outerShdw blurRad="38100" dist="38100" dir="2700000" algn="tl">
                  <a:srgbClr val="000000">
                    <a:alpha val="43137"/>
                  </a:srgbClr>
                </a:outerShdw>
              </a:effectLst>
            </a:endParaRPr>
          </a:p>
        </p:txBody>
      </p:sp>
      <p:sp>
        <p:nvSpPr>
          <p:cNvPr id="27" name="TextBox 26"/>
          <p:cNvSpPr txBox="1"/>
          <p:nvPr/>
        </p:nvSpPr>
        <p:spPr>
          <a:xfrm>
            <a:off x="491576" y="5001016"/>
            <a:ext cx="4017676" cy="646331"/>
          </a:xfrm>
          <a:prstGeom prst="rect">
            <a:avLst/>
          </a:prstGeom>
          <a:noFill/>
        </p:spPr>
        <p:txBody>
          <a:bodyPr wrap="square" rtlCol="0">
            <a:spAutoFit/>
          </a:bodyPr>
          <a:lstStyle/>
          <a:p>
            <a:pPr algn="r"/>
            <a:r>
              <a:rPr lang="en-US" sz="3600" dirty="0" smtClean="0">
                <a:effectLst>
                  <a:outerShdw blurRad="38100" dist="38100" dir="2700000" algn="tl">
                    <a:srgbClr val="000000">
                      <a:alpha val="43137"/>
                    </a:srgbClr>
                  </a:outerShdw>
                </a:effectLst>
              </a:rPr>
              <a:t>“Far be it from You,</a:t>
            </a:r>
            <a:endParaRPr lang="en-US" sz="3600" dirty="0">
              <a:effectLst>
                <a:outerShdw blurRad="38100" dist="38100" dir="2700000" algn="tl">
                  <a:srgbClr val="000000">
                    <a:alpha val="43137"/>
                  </a:srgbClr>
                </a:outerShdw>
              </a:effectLst>
            </a:endParaRPr>
          </a:p>
        </p:txBody>
      </p:sp>
      <p:sp>
        <p:nvSpPr>
          <p:cNvPr id="28" name="TextBox 27"/>
          <p:cNvSpPr txBox="1"/>
          <p:nvPr/>
        </p:nvSpPr>
        <p:spPr>
          <a:xfrm>
            <a:off x="4647564" y="5007420"/>
            <a:ext cx="4078924" cy="646331"/>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LORD”</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920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3"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par>
                                <p:cTn id="83" presetID="3" presetClass="emph" presetSubtype="2" fill="hold" grpId="1" nodeType="withEffect">
                                  <p:stCondLst>
                                    <p:cond delay="0"/>
                                  </p:stCondLst>
                                  <p:childTnLst>
                                    <p:animClr clrSpc="rgb" dir="cw">
                                      <p:cBhvr override="childStyle">
                                        <p:cTn id="84" dur="2000" fill="hold"/>
                                        <p:tgtEl>
                                          <p:spTgt spid="8"/>
                                        </p:tgtEl>
                                        <p:attrNameLst>
                                          <p:attrName>style.color</p:attrName>
                                        </p:attrNameLst>
                                      </p:cBhvr>
                                      <p:to>
                                        <a:schemeClr val="accent2"/>
                                      </p:to>
                                    </p:animClr>
                                  </p:childTnLst>
                                </p:cTn>
                              </p:par>
                              <p:par>
                                <p:cTn id="85" presetID="3" presetClass="emph" presetSubtype="2" fill="hold" grpId="1" nodeType="withEffect">
                                  <p:stCondLst>
                                    <p:cond delay="0"/>
                                  </p:stCondLst>
                                  <p:childTnLst>
                                    <p:animClr clrSpc="rgb" dir="cw">
                                      <p:cBhvr override="childStyle">
                                        <p:cTn id="86" dur="2000" fill="hold"/>
                                        <p:tgtEl>
                                          <p:spTgt spid="9"/>
                                        </p:tgtEl>
                                        <p:attrNameLst>
                                          <p:attrName>style.color</p:attrName>
                                        </p:attrNameLst>
                                      </p:cBhvr>
                                      <p:to>
                                        <a:schemeClr val="accent2"/>
                                      </p:to>
                                    </p:animClr>
                                  </p:childTnLst>
                                </p:cTn>
                              </p:par>
                              <p:par>
                                <p:cTn id="87" presetID="3" presetClass="emph" presetSubtype="2" fill="hold" grpId="1" nodeType="withEffect">
                                  <p:stCondLst>
                                    <p:cond delay="0"/>
                                  </p:stCondLst>
                                  <p:childTnLst>
                                    <p:animClr clrSpc="rgb" dir="cw">
                                      <p:cBhvr override="childStyle">
                                        <p:cTn id="88" dur="2000" fill="hold"/>
                                        <p:tgtEl>
                                          <p:spTgt spid="10"/>
                                        </p:tgtEl>
                                        <p:attrNameLst>
                                          <p:attrName>style.color</p:attrName>
                                        </p:attrNameLst>
                                      </p:cBhvr>
                                      <p:to>
                                        <a:schemeClr val="accent2"/>
                                      </p:to>
                                    </p:animClr>
                                  </p:childTnLst>
                                </p:cTn>
                              </p:par>
                              <p:par>
                                <p:cTn id="89" presetID="3" presetClass="emph" presetSubtype="2" fill="hold" grpId="1" nodeType="withEffect">
                                  <p:stCondLst>
                                    <p:cond delay="0"/>
                                  </p:stCondLst>
                                  <p:childTnLst>
                                    <p:animClr clrSpc="rgb" dir="cw">
                                      <p:cBhvr override="childStyle">
                                        <p:cTn id="90" dur="2000" fill="hold"/>
                                        <p:tgtEl>
                                          <p:spTgt spid="11"/>
                                        </p:tgtEl>
                                        <p:attrNameLst>
                                          <p:attrName>style.color</p:attrName>
                                        </p:attrNameLst>
                                      </p:cBhvr>
                                      <p:to>
                                        <a:schemeClr val="accent2"/>
                                      </p:to>
                                    </p:animClr>
                                  </p:childTnLst>
                                </p:cTn>
                              </p:par>
                              <p:par>
                                <p:cTn id="91" presetID="3" presetClass="emph" presetSubtype="2" fill="hold" grpId="1" nodeType="withEffect">
                                  <p:stCondLst>
                                    <p:cond delay="0"/>
                                  </p:stCondLst>
                                  <p:childTnLst>
                                    <p:animClr clrSpc="rgb" dir="cw">
                                      <p:cBhvr override="childStyle">
                                        <p:cTn id="92" dur="2000" fill="hold"/>
                                        <p:tgtEl>
                                          <p:spTgt spid="12"/>
                                        </p:tgtEl>
                                        <p:attrNameLst>
                                          <p:attrName>style.color</p:attrName>
                                        </p:attrNameLst>
                                      </p:cBhvr>
                                      <p:to>
                                        <a:schemeClr val="accent2"/>
                                      </p:to>
                                    </p:animClr>
                                  </p:childTnLst>
                                </p:cTn>
                              </p:par>
                              <p:par>
                                <p:cTn id="93" presetID="3" presetClass="emph" presetSubtype="2" fill="hold" grpId="1" nodeType="withEffect">
                                  <p:stCondLst>
                                    <p:cond delay="0"/>
                                  </p:stCondLst>
                                  <p:childTnLst>
                                    <p:animClr clrSpc="rgb" dir="cw">
                                      <p:cBhvr override="childStyle">
                                        <p:cTn id="94" dur="2000" fill="hold"/>
                                        <p:tgtEl>
                                          <p:spTgt spid="13"/>
                                        </p:tgtEl>
                                        <p:attrNameLst>
                                          <p:attrName>style.color</p:attrName>
                                        </p:attrNameLst>
                                      </p:cBhvr>
                                      <p:to>
                                        <a:schemeClr val="accent2"/>
                                      </p:to>
                                    </p:animClr>
                                  </p:childTnLst>
                                </p:cTn>
                              </p:par>
                              <p:par>
                                <p:cTn id="95" presetID="3" presetClass="emph" presetSubtype="2" fill="hold" grpId="1" nodeType="withEffect">
                                  <p:stCondLst>
                                    <p:cond delay="0"/>
                                  </p:stCondLst>
                                  <p:childTnLst>
                                    <p:animClr clrSpc="rgb" dir="cw">
                                      <p:cBhvr override="childStyle">
                                        <p:cTn id="96" dur="2000" fill="hold"/>
                                        <p:tgtEl>
                                          <p:spTgt spid="14"/>
                                        </p:tgtEl>
                                        <p:attrNameLst>
                                          <p:attrName>style.color</p:attrName>
                                        </p:attrNameLst>
                                      </p:cBhvr>
                                      <p:to>
                                        <a:schemeClr val="accent2"/>
                                      </p:to>
                                    </p:animClr>
                                  </p:childTnLst>
                                </p:cTn>
                              </p:par>
                              <p:par>
                                <p:cTn id="97" presetID="3" presetClass="emph" presetSubtype="2" fill="hold" grpId="1" nodeType="withEffect">
                                  <p:stCondLst>
                                    <p:cond delay="0"/>
                                  </p:stCondLst>
                                  <p:childTnLst>
                                    <p:animClr clrSpc="rgb" dir="cw">
                                      <p:cBhvr override="childStyle">
                                        <p:cTn id="98" dur="2000" fill="hold"/>
                                        <p:tgtEl>
                                          <p:spTgt spid="15"/>
                                        </p:tgtEl>
                                        <p:attrNameLst>
                                          <p:attrName>style.color</p:attrName>
                                        </p:attrNameLst>
                                      </p:cBhvr>
                                      <p:to>
                                        <a:schemeClr val="accent2"/>
                                      </p:to>
                                    </p:animClr>
                                  </p:childTnLst>
                                </p:cTn>
                              </p:par>
                              <p:par>
                                <p:cTn id="99" presetID="3" presetClass="emph" presetSubtype="2" fill="hold" grpId="1" nodeType="withEffect">
                                  <p:stCondLst>
                                    <p:cond delay="0"/>
                                  </p:stCondLst>
                                  <p:childTnLst>
                                    <p:animClr clrSpc="rgb" dir="cw">
                                      <p:cBhvr override="childStyle">
                                        <p:cTn id="100" dur="2000" fill="hold"/>
                                        <p:tgtEl>
                                          <p:spTgt spid="16"/>
                                        </p:tgtEl>
                                        <p:attrNameLst>
                                          <p:attrName>style.color</p:attrName>
                                        </p:attrNameLst>
                                      </p:cBhvr>
                                      <p:to>
                                        <a:schemeClr val="accent2"/>
                                      </p:to>
                                    </p:animClr>
                                  </p:childTnLst>
                                </p:cTn>
                              </p:par>
                              <p:par>
                                <p:cTn id="101" presetID="3" presetClass="emph" presetSubtype="2" fill="hold" grpId="1" nodeType="withEffect">
                                  <p:stCondLst>
                                    <p:cond delay="0"/>
                                  </p:stCondLst>
                                  <p:childTnLst>
                                    <p:animClr clrSpc="rgb" dir="cw">
                                      <p:cBhvr override="childStyle">
                                        <p:cTn id="102" dur="2000" fill="hold"/>
                                        <p:tgtEl>
                                          <p:spTgt spid="17"/>
                                        </p:tgtEl>
                                        <p:attrNameLst>
                                          <p:attrName>style.color</p:attrName>
                                        </p:attrNameLst>
                                      </p:cBhvr>
                                      <p:to>
                                        <a:schemeClr val="accent2"/>
                                      </p:to>
                                    </p:animClr>
                                  </p:childTnLst>
                                </p:cTn>
                              </p:par>
                              <p:par>
                                <p:cTn id="103" presetID="3" presetClass="emph" presetSubtype="2" fill="hold" grpId="1" nodeType="withEffect">
                                  <p:stCondLst>
                                    <p:cond delay="0"/>
                                  </p:stCondLst>
                                  <p:childTnLst>
                                    <p:animClr clrSpc="rgb" dir="cw">
                                      <p:cBhvr override="childStyle">
                                        <p:cTn id="104" dur="2000" fill="hold"/>
                                        <p:tgtEl>
                                          <p:spTgt spid="19"/>
                                        </p:tgtEl>
                                        <p:attrNameLst>
                                          <p:attrName>style.color</p:attrName>
                                        </p:attrNameLst>
                                      </p:cBhvr>
                                      <p:to>
                                        <a:schemeClr val="accent2"/>
                                      </p:to>
                                    </p:animClr>
                                  </p:childTnLst>
                                </p:cTn>
                              </p:par>
                              <p:par>
                                <p:cTn id="105" presetID="3" presetClass="emph" presetSubtype="2" fill="hold" grpId="1" nodeType="withEffect">
                                  <p:stCondLst>
                                    <p:cond delay="0"/>
                                  </p:stCondLst>
                                  <p:childTnLst>
                                    <p:animClr clrSpc="rgb" dir="cw">
                                      <p:cBhvr override="childStyle">
                                        <p:cTn id="106" dur="2000" fill="hold"/>
                                        <p:tgtEl>
                                          <p:spTgt spid="20"/>
                                        </p:tgtEl>
                                        <p:attrNameLst>
                                          <p:attrName>style.color</p:attrName>
                                        </p:attrNameLst>
                                      </p:cBhvr>
                                      <p:to>
                                        <a:schemeClr val="accent2"/>
                                      </p:to>
                                    </p:animClr>
                                  </p:childTnLst>
                                </p:cTn>
                              </p:par>
                              <p:par>
                                <p:cTn id="107" presetID="3" presetClass="emph" presetSubtype="2" fill="hold" grpId="1" nodeType="withEffect">
                                  <p:stCondLst>
                                    <p:cond delay="0"/>
                                  </p:stCondLst>
                                  <p:childTnLst>
                                    <p:animClr clrSpc="rgb" dir="cw">
                                      <p:cBhvr override="childStyle">
                                        <p:cTn id="108" dur="2000" fill="hold"/>
                                        <p:tgtEl>
                                          <p:spTgt spid="21"/>
                                        </p:tgtEl>
                                        <p:attrNameLst>
                                          <p:attrName>style.color</p:attrName>
                                        </p:attrNameLst>
                                      </p:cBhvr>
                                      <p:to>
                                        <a:schemeClr val="accent2"/>
                                      </p:to>
                                    </p:animClr>
                                  </p:childTnLst>
                                </p:cTn>
                              </p:par>
                              <p:par>
                                <p:cTn id="109" presetID="3" presetClass="emph" presetSubtype="2" fill="hold" grpId="1" nodeType="withEffect">
                                  <p:stCondLst>
                                    <p:cond delay="0"/>
                                  </p:stCondLst>
                                  <p:childTnLst>
                                    <p:animClr clrSpc="rgb" dir="cw">
                                      <p:cBhvr override="childStyle">
                                        <p:cTn id="110" dur="2000" fill="hold"/>
                                        <p:tgtEl>
                                          <p:spTgt spid="22"/>
                                        </p:tgtEl>
                                        <p:attrNameLst>
                                          <p:attrName>style.color</p:attrName>
                                        </p:attrNameLst>
                                      </p:cBhvr>
                                      <p:to>
                                        <a:schemeClr val="accent2"/>
                                      </p:to>
                                    </p:animClr>
                                  </p:childTnLst>
                                </p:cTn>
                              </p:par>
                            </p:childTnLst>
                          </p:cTn>
                        </p:par>
                        <p:par>
                          <p:cTn id="111" fill="hold">
                            <p:stCondLst>
                              <p:cond delay="2000"/>
                            </p:stCondLst>
                            <p:childTnLst>
                              <p:par>
                                <p:cTn id="112" presetID="64" presetClass="path" presetSubtype="0" fill="hold" grpId="1" nodeType="afterEffect">
                                  <p:stCondLst>
                                    <p:cond delay="0"/>
                                  </p:stCondLst>
                                  <p:childTnLst>
                                    <p:animMotion origin="layout" path="M 0 0 L 0 -0.25 E" pathEditMode="relative" ptsTypes="">
                                      <p:cBhvr>
                                        <p:cTn id="113" dur="1000" fill="hold"/>
                                        <p:tgtEl>
                                          <p:spTgt spid="27"/>
                                        </p:tgtEl>
                                        <p:attrNameLst>
                                          <p:attrName>ppt_x</p:attrName>
                                          <p:attrName>ppt_y</p:attrName>
                                        </p:attrNameLst>
                                      </p:cBhvr>
                                    </p:animMotion>
                                  </p:childTnLst>
                                </p:cTn>
                              </p:par>
                              <p:par>
                                <p:cTn id="114" presetID="64" presetClass="path" presetSubtype="0" fill="hold" grpId="1" nodeType="withEffect">
                                  <p:stCondLst>
                                    <p:cond delay="0"/>
                                  </p:stCondLst>
                                  <p:childTnLst>
                                    <p:animMotion origin="layout" path="M 0 0 L 0 -0.25 E" pathEditMode="relative" ptsTypes="">
                                      <p:cBhvr>
                                        <p:cTn id="115" dur="1000" fill="hold"/>
                                        <p:tgtEl>
                                          <p:spTgt spid="28"/>
                                        </p:tgtEl>
                                        <p:attrNameLst>
                                          <p:attrName>ppt_x</p:attrName>
                                          <p:attrName>ppt_y</p:attrName>
                                        </p:attrNameLst>
                                      </p:cBhvr>
                                    </p:animMotion>
                                  </p:childTnLst>
                                </p:cTn>
                              </p:par>
                              <p:par>
                                <p:cTn id="116" presetID="10" presetClass="exit" presetSubtype="0" fill="hold" grpId="2" nodeType="withEffect">
                                  <p:stCondLst>
                                    <p:cond delay="0"/>
                                  </p:stCondLst>
                                  <p:childTnLst>
                                    <p:animEffect transition="out" filter="fade">
                                      <p:cBhvr>
                                        <p:cTn id="117" dur="500"/>
                                        <p:tgtEl>
                                          <p:spTgt spid="9"/>
                                        </p:tgtEl>
                                      </p:cBhvr>
                                    </p:animEffect>
                                    <p:set>
                                      <p:cBhvr>
                                        <p:cTn id="118" dur="1" fill="hold">
                                          <p:stCondLst>
                                            <p:cond delay="499"/>
                                          </p:stCondLst>
                                        </p:cTn>
                                        <p:tgtEl>
                                          <p:spTgt spid="9"/>
                                        </p:tgtEl>
                                        <p:attrNameLst>
                                          <p:attrName>style.visibility</p:attrName>
                                        </p:attrNameLst>
                                      </p:cBhvr>
                                      <p:to>
                                        <p:strVal val="hidden"/>
                                      </p:to>
                                    </p:set>
                                  </p:childTnLst>
                                </p:cTn>
                              </p:par>
                              <p:par>
                                <p:cTn id="119" presetID="10" presetClass="exit" presetSubtype="0" fill="hold" grpId="2" nodeType="withEffect">
                                  <p:stCondLst>
                                    <p:cond delay="0"/>
                                  </p:stCondLst>
                                  <p:childTnLst>
                                    <p:animEffect transition="out" filter="fade">
                                      <p:cBhvr>
                                        <p:cTn id="120" dur="500"/>
                                        <p:tgtEl>
                                          <p:spTgt spid="10"/>
                                        </p:tgtEl>
                                      </p:cBhvr>
                                    </p:animEffect>
                                    <p:set>
                                      <p:cBhvr>
                                        <p:cTn id="121" dur="1" fill="hold">
                                          <p:stCondLst>
                                            <p:cond delay="499"/>
                                          </p:stCondLst>
                                        </p:cTn>
                                        <p:tgtEl>
                                          <p:spTgt spid="10"/>
                                        </p:tgtEl>
                                        <p:attrNameLst>
                                          <p:attrName>style.visibility</p:attrName>
                                        </p:attrNameLst>
                                      </p:cBhvr>
                                      <p:to>
                                        <p:strVal val="hidden"/>
                                      </p:to>
                                    </p:set>
                                  </p:childTnLst>
                                </p:cTn>
                              </p:par>
                              <p:par>
                                <p:cTn id="122" presetID="10" presetClass="exit" presetSubtype="0" fill="hold" grpId="2" nodeType="withEffect">
                                  <p:stCondLst>
                                    <p:cond delay="0"/>
                                  </p:stCondLst>
                                  <p:childTnLst>
                                    <p:animEffect transition="out" filter="fade">
                                      <p:cBhvr>
                                        <p:cTn id="123" dur="500"/>
                                        <p:tgtEl>
                                          <p:spTgt spid="11"/>
                                        </p:tgtEl>
                                      </p:cBhvr>
                                    </p:animEffect>
                                    <p:set>
                                      <p:cBhvr>
                                        <p:cTn id="124" dur="1" fill="hold">
                                          <p:stCondLst>
                                            <p:cond delay="499"/>
                                          </p:stCondLst>
                                        </p:cTn>
                                        <p:tgtEl>
                                          <p:spTgt spid="11"/>
                                        </p:tgtEl>
                                        <p:attrNameLst>
                                          <p:attrName>style.visibility</p:attrName>
                                        </p:attrNameLst>
                                      </p:cBhvr>
                                      <p:to>
                                        <p:strVal val="hidden"/>
                                      </p:to>
                                    </p:set>
                                  </p:childTnLst>
                                </p:cTn>
                              </p:par>
                              <p:par>
                                <p:cTn id="125" presetID="10" presetClass="exit" presetSubtype="0" fill="hold" grpId="2" nodeType="withEffect">
                                  <p:stCondLst>
                                    <p:cond delay="0"/>
                                  </p:stCondLst>
                                  <p:childTnLst>
                                    <p:animEffect transition="out" filter="fade">
                                      <p:cBhvr>
                                        <p:cTn id="126" dur="500"/>
                                        <p:tgtEl>
                                          <p:spTgt spid="12"/>
                                        </p:tgtEl>
                                      </p:cBhvr>
                                    </p:animEffect>
                                    <p:set>
                                      <p:cBhvr>
                                        <p:cTn id="127" dur="1" fill="hold">
                                          <p:stCondLst>
                                            <p:cond delay="499"/>
                                          </p:stCondLst>
                                        </p:cTn>
                                        <p:tgtEl>
                                          <p:spTgt spid="12"/>
                                        </p:tgtEl>
                                        <p:attrNameLst>
                                          <p:attrName>style.visibility</p:attrName>
                                        </p:attrNameLst>
                                      </p:cBhvr>
                                      <p:to>
                                        <p:strVal val="hidden"/>
                                      </p:to>
                                    </p:set>
                                  </p:childTnLst>
                                </p:cTn>
                              </p:par>
                              <p:par>
                                <p:cTn id="128" presetID="10" presetClass="exit" presetSubtype="0" fill="hold" grpId="2" nodeType="withEffect">
                                  <p:stCondLst>
                                    <p:cond delay="0"/>
                                  </p:stCondLst>
                                  <p:childTnLst>
                                    <p:animEffect transition="out" filter="fade">
                                      <p:cBhvr>
                                        <p:cTn id="129" dur="500"/>
                                        <p:tgtEl>
                                          <p:spTgt spid="13"/>
                                        </p:tgtEl>
                                      </p:cBhvr>
                                    </p:animEffect>
                                    <p:set>
                                      <p:cBhvr>
                                        <p:cTn id="130" dur="1" fill="hold">
                                          <p:stCondLst>
                                            <p:cond delay="499"/>
                                          </p:stCondLst>
                                        </p:cTn>
                                        <p:tgtEl>
                                          <p:spTgt spid="13"/>
                                        </p:tgtEl>
                                        <p:attrNameLst>
                                          <p:attrName>style.visibility</p:attrName>
                                        </p:attrNameLst>
                                      </p:cBhvr>
                                      <p:to>
                                        <p:strVal val="hidden"/>
                                      </p:to>
                                    </p:set>
                                  </p:childTnLst>
                                </p:cTn>
                              </p:par>
                              <p:par>
                                <p:cTn id="131" presetID="10" presetClass="exit" presetSubtype="0" fill="hold" grpId="2" nodeType="withEffect">
                                  <p:stCondLst>
                                    <p:cond delay="0"/>
                                  </p:stCondLst>
                                  <p:childTnLst>
                                    <p:animEffect transition="out" filter="fade">
                                      <p:cBhvr>
                                        <p:cTn id="132" dur="500"/>
                                        <p:tgtEl>
                                          <p:spTgt spid="14"/>
                                        </p:tgtEl>
                                      </p:cBhvr>
                                    </p:animEffect>
                                    <p:set>
                                      <p:cBhvr>
                                        <p:cTn id="133" dur="1" fill="hold">
                                          <p:stCondLst>
                                            <p:cond delay="499"/>
                                          </p:stCondLst>
                                        </p:cTn>
                                        <p:tgtEl>
                                          <p:spTgt spid="14"/>
                                        </p:tgtEl>
                                        <p:attrNameLst>
                                          <p:attrName>style.visibility</p:attrName>
                                        </p:attrNameLst>
                                      </p:cBhvr>
                                      <p:to>
                                        <p:strVal val="hidden"/>
                                      </p:to>
                                    </p:set>
                                  </p:childTnLst>
                                </p:cTn>
                              </p:par>
                              <p:par>
                                <p:cTn id="134" presetID="10" presetClass="exit" presetSubtype="0" fill="hold" grpId="2" nodeType="withEffect">
                                  <p:stCondLst>
                                    <p:cond delay="0"/>
                                  </p:stCondLst>
                                  <p:childTnLst>
                                    <p:animEffect transition="out" filter="fade">
                                      <p:cBhvr>
                                        <p:cTn id="135" dur="500"/>
                                        <p:tgtEl>
                                          <p:spTgt spid="15"/>
                                        </p:tgtEl>
                                      </p:cBhvr>
                                    </p:animEffect>
                                    <p:set>
                                      <p:cBhvr>
                                        <p:cTn id="136" dur="1" fill="hold">
                                          <p:stCondLst>
                                            <p:cond delay="499"/>
                                          </p:stCondLst>
                                        </p:cTn>
                                        <p:tgtEl>
                                          <p:spTgt spid="15"/>
                                        </p:tgtEl>
                                        <p:attrNameLst>
                                          <p:attrName>style.visibility</p:attrName>
                                        </p:attrNameLst>
                                      </p:cBhvr>
                                      <p:to>
                                        <p:strVal val="hidden"/>
                                      </p:to>
                                    </p:set>
                                  </p:childTnLst>
                                </p:cTn>
                              </p:par>
                              <p:par>
                                <p:cTn id="137" presetID="10" presetClass="exit" presetSubtype="0" fill="hold" grpId="2" nodeType="withEffect">
                                  <p:stCondLst>
                                    <p:cond delay="0"/>
                                  </p:stCondLst>
                                  <p:childTnLst>
                                    <p:animEffect transition="out" filter="fade">
                                      <p:cBhvr>
                                        <p:cTn id="138" dur="500"/>
                                        <p:tgtEl>
                                          <p:spTgt spid="16"/>
                                        </p:tgtEl>
                                      </p:cBhvr>
                                    </p:animEffect>
                                    <p:set>
                                      <p:cBhvr>
                                        <p:cTn id="139" dur="1" fill="hold">
                                          <p:stCondLst>
                                            <p:cond delay="499"/>
                                          </p:stCondLst>
                                        </p:cTn>
                                        <p:tgtEl>
                                          <p:spTgt spid="16"/>
                                        </p:tgtEl>
                                        <p:attrNameLst>
                                          <p:attrName>style.visibility</p:attrName>
                                        </p:attrNameLst>
                                      </p:cBhvr>
                                      <p:to>
                                        <p:strVal val="hidden"/>
                                      </p:to>
                                    </p:set>
                                  </p:childTnLst>
                                </p:cTn>
                              </p:par>
                              <p:par>
                                <p:cTn id="140" presetID="10" presetClass="exit" presetSubtype="0" fill="hold" grpId="2" nodeType="withEffect">
                                  <p:stCondLst>
                                    <p:cond delay="0"/>
                                  </p:stCondLst>
                                  <p:childTnLst>
                                    <p:animEffect transition="out" filter="fade">
                                      <p:cBhvr>
                                        <p:cTn id="141" dur="500"/>
                                        <p:tgtEl>
                                          <p:spTgt spid="17"/>
                                        </p:tgtEl>
                                      </p:cBhvr>
                                    </p:animEffect>
                                    <p:set>
                                      <p:cBhvr>
                                        <p:cTn id="142" dur="1" fill="hold">
                                          <p:stCondLst>
                                            <p:cond delay="499"/>
                                          </p:stCondLst>
                                        </p:cTn>
                                        <p:tgtEl>
                                          <p:spTgt spid="17"/>
                                        </p:tgtEl>
                                        <p:attrNameLst>
                                          <p:attrName>style.visibility</p:attrName>
                                        </p:attrNameLst>
                                      </p:cBhvr>
                                      <p:to>
                                        <p:strVal val="hidden"/>
                                      </p:to>
                                    </p:set>
                                  </p:childTnLst>
                                </p:cTn>
                              </p:par>
                              <p:par>
                                <p:cTn id="143" presetID="10" presetClass="exit" presetSubtype="0" fill="hold" grpId="2" nodeType="withEffect">
                                  <p:stCondLst>
                                    <p:cond delay="0"/>
                                  </p:stCondLst>
                                  <p:childTnLst>
                                    <p:animEffect transition="out" filter="fade">
                                      <p:cBhvr>
                                        <p:cTn id="144" dur="500"/>
                                        <p:tgtEl>
                                          <p:spTgt spid="19"/>
                                        </p:tgtEl>
                                      </p:cBhvr>
                                    </p:animEffect>
                                    <p:set>
                                      <p:cBhvr>
                                        <p:cTn id="145" dur="1" fill="hold">
                                          <p:stCondLst>
                                            <p:cond delay="499"/>
                                          </p:stCondLst>
                                        </p:cTn>
                                        <p:tgtEl>
                                          <p:spTgt spid="19"/>
                                        </p:tgtEl>
                                        <p:attrNameLst>
                                          <p:attrName>style.visibility</p:attrName>
                                        </p:attrNameLst>
                                      </p:cBhvr>
                                      <p:to>
                                        <p:strVal val="hidden"/>
                                      </p:to>
                                    </p:set>
                                  </p:childTnLst>
                                </p:cTn>
                              </p:par>
                              <p:par>
                                <p:cTn id="146" presetID="10" presetClass="exit" presetSubtype="0" fill="hold" grpId="2" nodeType="withEffect">
                                  <p:stCondLst>
                                    <p:cond delay="0"/>
                                  </p:stCondLst>
                                  <p:childTnLst>
                                    <p:animEffect transition="out" filter="fade">
                                      <p:cBhvr>
                                        <p:cTn id="147" dur="500"/>
                                        <p:tgtEl>
                                          <p:spTgt spid="20"/>
                                        </p:tgtEl>
                                      </p:cBhvr>
                                    </p:animEffect>
                                    <p:set>
                                      <p:cBhvr>
                                        <p:cTn id="148" dur="1" fill="hold">
                                          <p:stCondLst>
                                            <p:cond delay="499"/>
                                          </p:stCondLst>
                                        </p:cTn>
                                        <p:tgtEl>
                                          <p:spTgt spid="20"/>
                                        </p:tgtEl>
                                        <p:attrNameLst>
                                          <p:attrName>style.visibility</p:attrName>
                                        </p:attrNameLst>
                                      </p:cBhvr>
                                      <p:to>
                                        <p:strVal val="hidden"/>
                                      </p:to>
                                    </p:set>
                                  </p:childTnLst>
                                </p:cTn>
                              </p:par>
                              <p:par>
                                <p:cTn id="149" presetID="10" presetClass="exit" presetSubtype="0" fill="hold" grpId="2" nodeType="withEffect">
                                  <p:stCondLst>
                                    <p:cond delay="0"/>
                                  </p:stCondLst>
                                  <p:childTnLst>
                                    <p:animEffect transition="out" filter="fade">
                                      <p:cBhvr>
                                        <p:cTn id="150" dur="500"/>
                                        <p:tgtEl>
                                          <p:spTgt spid="21"/>
                                        </p:tgtEl>
                                      </p:cBhvr>
                                    </p:animEffect>
                                    <p:set>
                                      <p:cBhvr>
                                        <p:cTn id="151" dur="1" fill="hold">
                                          <p:stCondLst>
                                            <p:cond delay="499"/>
                                          </p:stCondLst>
                                        </p:cTn>
                                        <p:tgtEl>
                                          <p:spTgt spid="21"/>
                                        </p:tgtEl>
                                        <p:attrNameLst>
                                          <p:attrName>style.visibility</p:attrName>
                                        </p:attrNameLst>
                                      </p:cBhvr>
                                      <p:to>
                                        <p:strVal val="hidden"/>
                                      </p:to>
                                    </p:set>
                                  </p:childTnLst>
                                </p:cTn>
                              </p:par>
                              <p:par>
                                <p:cTn id="152" presetID="10" presetClass="exit" presetSubtype="0" fill="hold" grpId="2" nodeType="withEffect">
                                  <p:stCondLst>
                                    <p:cond delay="0"/>
                                  </p:stCondLst>
                                  <p:childTnLst>
                                    <p:animEffect transition="out" filter="fade">
                                      <p:cBhvr>
                                        <p:cTn id="153" dur="500"/>
                                        <p:tgtEl>
                                          <p:spTgt spid="22"/>
                                        </p:tgtEl>
                                      </p:cBhvr>
                                    </p:animEffect>
                                    <p:set>
                                      <p:cBhvr>
                                        <p:cTn id="154" dur="1" fill="hold">
                                          <p:stCondLst>
                                            <p:cond delay="499"/>
                                          </p:stCondLst>
                                        </p:cTn>
                                        <p:tgtEl>
                                          <p:spTgt spid="22"/>
                                        </p:tgtEl>
                                        <p:attrNameLst>
                                          <p:attrName>style.visibility</p:attrName>
                                        </p:attrNameLst>
                                      </p:cBhvr>
                                      <p:to>
                                        <p:strVal val="hidden"/>
                                      </p:to>
                                    </p:set>
                                  </p:childTnLst>
                                </p:cTn>
                              </p:par>
                              <p:par>
                                <p:cTn id="155" presetID="10" presetClass="exit" presetSubtype="0" fill="hold" grpId="2" nodeType="withEffect">
                                  <p:stCondLst>
                                    <p:cond delay="0"/>
                                  </p:stCondLst>
                                  <p:childTnLst>
                                    <p:animEffect transition="out" filter="fade">
                                      <p:cBhvr>
                                        <p:cTn id="156" dur="500"/>
                                        <p:tgtEl>
                                          <p:spTgt spid="8"/>
                                        </p:tgtEl>
                                      </p:cBhvr>
                                    </p:animEffect>
                                    <p:set>
                                      <p:cBhvr>
                                        <p:cTn id="15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8" grpId="2"/>
      <p:bldP spid="8" grpId="3"/>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15" grpId="0"/>
      <p:bldP spid="15" grpId="1"/>
      <p:bldP spid="15" grpId="2"/>
      <p:bldP spid="16" grpId="0"/>
      <p:bldP spid="16" grpId="1"/>
      <p:bldP spid="16" grpId="2"/>
      <p:bldP spid="17" grpId="0"/>
      <p:bldP spid="17" grpId="1"/>
      <p:bldP spid="17" grpId="2"/>
      <p:bldP spid="19" grpId="0"/>
      <p:bldP spid="19" grpId="1"/>
      <p:bldP spid="19" grpId="2"/>
      <p:bldP spid="20" grpId="0"/>
      <p:bldP spid="20" grpId="1"/>
      <p:bldP spid="20" grpId="2"/>
      <p:bldP spid="21" grpId="0"/>
      <p:bldP spid="21" grpId="1"/>
      <p:bldP spid="21" grpId="2"/>
      <p:bldP spid="22" grpId="0"/>
      <p:bldP spid="22" grpId="1"/>
      <p:bldP spid="22" grpId="2"/>
      <p:bldP spid="27" grpId="0"/>
      <p:bldP spid="27" grpId="1"/>
      <p:bldP spid="28" grpId="0"/>
      <p:bldP spid="28"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16:21-28</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9959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163782" y="2907331"/>
            <a:ext cx="1529619"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Offense</a:t>
            </a:r>
            <a:r>
              <a:rPr lang="en-US" sz="3200"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skandalon</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a stumbling-block</a:t>
            </a:r>
            <a:endParaRPr lang="en-US" sz="48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16:21-28</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TextBox 3"/>
          <p:cNvSpPr txBox="1"/>
          <p:nvPr/>
        </p:nvSpPr>
        <p:spPr>
          <a:xfrm>
            <a:off x="690880" y="1330325"/>
            <a:ext cx="7971339" cy="1569660"/>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solidFill>
                  <a:schemeClr val="bg1"/>
                </a:solidFill>
              </a:rPr>
              <a:t> </a:t>
            </a:r>
            <a:r>
              <a:rPr lang="en-US" sz="3200" dirty="0"/>
              <a:t>2 Cor. 5:21 ~ </a:t>
            </a:r>
            <a:r>
              <a:rPr lang="en-US" sz="3200" dirty="0">
                <a:solidFill>
                  <a:srgbClr val="FFFF00"/>
                </a:solidFill>
              </a:rPr>
              <a:t>For He made Him who knew no sin </a:t>
            </a:r>
            <a:r>
              <a:rPr lang="en-US" sz="3200" i="1" dirty="0">
                <a:solidFill>
                  <a:srgbClr val="FFFF00"/>
                </a:solidFill>
              </a:rPr>
              <a:t>to be</a:t>
            </a:r>
            <a:r>
              <a:rPr lang="en-US" sz="3200" dirty="0">
                <a:solidFill>
                  <a:srgbClr val="FFFF00"/>
                </a:solidFill>
              </a:rPr>
              <a:t> sin for us, that we might become the righteousness of God in Him</a:t>
            </a:r>
            <a:r>
              <a:rPr lang="en-US" sz="3200" dirty="0" smtClean="0">
                <a:solidFill>
                  <a:srgbClr val="FFFF00"/>
                </a:solidFill>
              </a:rPr>
              <a:t>.</a:t>
            </a:r>
            <a:endParaRPr lang="en-US" sz="3200" dirty="0">
              <a:solidFill>
                <a:srgbClr val="FFFF00"/>
              </a:solidFill>
            </a:endParaRPr>
          </a:p>
        </p:txBody>
      </p:sp>
      <p:sp>
        <p:nvSpPr>
          <p:cNvPr id="5" name="TextBox 4"/>
          <p:cNvSpPr txBox="1"/>
          <p:nvPr/>
        </p:nvSpPr>
        <p:spPr>
          <a:xfrm>
            <a:off x="471641" y="2864198"/>
            <a:ext cx="8200103"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KJV ~ </a:t>
            </a:r>
            <a:r>
              <a:rPr lang="en-US" sz="3200" dirty="0">
                <a:solidFill>
                  <a:srgbClr val="FFFF00"/>
                </a:solidFill>
                <a:effectLst>
                  <a:outerShdw blurRad="38100" dist="38100" dir="2700000" algn="tl">
                    <a:srgbClr val="000000">
                      <a:alpha val="43137"/>
                    </a:srgbClr>
                  </a:outerShdw>
                </a:effectLst>
              </a:rPr>
              <a:t>for thou </a:t>
            </a:r>
            <a:r>
              <a:rPr lang="en-US" sz="3200" dirty="0" err="1">
                <a:solidFill>
                  <a:srgbClr val="FFFF00"/>
                </a:solidFill>
                <a:effectLst>
                  <a:outerShdw blurRad="38100" dist="38100" dir="2700000" algn="tl">
                    <a:srgbClr val="000000">
                      <a:alpha val="43137"/>
                    </a:srgbClr>
                  </a:outerShdw>
                </a:effectLst>
              </a:rPr>
              <a:t>savorest</a:t>
            </a:r>
            <a:r>
              <a:rPr lang="en-US" sz="3200" dirty="0">
                <a:solidFill>
                  <a:srgbClr val="FFFF00"/>
                </a:solidFill>
                <a:effectLst>
                  <a:outerShdw blurRad="38100" dist="38100" dir="2700000" algn="tl">
                    <a:srgbClr val="000000">
                      <a:alpha val="43137"/>
                    </a:srgbClr>
                  </a:outerShdw>
                </a:effectLst>
              </a:rPr>
              <a:t> not the things that be of God, but those that be of men.</a:t>
            </a:r>
            <a:endParaRPr lang="en-US" sz="7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Tree>
    <p:extLst>
      <p:ext uri="{BB962C8B-B14F-4D97-AF65-F5344CB8AC3E}">
        <p14:creationId xmlns:p14="http://schemas.microsoft.com/office/powerpoint/2010/main" val="3899601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3" presetClass="emph" presetSubtype="2" fill="hold" grpId="1" nodeType="withEffect">
                                  <p:stCondLst>
                                    <p:cond delay="0"/>
                                  </p:stCondLst>
                                  <p:childTnLst>
                                    <p:animClr clrSpc="rgb" dir="cw">
                                      <p:cBhvr override="childStyle">
                                        <p:cTn id="23" dur="2000" fill="hold"/>
                                        <p:tgtEl>
                                          <p:spTgt spid="2"/>
                                        </p:tgtEl>
                                        <p:attrNameLst>
                                          <p:attrName>style.color</p:attrName>
                                        </p:attrNameLst>
                                      </p:cBhvr>
                                      <p:to>
                                        <a:schemeClr val="accent2"/>
                                      </p:to>
                                    </p:animClr>
                                  </p:childTnLst>
                                </p:cTn>
                              </p:par>
                              <p:par>
                                <p:cTn id="24" presetID="3" presetClass="emph" presetSubtype="2" fill="hold" grpId="1" nodeType="withEffect">
                                  <p:stCondLst>
                                    <p:cond delay="0"/>
                                  </p:stCondLst>
                                  <p:childTnLst>
                                    <p:animClr clrSpc="rgb" dir="cw">
                                      <p:cBhvr override="childStyle">
                                        <p:cTn id="25" dur="2000" fill="hold"/>
                                        <p:tgtEl>
                                          <p:spTgt spid="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2" grpId="1"/>
      <p:bldP spid="4" grpId="0"/>
      <p:bldP spid="4" grpId="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16:21-28</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4103676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16:21-28</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pic>
        <p:nvPicPr>
          <p:cNvPr id="1026" name="Picture 2" descr="https://www.understood.org/~/media/2da91275b1a3443c86cf79aada18bee7.jpg?h=979&amp;la=en&amp;w=17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33116">
            <a:off x="1350234" y="1187166"/>
            <a:ext cx="7028781" cy="3954700"/>
          </a:xfrm>
          <a:prstGeom prst="rect">
            <a:avLst/>
          </a:prstGeom>
          <a:noFill/>
          <a:effectLst>
            <a:outerShdw blurRad="127000" dist="254000" dir="8100000" algn="tr" rotWithShape="0">
              <a:schemeClr val="bg1">
                <a:alpha val="35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63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Matthew">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atthew">
      <a:majorFont>
        <a:latin typeface="Penoir"/>
        <a:ea typeface=""/>
        <a:cs typeface=""/>
      </a:majorFont>
      <a:minorFont>
        <a:latin typeface="Penoi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544961E-0970-4675-8C1A-8ABB0B0FB329}" vid="{F3943BE5-2AEB-44A9-95BA-FC3792F7D80C}"/>
    </a:ext>
  </a:extLst>
</a:theme>
</file>

<file path=docProps/app.xml><?xml version="1.0" encoding="utf-8"?>
<Properties xmlns="http://schemas.openxmlformats.org/officeDocument/2006/extended-properties" xmlns:vt="http://schemas.openxmlformats.org/officeDocument/2006/docPropsVTypes">
  <Template>Matthew</Template>
  <TotalTime>2514</TotalTime>
  <Words>461</Words>
  <Application>Microsoft Office PowerPoint</Application>
  <PresentationFormat>On-screen Show (4:3)</PresentationFormat>
  <Paragraphs>81</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Times New Roman</vt:lpstr>
      <vt:lpstr>Penoir</vt:lpstr>
      <vt:lpstr>Britannic Bold</vt:lpstr>
      <vt:lpstr>LilyUPC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22</cp:revision>
  <dcterms:created xsi:type="dcterms:W3CDTF">2016-02-19T17:04:29Z</dcterms:created>
  <dcterms:modified xsi:type="dcterms:W3CDTF">2016-02-21T13:15:04Z</dcterms:modified>
</cp:coreProperties>
</file>