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1" r:id="rId6"/>
    <p:sldId id="262" r:id="rId7"/>
    <p:sldId id="260" r:id="rId8"/>
    <p:sldId id="265" r:id="rId9"/>
    <p:sldId id="267" r:id="rId10"/>
    <p:sldId id="268" r:id="rId11"/>
    <p:sldId id="266" r:id="rId12"/>
    <p:sldId id="269" r:id="rId13"/>
    <p:sldId id="270" r:id="rId14"/>
    <p:sldId id="271" r:id="rId15"/>
    <p:sldId id="273" r:id="rId16"/>
    <p:sldId id="272" r:id="rId17"/>
    <p:sldId id="275" r:id="rId18"/>
    <p:sldId id="276" r:id="rId19"/>
    <p:sldId id="263" r:id="rId20"/>
    <p:sldId id="280" r:id="rId21"/>
    <p:sldId id="277" r:id="rId22"/>
    <p:sldId id="264" r:id="rId23"/>
    <p:sldId id="278" r:id="rId24"/>
    <p:sldId id="279" r:id="rId25"/>
  </p:sldIdLst>
  <p:sldSz cx="9144000" cy="6858000" type="screen4x3"/>
  <p:notesSz cx="6858000" cy="9144000"/>
  <p:embeddedFontLst>
    <p:embeddedFont>
      <p:font typeface="Arial Narrow" panose="020B0606020202030204" pitchFamily="34" charset="0"/>
      <p:regular r:id="rId26"/>
      <p:bold r:id="rId27"/>
      <p:italic r:id="rId28"/>
      <p:boldItalic r:id="rId29"/>
    </p:embeddedFont>
    <p:embeddedFont>
      <p:font typeface="Britannic Bold" panose="020B0903060703020204" pitchFamily="34" charset="0"/>
      <p:regular r:id="rId30"/>
    </p:embeddedFont>
    <p:embeddedFont>
      <p:font typeface="Comic Sans MS" panose="030F0702030302020204" pitchFamily="66" charset="0"/>
      <p:regular r:id="rId31"/>
      <p:bold r:id="rId32"/>
      <p:italic r:id="rId33"/>
      <p:boldItalic r:id="rId34"/>
    </p:embeddedFont>
    <p:embeddedFont>
      <p:font typeface="LilyUPC" panose="020B0604020202020204" charset="-34"/>
      <p:regular r:id="rId35"/>
      <p:bold r:id="rId36"/>
      <p:italic r:id="rId37"/>
      <p:boldItalic r:id="rId38"/>
    </p:embeddedFont>
    <p:embeddedFont>
      <p:font typeface="Aaron" panose="02020900000000000000" pitchFamily="18" charset="0"/>
      <p:bold r:id="rId39"/>
    </p:embeddedFont>
    <p:embeddedFont>
      <p:font typeface="Penoir" panose="020B0500000000000000"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showGuides="1">
      <p:cViewPr>
        <p:scale>
          <a:sx n="75" d="100"/>
          <a:sy n="75" d="100"/>
        </p:scale>
        <p:origin x="420" y="2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2/12/2016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689807"/>
            <a:ext cx="8200103"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James 4:4 ~ </a:t>
            </a:r>
            <a:r>
              <a:rPr lang="en-US" sz="3200" dirty="0">
                <a:solidFill>
                  <a:srgbClr val="FFFF00"/>
                </a:solidFill>
                <a:effectLst>
                  <a:outerShdw blurRad="38100" dist="38100" dir="2700000" algn="tl">
                    <a:srgbClr val="000000">
                      <a:alpha val="43137"/>
                    </a:srgbClr>
                  </a:outerShdw>
                </a:effectLst>
              </a:rPr>
              <a:t>Adulterers and adulteresses! Do you not know that friendship with the world is enmity with God? Whoever therefore wants to be a friend of the world makes himself an enemy of God.</a:t>
            </a:r>
            <a:endParaRPr lang="en-US" sz="48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3960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95048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689807"/>
            <a:ext cx="8200103"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Luke 12:1b ~ </a:t>
            </a:r>
            <a:r>
              <a:rPr lang="en-US" sz="3200" dirty="0" smtClean="0">
                <a:solidFill>
                  <a:srgbClr val="FFFF00"/>
                </a:solidFill>
                <a:effectLst>
                  <a:outerShdw blurRad="38100" dist="38100" dir="2700000" algn="tl">
                    <a:srgbClr val="000000">
                      <a:alpha val="43137"/>
                    </a:srgbClr>
                  </a:outerShdw>
                </a:effectLst>
              </a:rPr>
              <a:t>… Beware of the leaven of the Pharisees, which is hypocrisy.</a:t>
            </a:r>
            <a:endParaRPr lang="en-US" sz="48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6" name="TextBox 5"/>
          <p:cNvSpPr txBox="1"/>
          <p:nvPr/>
        </p:nvSpPr>
        <p:spPr>
          <a:xfrm>
            <a:off x="460836" y="1725867"/>
            <a:ext cx="8200103" cy="304698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Thomas Aquinas (1225-1274) </a:t>
            </a:r>
            <a:r>
              <a:rPr lang="en-US" sz="3200" dirty="0">
                <a:effectLst>
                  <a:outerShdw blurRad="38100" dist="38100" dir="2700000" algn="tl">
                    <a:srgbClr val="000000">
                      <a:alpha val="43137"/>
                    </a:srgbClr>
                  </a:outerShdw>
                </a:effectLst>
              </a:rPr>
              <a:t>~ “Give me, O Lord, a steadfast heart, which no unworthy affection may drag downwards; give me an unconquered heart, which no tribulation can wear out; give me an upright heart, which no unworthy purpose may tempt aside.”</a:t>
            </a:r>
            <a:endParaRPr lang="en-US" sz="7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915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87034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689807"/>
            <a:ext cx="8200103" cy="2246769"/>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John 8:57-58 ~ </a:t>
            </a:r>
            <a:r>
              <a:rPr lang="en-US" sz="2800" baseline="30000" dirty="0">
                <a:effectLst>
                  <a:outerShdw blurRad="38100" dist="38100" dir="2700000" algn="tl">
                    <a:srgbClr val="000000">
                      <a:alpha val="43137"/>
                    </a:srgbClr>
                  </a:outerShdw>
                </a:effectLst>
              </a:rPr>
              <a:t>58</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Jesus said to them, “Most assuredly, I say to you, before Abraham was, I AM.”</a:t>
            </a:r>
          </a:p>
          <a:p>
            <a:r>
              <a:rPr lang="en-US" sz="2800" baseline="30000" dirty="0">
                <a:effectLst>
                  <a:outerShdw blurRad="38100" dist="38100" dir="2700000" algn="tl">
                    <a:srgbClr val="000000">
                      <a:alpha val="43137"/>
                    </a:srgbClr>
                  </a:outerShdw>
                </a:effectLst>
              </a:rPr>
              <a:t>59</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Then they took up stones to throw at Him; but Jesus hid Himself and went out of the temple, going through the midst of them, and so passed by.</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459556" y="2887211"/>
            <a:ext cx="8200103" cy="2677656"/>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John 14:8-9 ~ </a:t>
            </a:r>
            <a:r>
              <a:rPr lang="en-US" sz="2800" baseline="30000" dirty="0">
                <a:effectLst>
                  <a:outerShdw blurRad="38100" dist="38100" dir="2700000" algn="tl">
                    <a:srgbClr val="000000">
                      <a:alpha val="43137"/>
                    </a:srgbClr>
                  </a:outerShdw>
                </a:effectLst>
              </a:rPr>
              <a:t>8</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Philip said to Him, “Lord, show us the Father, and it is sufficient for us.”</a:t>
            </a:r>
          </a:p>
          <a:p>
            <a:r>
              <a:rPr lang="en-US" sz="2800" baseline="30000" dirty="0">
                <a:effectLst>
                  <a:outerShdw blurRad="38100" dist="38100" dir="2700000" algn="tl">
                    <a:srgbClr val="000000">
                      <a:alpha val="43137"/>
                    </a:srgbClr>
                  </a:outerShdw>
                </a:effectLst>
              </a:rPr>
              <a:t>9</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Jesus said to him, “Have I been with you so long, and yet you have not known Me, Philip? He who has seen Me has seen the Father; so how can you say, ‘Show us the Father’?</a:t>
            </a:r>
          </a:p>
        </p:txBody>
      </p:sp>
    </p:spTree>
    <p:extLst>
      <p:ext uri="{BB962C8B-B14F-4D97-AF65-F5344CB8AC3E}">
        <p14:creationId xmlns:p14="http://schemas.microsoft.com/office/powerpoint/2010/main" val="23260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689807"/>
            <a:ext cx="8200103" cy="3108543"/>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Matt. 9:4-6 ~ </a:t>
            </a:r>
            <a:r>
              <a:rPr lang="en-US" sz="2800" baseline="30000" dirty="0">
                <a:effectLst>
                  <a:outerShdw blurRad="38100" dist="38100" dir="2700000" algn="tl">
                    <a:srgbClr val="000000">
                      <a:alpha val="43137"/>
                    </a:srgbClr>
                  </a:outerShdw>
                </a:effectLst>
              </a:rPr>
              <a:t>4</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But Jesus, knowing their thoughts, said, “Why do you think evil in your hearts? </a:t>
            </a:r>
            <a:r>
              <a:rPr lang="en-US" sz="2800" baseline="30000" dirty="0">
                <a:effectLst>
                  <a:outerShdw blurRad="38100" dist="38100" dir="2700000" algn="tl">
                    <a:srgbClr val="000000">
                      <a:alpha val="43137"/>
                    </a:srgbClr>
                  </a:outerShdw>
                </a:effectLst>
              </a:rPr>
              <a:t>5</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For which is easier, to say, ‘Your sins are forgiven you,’ or to say, ‘Arise and walk’? </a:t>
            </a:r>
            <a:r>
              <a:rPr lang="en-US" sz="2800" baseline="30000" dirty="0">
                <a:effectLst>
                  <a:outerShdw blurRad="38100" dist="38100" dir="2700000" algn="tl">
                    <a:srgbClr val="000000">
                      <a:alpha val="43137"/>
                    </a:srgbClr>
                  </a:outerShdw>
                </a:effectLst>
              </a:rPr>
              <a:t>6</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But that you may know that the Son of Man has power on earth to forgive sins”—then He said to the paralytic, “Arise, take up your bed, and go to your house.”</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8" name="TextBox 7"/>
          <p:cNvSpPr txBox="1"/>
          <p:nvPr/>
        </p:nvSpPr>
        <p:spPr>
          <a:xfrm>
            <a:off x="462116" y="3731457"/>
            <a:ext cx="8200103" cy="1384995"/>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Rev. 1:8 ~ </a:t>
            </a:r>
            <a:r>
              <a:rPr lang="en-US" sz="2800" dirty="0">
                <a:solidFill>
                  <a:srgbClr val="FFFF00"/>
                </a:solidFill>
                <a:effectLst>
                  <a:outerShdw blurRad="38100" dist="38100" dir="2700000" algn="tl">
                    <a:srgbClr val="000000">
                      <a:alpha val="43137"/>
                    </a:srgbClr>
                  </a:outerShdw>
                </a:effectLst>
              </a:rPr>
              <a:t>I am the Alpha and the Omega, </a:t>
            </a:r>
            <a:r>
              <a:rPr lang="en-US" sz="2800" i="1" dirty="0">
                <a:solidFill>
                  <a:srgbClr val="FFFF00"/>
                </a:solidFill>
                <a:effectLst>
                  <a:outerShdw blurRad="38100" dist="38100" dir="2700000" algn="tl">
                    <a:srgbClr val="000000">
                      <a:alpha val="43137"/>
                    </a:srgbClr>
                  </a:outerShdw>
                </a:effectLst>
              </a:rPr>
              <a:t>the</a:t>
            </a:r>
            <a:r>
              <a:rPr lang="en-US" sz="2800" dirty="0">
                <a:solidFill>
                  <a:srgbClr val="FFFF00"/>
                </a:solidFill>
                <a:effectLst>
                  <a:outerShdw blurRad="38100" dist="38100" dir="2700000" algn="tl">
                    <a:srgbClr val="000000">
                      <a:alpha val="43137"/>
                    </a:srgbClr>
                  </a:outerShdw>
                </a:effectLst>
              </a:rPr>
              <a:t> Beginning and </a:t>
            </a:r>
            <a:r>
              <a:rPr lang="en-US" sz="2800" i="1" dirty="0">
                <a:solidFill>
                  <a:srgbClr val="FFFF00"/>
                </a:solidFill>
                <a:effectLst>
                  <a:outerShdw blurRad="38100" dist="38100" dir="2700000" algn="tl">
                    <a:srgbClr val="000000">
                      <a:alpha val="43137"/>
                    </a:srgbClr>
                  </a:outerShdw>
                </a:effectLst>
              </a:rPr>
              <a:t>the</a:t>
            </a:r>
            <a:r>
              <a:rPr lang="en-US" sz="2800" dirty="0">
                <a:solidFill>
                  <a:srgbClr val="FFFF00"/>
                </a:solidFill>
                <a:effectLst>
                  <a:outerShdw blurRad="38100" dist="38100" dir="2700000" algn="tl">
                    <a:srgbClr val="000000">
                      <a:alpha val="43137"/>
                    </a:srgbClr>
                  </a:outerShdw>
                </a:effectLst>
              </a:rPr>
              <a:t> End … who is and who was and who is to come, the Almighty.</a:t>
            </a:r>
          </a:p>
        </p:txBody>
      </p:sp>
    </p:spTree>
    <p:extLst>
      <p:ext uri="{BB962C8B-B14F-4D97-AF65-F5344CB8AC3E}">
        <p14:creationId xmlns:p14="http://schemas.microsoft.com/office/powerpoint/2010/main" val="9460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 presetClass="emph" presetSubtype="2" fill="hold" grpId="1" nodeType="withEffect">
                                  <p:stCondLst>
                                    <p:cond delay="0"/>
                                  </p:stCondLst>
                                  <p:childTnLst>
                                    <p:animClr clrSpc="rgb" dir="cw">
                                      <p:cBhvr override="childStyle">
                                        <p:cTn id="9"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06755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48715" y="689807"/>
            <a:ext cx="798066"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Tri</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008475" y="688527"/>
            <a:ext cx="798066" cy="584775"/>
          </a:xfrm>
          <a:prstGeom prst="rect">
            <a:avLst/>
          </a:prstGeom>
          <a:noFill/>
        </p:spPr>
        <p:txBody>
          <a:bodyPr wrap="square" rtlCol="0">
            <a:spAutoFit/>
          </a:bodyPr>
          <a:lstStyle/>
          <a:p>
            <a:r>
              <a:rPr lang="en-US" sz="3200" dirty="0" err="1" smtClean="0">
                <a:effectLst>
                  <a:outerShdw blurRad="38100" dist="38100" dir="2700000" algn="tl">
                    <a:srgbClr val="000000">
                      <a:alpha val="43137"/>
                    </a:srgbClr>
                  </a:outerShdw>
                </a:effectLst>
              </a:rPr>
              <a:t>ple</a:t>
            </a:r>
            <a:endParaRPr lang="en-US" sz="32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562917" y="690715"/>
            <a:ext cx="798066"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di</a:t>
            </a:r>
            <a:endParaRPr lang="en-US" sz="32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865920" y="689435"/>
            <a:ext cx="1154446"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lemma</a:t>
            </a:r>
            <a:endParaRPr lang="en-US" sz="32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2628136" y="1320127"/>
            <a:ext cx="3881662"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Jesus said, </a:t>
            </a:r>
            <a:r>
              <a:rPr lang="en-US" sz="3200" dirty="0" smtClean="0">
                <a:solidFill>
                  <a:srgbClr val="FFFF00"/>
                </a:solidFill>
                <a:effectLst>
                  <a:outerShdw blurRad="38100" dist="38100" dir="2700000" algn="tl">
                    <a:srgbClr val="000000">
                      <a:alpha val="43137"/>
                    </a:srgbClr>
                  </a:outerShdw>
                </a:effectLst>
              </a:rPr>
              <a:t>“I am God”</a:t>
            </a:r>
            <a:endParaRPr lang="en-US" sz="3200" dirty="0">
              <a:solidFill>
                <a:srgbClr val="FFFF00"/>
              </a:solidFill>
              <a:effectLst>
                <a:outerShdw blurRad="38100" dist="38100" dir="2700000" algn="tl">
                  <a:srgbClr val="000000">
                    <a:alpha val="43137"/>
                  </a:srgbClr>
                </a:outerShdw>
              </a:effectLst>
            </a:endParaRPr>
          </a:p>
        </p:txBody>
      </p:sp>
      <p:cxnSp>
        <p:nvCxnSpPr>
          <p:cNvPr id="9" name="Straight Arrow Connector 8"/>
          <p:cNvCxnSpPr>
            <a:stCxn id="7" idx="2"/>
          </p:cNvCxnSpPr>
          <p:nvPr/>
        </p:nvCxnSpPr>
        <p:spPr>
          <a:xfrm flipH="1">
            <a:off x="1821116" y="1904902"/>
            <a:ext cx="2747851" cy="2413525"/>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9181767">
            <a:off x="2640741" y="2174584"/>
            <a:ext cx="1582910"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False</a:t>
            </a:r>
            <a:endParaRPr lang="en-US" sz="3200" dirty="0">
              <a:effectLst>
                <a:outerShdw blurRad="38100" dist="38100" dir="2700000" algn="tl">
                  <a:srgbClr val="000000">
                    <a:alpha val="43137"/>
                  </a:srgbClr>
                </a:outerShdw>
              </a:effectLst>
            </a:endParaRPr>
          </a:p>
        </p:txBody>
      </p:sp>
      <p:cxnSp>
        <p:nvCxnSpPr>
          <p:cNvPr id="12" name="Straight Arrow Connector 11"/>
          <p:cNvCxnSpPr/>
          <p:nvPr/>
        </p:nvCxnSpPr>
        <p:spPr>
          <a:xfrm>
            <a:off x="4566488" y="1919926"/>
            <a:ext cx="2747851" cy="2413525"/>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2442493">
            <a:off x="4875505" y="2165620"/>
            <a:ext cx="1582910"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True</a:t>
            </a:r>
            <a:endParaRPr lang="en-US" sz="3200" dirty="0">
              <a:effectLst>
                <a:outerShdw blurRad="38100" dist="38100" dir="2700000" algn="tl">
                  <a:srgbClr val="000000">
                    <a:alpha val="43137"/>
                  </a:srgbClr>
                </a:outerShdw>
              </a:effectLst>
            </a:endParaRPr>
          </a:p>
        </p:txBody>
      </p:sp>
      <p:sp>
        <p:nvSpPr>
          <p:cNvPr id="14" name="TextBox 13"/>
          <p:cNvSpPr txBox="1"/>
          <p:nvPr/>
        </p:nvSpPr>
        <p:spPr>
          <a:xfrm rot="19181767">
            <a:off x="1348549" y="3456573"/>
            <a:ext cx="1582910"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rPr>
              <a:t>sincere</a:t>
            </a:r>
            <a:endParaRPr lang="en-US" sz="2800" dirty="0">
              <a:effectLst>
                <a:outerShdw blurRad="38100" dist="38100" dir="2700000" algn="tl">
                  <a:srgbClr val="000000">
                    <a:alpha val="43137"/>
                  </a:srgbClr>
                </a:outerShdw>
              </a:effectLst>
            </a:endParaRPr>
          </a:p>
        </p:txBody>
      </p:sp>
      <p:sp>
        <p:nvSpPr>
          <p:cNvPr id="11" name="TextBox 10"/>
          <p:cNvSpPr txBox="1"/>
          <p:nvPr/>
        </p:nvSpPr>
        <p:spPr>
          <a:xfrm>
            <a:off x="922083" y="4410636"/>
            <a:ext cx="1828997"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Lunatic</a:t>
            </a:r>
            <a:endParaRPr lang="en-US" sz="3200" dirty="0">
              <a:effectLst>
                <a:outerShdw blurRad="38100" dist="38100" dir="2700000" algn="tl">
                  <a:srgbClr val="000000">
                    <a:alpha val="43137"/>
                  </a:srgbClr>
                </a:outerShdw>
              </a:effectLst>
            </a:endParaRPr>
          </a:p>
        </p:txBody>
      </p:sp>
      <p:cxnSp>
        <p:nvCxnSpPr>
          <p:cNvPr id="16" name="Straight Arrow Connector 15"/>
          <p:cNvCxnSpPr/>
          <p:nvPr/>
        </p:nvCxnSpPr>
        <p:spPr>
          <a:xfrm>
            <a:off x="3123667" y="3180473"/>
            <a:ext cx="1415468" cy="117475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2403256">
            <a:off x="3291577" y="3413730"/>
            <a:ext cx="1582910"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rPr>
              <a:t>insincere</a:t>
            </a:r>
            <a:endParaRPr lang="en-US" sz="2800" dirty="0">
              <a:effectLst>
                <a:outerShdw blurRad="38100" dist="38100" dir="2700000" algn="tl">
                  <a:srgbClr val="000000">
                    <a:alpha val="43137"/>
                  </a:srgbClr>
                </a:outerShdw>
              </a:effectLst>
            </a:endParaRPr>
          </a:p>
        </p:txBody>
      </p:sp>
      <p:sp>
        <p:nvSpPr>
          <p:cNvPr id="19" name="TextBox 18"/>
          <p:cNvSpPr txBox="1"/>
          <p:nvPr/>
        </p:nvSpPr>
        <p:spPr>
          <a:xfrm>
            <a:off x="3799653" y="4417040"/>
            <a:ext cx="1511568"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Liar</a:t>
            </a:r>
            <a:endParaRPr lang="en-US" sz="3200" dirty="0">
              <a:effectLst>
                <a:outerShdw blurRad="38100" dist="38100" dir="2700000" algn="tl">
                  <a:srgbClr val="000000">
                    <a:alpha val="43137"/>
                  </a:srgbClr>
                </a:outerShdw>
              </a:effectLst>
            </a:endParaRPr>
          </a:p>
        </p:txBody>
      </p:sp>
      <p:sp>
        <p:nvSpPr>
          <p:cNvPr id="21" name="TextBox 20"/>
          <p:cNvSpPr txBox="1"/>
          <p:nvPr/>
        </p:nvSpPr>
        <p:spPr>
          <a:xfrm>
            <a:off x="6284835" y="4409181"/>
            <a:ext cx="2011898"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Lord</a:t>
            </a:r>
            <a:endParaRPr lang="en-US" sz="3200" dirty="0">
              <a:effectLst>
                <a:outerShdw blurRad="38100" dist="38100" dir="2700000" algn="tl">
                  <a:srgbClr val="000000">
                    <a:alpha val="43137"/>
                  </a:srgbClr>
                </a:outerShdw>
              </a:effectLst>
            </a:endParaRPr>
          </a:p>
        </p:txBody>
      </p:sp>
      <p:sp>
        <p:nvSpPr>
          <p:cNvPr id="20" name="Oval 19"/>
          <p:cNvSpPr/>
          <p:nvPr/>
        </p:nvSpPr>
        <p:spPr>
          <a:xfrm>
            <a:off x="4507461" y="1872841"/>
            <a:ext cx="110555" cy="11264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065227" y="3127819"/>
            <a:ext cx="110555" cy="11264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847201" y="2559048"/>
            <a:ext cx="2898204" cy="1169551"/>
          </a:xfrm>
          <a:prstGeom prst="rect">
            <a:avLst/>
          </a:prstGeom>
          <a:noFill/>
        </p:spPr>
        <p:txBody>
          <a:bodyPr wrap="square" rtlCol="0">
            <a:spAutoFit/>
          </a:bodyPr>
          <a:lstStyle/>
          <a:p>
            <a:r>
              <a:rPr lang="en-US" sz="7000" dirty="0" smtClean="0">
                <a:solidFill>
                  <a:srgbClr val="FFFF00"/>
                </a:solidFill>
                <a:effectLst>
                  <a:outerShdw blurRad="38100" dist="38100" dir="2700000" algn="tl">
                    <a:srgbClr val="000000">
                      <a:alpha val="43137"/>
                    </a:srgbClr>
                  </a:outerShdw>
                </a:effectLst>
              </a:rPr>
              <a:t>Jesus is</a:t>
            </a:r>
            <a:endParaRPr lang="en-US" sz="7000" dirty="0">
              <a:solidFill>
                <a:srgbClr val="FFFF00"/>
              </a:solidFill>
              <a:effectLst>
                <a:outerShdw blurRad="38100" dist="38100" dir="2700000" algn="tl">
                  <a:srgbClr val="000000">
                    <a:alpha val="43137"/>
                  </a:srgbClr>
                </a:outerShdw>
              </a:effectLst>
            </a:endParaRPr>
          </a:p>
        </p:txBody>
      </p:sp>
      <p:cxnSp>
        <p:nvCxnSpPr>
          <p:cNvPr id="25" name="Straight Connector 24"/>
          <p:cNvCxnSpPr/>
          <p:nvPr/>
        </p:nvCxnSpPr>
        <p:spPr>
          <a:xfrm>
            <a:off x="1114773" y="4383034"/>
            <a:ext cx="1352144" cy="6755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18079" y="4381372"/>
            <a:ext cx="1352144" cy="6755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86156" y="4396283"/>
            <a:ext cx="1352144" cy="6755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889462" y="4394621"/>
            <a:ext cx="1352144" cy="6755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22810" y="3643522"/>
            <a:ext cx="2249914"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(1 Tim. 3:16)</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57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2"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grpId="2"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35" presetClass="path" presetSubtype="0" fill="hold" grpId="1" nodeType="withEffect">
                                  <p:stCondLst>
                                    <p:cond delay="0"/>
                                  </p:stCondLst>
                                  <p:childTnLst>
                                    <p:animMotion origin="layout" path="M 1.11111E-6 4.44444E-6 L -0.09254 -0.00047 " pathEditMode="relative" rAng="0" ptsTypes="AA">
                                      <p:cBhvr>
                                        <p:cTn id="26" dur="1000" fill="hold"/>
                                        <p:tgtEl>
                                          <p:spTgt spid="6"/>
                                        </p:tgtEl>
                                        <p:attrNameLst>
                                          <p:attrName>ppt_x</p:attrName>
                                          <p:attrName>ppt_y</p:attrName>
                                        </p:attrNameLst>
                                      </p:cBhvr>
                                      <p:rCtr x="-4635" y="-23"/>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par>
                          <p:cTn id="61" fill="hold">
                            <p:stCondLst>
                              <p:cond delay="1000"/>
                            </p:stCondLst>
                            <p:childTnLst>
                              <p:par>
                                <p:cTn id="62" presetID="22" presetClass="entr" presetSubtype="1"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grpId="3" nodeType="clickEffect">
                                  <p:stCondLst>
                                    <p:cond delay="0"/>
                                  </p:stCondLst>
                                  <p:childTnLst>
                                    <p:animEffect transition="out" filter="fade">
                                      <p:cBhvr>
                                        <p:cTn id="86" dur="500" tmFilter="0, 0; .2, .5; .8, .5; 1, 0"/>
                                        <p:tgtEl>
                                          <p:spTgt spid="11"/>
                                        </p:tgtEl>
                                      </p:cBhvr>
                                    </p:animEffect>
                                    <p:animScale>
                                      <p:cBhvr>
                                        <p:cTn id="87" dur="250" autoRev="1" fill="hold"/>
                                        <p:tgtEl>
                                          <p:spTgt spid="11"/>
                                        </p:tgtEl>
                                      </p:cBhvr>
                                      <p:by x="105000" y="105000"/>
                                    </p:animScale>
                                  </p:childTnLst>
                                </p:cTn>
                              </p:par>
                            </p:childTnLst>
                          </p:cTn>
                        </p:par>
                        <p:par>
                          <p:cTn id="88" fill="hold">
                            <p:stCondLst>
                              <p:cond delay="500"/>
                            </p:stCondLst>
                            <p:childTnLst>
                              <p:par>
                                <p:cTn id="89" presetID="26" presetClass="emph" presetSubtype="0" fill="hold" grpId="3" nodeType="afterEffect">
                                  <p:stCondLst>
                                    <p:cond delay="0"/>
                                  </p:stCondLst>
                                  <p:childTnLst>
                                    <p:animEffect transition="out" filter="fade">
                                      <p:cBhvr>
                                        <p:cTn id="90" dur="500" tmFilter="0, 0; .2, .5; .8, .5; 1, 0"/>
                                        <p:tgtEl>
                                          <p:spTgt spid="19"/>
                                        </p:tgtEl>
                                      </p:cBhvr>
                                    </p:animEffect>
                                    <p:animScale>
                                      <p:cBhvr>
                                        <p:cTn id="91" dur="250" autoRev="1" fill="hold"/>
                                        <p:tgtEl>
                                          <p:spTgt spid="19"/>
                                        </p:tgtEl>
                                      </p:cBhvr>
                                      <p:by x="105000" y="105000"/>
                                    </p:animScale>
                                  </p:childTnLst>
                                </p:cTn>
                              </p:par>
                            </p:childTnLst>
                          </p:cTn>
                        </p:par>
                        <p:par>
                          <p:cTn id="92" fill="hold">
                            <p:stCondLst>
                              <p:cond delay="1000"/>
                            </p:stCondLst>
                            <p:childTnLst>
                              <p:par>
                                <p:cTn id="93" presetID="26" presetClass="emph" presetSubtype="0" fill="hold" grpId="4" nodeType="afterEffect">
                                  <p:stCondLst>
                                    <p:cond delay="0"/>
                                  </p:stCondLst>
                                  <p:childTnLst>
                                    <p:animEffect transition="out" filter="fade">
                                      <p:cBhvr>
                                        <p:cTn id="94" dur="500" tmFilter="0, 0; .2, .5; .8, .5; 1, 0"/>
                                        <p:tgtEl>
                                          <p:spTgt spid="21"/>
                                        </p:tgtEl>
                                      </p:cBhvr>
                                    </p:animEffect>
                                    <p:animScale>
                                      <p:cBhvr>
                                        <p:cTn id="95" dur="250" autoRev="1" fill="hold"/>
                                        <p:tgtEl>
                                          <p:spTgt spid="21"/>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500"/>
                                        <p:tgtEl>
                                          <p:spTgt spid="25"/>
                                        </p:tgtEl>
                                      </p:cBhvr>
                                    </p:animEffect>
                                  </p:childTnLst>
                                </p:cTn>
                              </p:par>
                            </p:childTnLst>
                          </p:cTn>
                        </p:par>
                        <p:par>
                          <p:cTn id="101" fill="hold">
                            <p:stCondLst>
                              <p:cond delay="500"/>
                            </p:stCondLst>
                            <p:childTnLst>
                              <p:par>
                                <p:cTn id="102" presetID="22" presetClass="entr" presetSubtype="2" fill="hold"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right)">
                                      <p:cBhvr>
                                        <p:cTn id="104" dur="500"/>
                                        <p:tgtEl>
                                          <p:spTgt spid="2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wipe(left)">
                                      <p:cBhvr>
                                        <p:cTn id="109" dur="500"/>
                                        <p:tgtEl>
                                          <p:spTgt spid="28"/>
                                        </p:tgtEl>
                                      </p:cBhvr>
                                    </p:animEffect>
                                  </p:childTnLst>
                                </p:cTn>
                              </p:par>
                            </p:childTnLst>
                          </p:cTn>
                        </p:par>
                        <p:par>
                          <p:cTn id="110" fill="hold">
                            <p:stCondLst>
                              <p:cond delay="500"/>
                            </p:stCondLst>
                            <p:childTnLst>
                              <p:par>
                                <p:cTn id="111" presetID="22" presetClass="entr" presetSubtype="2"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par>
                                <p:cTn id="114" presetID="3" presetClass="emph" presetSubtype="2" fill="hold" grpId="1" nodeType="withEffect">
                                  <p:stCondLst>
                                    <p:cond delay="0"/>
                                  </p:stCondLst>
                                  <p:childTnLst>
                                    <p:animClr clrSpc="rgb" dir="cw">
                                      <p:cBhvr override="childStyle">
                                        <p:cTn id="115" dur="2000" fill="hold"/>
                                        <p:tgtEl>
                                          <p:spTgt spid="10"/>
                                        </p:tgtEl>
                                        <p:attrNameLst>
                                          <p:attrName>style.color</p:attrName>
                                        </p:attrNameLst>
                                      </p:cBhvr>
                                      <p:to>
                                        <a:schemeClr val="accent2"/>
                                      </p:to>
                                    </p:animClr>
                                  </p:childTnLst>
                                </p:cTn>
                              </p:par>
                              <p:par>
                                <p:cTn id="116" presetID="3" presetClass="emph" presetSubtype="2" fill="hold" grpId="1" nodeType="withEffect">
                                  <p:stCondLst>
                                    <p:cond delay="0"/>
                                  </p:stCondLst>
                                  <p:childTnLst>
                                    <p:animClr clrSpc="rgb" dir="cw">
                                      <p:cBhvr override="childStyle">
                                        <p:cTn id="117" dur="2000" fill="hold"/>
                                        <p:tgtEl>
                                          <p:spTgt spid="14"/>
                                        </p:tgtEl>
                                        <p:attrNameLst>
                                          <p:attrName>style.color</p:attrName>
                                        </p:attrNameLst>
                                      </p:cBhvr>
                                      <p:to>
                                        <a:schemeClr val="accent2"/>
                                      </p:to>
                                    </p:animClr>
                                  </p:childTnLst>
                                </p:cTn>
                              </p:par>
                              <p:par>
                                <p:cTn id="118" presetID="3" presetClass="emph" presetSubtype="2" fill="hold" grpId="1" nodeType="withEffect">
                                  <p:stCondLst>
                                    <p:cond delay="0"/>
                                  </p:stCondLst>
                                  <p:childTnLst>
                                    <p:animClr clrSpc="rgb" dir="cw">
                                      <p:cBhvr override="childStyle">
                                        <p:cTn id="119" dur="2000" fill="hold"/>
                                        <p:tgtEl>
                                          <p:spTgt spid="18"/>
                                        </p:tgtEl>
                                        <p:attrNameLst>
                                          <p:attrName>style.color</p:attrName>
                                        </p:attrNameLst>
                                      </p:cBhvr>
                                      <p:to>
                                        <a:schemeClr val="accent2"/>
                                      </p:to>
                                    </p:animClr>
                                  </p:childTnLst>
                                </p:cTn>
                              </p:par>
                              <p:par>
                                <p:cTn id="120" presetID="7" presetClass="emph" presetSubtype="2" fill="hold" nodeType="withEffect">
                                  <p:stCondLst>
                                    <p:cond delay="0"/>
                                  </p:stCondLst>
                                  <p:childTnLst>
                                    <p:animClr clrSpc="rgb" dir="cw">
                                      <p:cBhvr>
                                        <p:cTn id="121" dur="2000" fill="hold"/>
                                        <p:tgtEl>
                                          <p:spTgt spid="9"/>
                                        </p:tgtEl>
                                        <p:attrNameLst>
                                          <p:attrName>stroke.color</p:attrName>
                                        </p:attrNameLst>
                                      </p:cBhvr>
                                      <p:to>
                                        <a:schemeClr val="accent2"/>
                                      </p:to>
                                    </p:animClr>
                                    <p:set>
                                      <p:cBhvr>
                                        <p:cTn id="122" dur="2000" fill="hold"/>
                                        <p:tgtEl>
                                          <p:spTgt spid="9"/>
                                        </p:tgtEl>
                                        <p:attrNameLst>
                                          <p:attrName>stroke.on</p:attrName>
                                        </p:attrNameLst>
                                      </p:cBhvr>
                                      <p:to>
                                        <p:strVal val="true"/>
                                      </p:to>
                                    </p:set>
                                  </p:childTnLst>
                                </p:cTn>
                              </p:par>
                              <p:par>
                                <p:cTn id="123" presetID="7" presetClass="emph" presetSubtype="2" fill="hold" nodeType="withEffect">
                                  <p:stCondLst>
                                    <p:cond delay="0"/>
                                  </p:stCondLst>
                                  <p:childTnLst>
                                    <p:animClr clrSpc="rgb" dir="cw">
                                      <p:cBhvr>
                                        <p:cTn id="124" dur="2000" fill="hold"/>
                                        <p:tgtEl>
                                          <p:spTgt spid="16"/>
                                        </p:tgtEl>
                                        <p:attrNameLst>
                                          <p:attrName>stroke.color</p:attrName>
                                        </p:attrNameLst>
                                      </p:cBhvr>
                                      <p:to>
                                        <a:schemeClr val="accent2"/>
                                      </p:to>
                                    </p:animClr>
                                    <p:set>
                                      <p:cBhvr>
                                        <p:cTn id="125" dur="2000" fill="hold"/>
                                        <p:tgtEl>
                                          <p:spTgt spid="16"/>
                                        </p:tgtEl>
                                        <p:attrNameLst>
                                          <p:attrName>stroke.on</p:attrName>
                                        </p:attrNameLst>
                                      </p:cBhvr>
                                      <p:to>
                                        <p:strVal val="true"/>
                                      </p:to>
                                    </p:set>
                                  </p:childTnLst>
                                </p:cTn>
                              </p:par>
                              <p:par>
                                <p:cTn id="126" presetID="19" presetClass="emph" presetSubtype="0" fill="hold" grpId="1" nodeType="withEffect">
                                  <p:stCondLst>
                                    <p:cond delay="0"/>
                                  </p:stCondLst>
                                  <p:childTnLst>
                                    <p:animClr clrSpc="rgb" dir="cw">
                                      <p:cBhvr override="childStyle">
                                        <p:cTn id="127" dur="500" fill="hold"/>
                                        <p:tgtEl>
                                          <p:spTgt spid="23"/>
                                        </p:tgtEl>
                                        <p:attrNameLst>
                                          <p:attrName>style.color</p:attrName>
                                        </p:attrNameLst>
                                      </p:cBhvr>
                                      <p:to>
                                        <a:schemeClr val="accent2"/>
                                      </p:to>
                                    </p:animClr>
                                    <p:animClr clrSpc="rgb" dir="cw">
                                      <p:cBhvr>
                                        <p:cTn id="128" dur="500" fill="hold"/>
                                        <p:tgtEl>
                                          <p:spTgt spid="23"/>
                                        </p:tgtEl>
                                        <p:attrNameLst>
                                          <p:attrName>fillcolor</p:attrName>
                                        </p:attrNameLst>
                                      </p:cBhvr>
                                      <p:to>
                                        <a:schemeClr val="accent2"/>
                                      </p:to>
                                    </p:animClr>
                                    <p:set>
                                      <p:cBhvr>
                                        <p:cTn id="129" dur="500" fill="hold"/>
                                        <p:tgtEl>
                                          <p:spTgt spid="23"/>
                                        </p:tgtEl>
                                        <p:attrNameLst>
                                          <p:attrName>fill.type</p:attrName>
                                        </p:attrNameLst>
                                      </p:cBhvr>
                                      <p:to>
                                        <p:strVal val="solid"/>
                                      </p:to>
                                    </p:set>
                                    <p:set>
                                      <p:cBhvr>
                                        <p:cTn id="130" dur="500" fill="hold"/>
                                        <p:tgtEl>
                                          <p:spTgt spid="23"/>
                                        </p:tgtEl>
                                        <p:attrNameLst>
                                          <p:attrName>fill.on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6" presetClass="emph" presetSubtype="0" fill="hold" grpId="1" nodeType="clickEffect">
                                  <p:stCondLst>
                                    <p:cond delay="0"/>
                                  </p:stCondLst>
                                  <p:childTnLst>
                                    <p:animScale>
                                      <p:cBhvr>
                                        <p:cTn id="134" dur="500" fill="hold"/>
                                        <p:tgtEl>
                                          <p:spTgt spid="21"/>
                                        </p:tgtEl>
                                      </p:cBhvr>
                                      <p:by x="200000" y="200000"/>
                                    </p:animScale>
                                  </p:childTnLst>
                                </p:cTn>
                              </p:par>
                            </p:childTnLst>
                          </p:cTn>
                        </p:par>
                        <p:par>
                          <p:cTn id="135" fill="hold">
                            <p:stCondLst>
                              <p:cond delay="500"/>
                            </p:stCondLst>
                            <p:childTnLst>
                              <p:par>
                                <p:cTn id="136" presetID="10" presetClass="exit" presetSubtype="0" fill="hold" grpId="2" nodeType="afterEffect">
                                  <p:stCondLst>
                                    <p:cond delay="0"/>
                                  </p:stCondLst>
                                  <p:childTnLst>
                                    <p:animEffect transition="out" filter="fade">
                                      <p:cBhvr>
                                        <p:cTn id="137" dur="500"/>
                                        <p:tgtEl>
                                          <p:spTgt spid="10"/>
                                        </p:tgtEl>
                                      </p:cBhvr>
                                    </p:animEffect>
                                    <p:set>
                                      <p:cBhvr>
                                        <p:cTn id="138" dur="1" fill="hold">
                                          <p:stCondLst>
                                            <p:cond delay="499"/>
                                          </p:stCondLst>
                                        </p:cTn>
                                        <p:tgtEl>
                                          <p:spTgt spid="10"/>
                                        </p:tgtEl>
                                        <p:attrNameLst>
                                          <p:attrName>style.visibility</p:attrName>
                                        </p:attrNameLst>
                                      </p:cBhvr>
                                      <p:to>
                                        <p:strVal val="hidden"/>
                                      </p:to>
                                    </p:set>
                                  </p:childTnLst>
                                </p:cTn>
                              </p:par>
                              <p:par>
                                <p:cTn id="139" presetID="10" presetClass="exit" presetSubtype="0" fill="hold" grpId="2" nodeType="withEffect">
                                  <p:stCondLst>
                                    <p:cond delay="0"/>
                                  </p:stCondLst>
                                  <p:childTnLst>
                                    <p:animEffect transition="out" filter="fade">
                                      <p:cBhvr>
                                        <p:cTn id="140" dur="500"/>
                                        <p:tgtEl>
                                          <p:spTgt spid="14"/>
                                        </p:tgtEl>
                                      </p:cBhvr>
                                    </p:animEffect>
                                    <p:set>
                                      <p:cBhvr>
                                        <p:cTn id="141" dur="1" fill="hold">
                                          <p:stCondLst>
                                            <p:cond delay="499"/>
                                          </p:stCondLst>
                                        </p:cTn>
                                        <p:tgtEl>
                                          <p:spTgt spid="14"/>
                                        </p:tgtEl>
                                        <p:attrNameLst>
                                          <p:attrName>style.visibility</p:attrName>
                                        </p:attrNameLst>
                                      </p:cBhvr>
                                      <p:to>
                                        <p:strVal val="hidden"/>
                                      </p:to>
                                    </p:set>
                                  </p:childTnLst>
                                </p:cTn>
                              </p:par>
                              <p:par>
                                <p:cTn id="142" presetID="10" presetClass="exit" presetSubtype="0" fill="hold" grpId="2" nodeType="withEffect">
                                  <p:stCondLst>
                                    <p:cond delay="0"/>
                                  </p:stCondLst>
                                  <p:childTnLst>
                                    <p:animEffect transition="out" filter="fade">
                                      <p:cBhvr>
                                        <p:cTn id="143" dur="500"/>
                                        <p:tgtEl>
                                          <p:spTgt spid="23"/>
                                        </p:tgtEl>
                                      </p:cBhvr>
                                    </p:animEffect>
                                    <p:set>
                                      <p:cBhvr>
                                        <p:cTn id="144" dur="1" fill="hold">
                                          <p:stCondLst>
                                            <p:cond delay="499"/>
                                          </p:stCondLst>
                                        </p:cTn>
                                        <p:tgtEl>
                                          <p:spTgt spid="23"/>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16"/>
                                        </p:tgtEl>
                                      </p:cBhvr>
                                    </p:animEffect>
                                    <p:set>
                                      <p:cBhvr>
                                        <p:cTn id="147" dur="1" fill="hold">
                                          <p:stCondLst>
                                            <p:cond delay="499"/>
                                          </p:stCondLst>
                                        </p:cTn>
                                        <p:tgtEl>
                                          <p:spTgt spid="16"/>
                                        </p:tgtEl>
                                        <p:attrNameLst>
                                          <p:attrName>style.visibility</p:attrName>
                                        </p:attrNameLst>
                                      </p:cBhvr>
                                      <p:to>
                                        <p:strVal val="hidden"/>
                                      </p:to>
                                    </p:set>
                                  </p:childTnLst>
                                </p:cTn>
                              </p:par>
                              <p:par>
                                <p:cTn id="148" presetID="10" presetClass="exit" presetSubtype="0" fill="hold" grpId="2" nodeType="withEffect">
                                  <p:stCondLst>
                                    <p:cond delay="0"/>
                                  </p:stCondLst>
                                  <p:childTnLst>
                                    <p:animEffect transition="out" filter="fade">
                                      <p:cBhvr>
                                        <p:cTn id="149" dur="500"/>
                                        <p:tgtEl>
                                          <p:spTgt spid="18"/>
                                        </p:tgtEl>
                                      </p:cBhvr>
                                    </p:animEffect>
                                    <p:set>
                                      <p:cBhvr>
                                        <p:cTn id="150" dur="1" fill="hold">
                                          <p:stCondLst>
                                            <p:cond delay="499"/>
                                          </p:stCondLst>
                                        </p:cTn>
                                        <p:tgtEl>
                                          <p:spTgt spid="18"/>
                                        </p:tgtEl>
                                        <p:attrNameLst>
                                          <p:attrName>style.visibility</p:attrName>
                                        </p:attrNameLst>
                                      </p:cBhvr>
                                      <p:to>
                                        <p:strVal val="hidden"/>
                                      </p:to>
                                    </p:set>
                                  </p:childTnLst>
                                </p:cTn>
                              </p:par>
                              <p:par>
                                <p:cTn id="151" presetID="10" presetClass="exit" presetSubtype="0" fill="hold" grpId="2" nodeType="withEffect">
                                  <p:stCondLst>
                                    <p:cond delay="0"/>
                                  </p:stCondLst>
                                  <p:childTnLst>
                                    <p:animEffect transition="out" filter="fade">
                                      <p:cBhvr>
                                        <p:cTn id="152" dur="500"/>
                                        <p:tgtEl>
                                          <p:spTgt spid="11"/>
                                        </p:tgtEl>
                                      </p:cBhvr>
                                    </p:animEffect>
                                    <p:set>
                                      <p:cBhvr>
                                        <p:cTn id="153" dur="1" fill="hold">
                                          <p:stCondLst>
                                            <p:cond delay="499"/>
                                          </p:stCondLst>
                                        </p:cTn>
                                        <p:tgtEl>
                                          <p:spTgt spid="11"/>
                                        </p:tgtEl>
                                        <p:attrNameLst>
                                          <p:attrName>style.visibility</p:attrName>
                                        </p:attrNameLst>
                                      </p:cBhvr>
                                      <p:to>
                                        <p:strVal val="hidden"/>
                                      </p:to>
                                    </p:set>
                                  </p:childTnLst>
                                </p:cTn>
                              </p:par>
                              <p:par>
                                <p:cTn id="154" presetID="10" presetClass="exit" presetSubtype="0" fill="hold" grpId="2" nodeType="withEffect">
                                  <p:stCondLst>
                                    <p:cond delay="0"/>
                                  </p:stCondLst>
                                  <p:childTnLst>
                                    <p:animEffect transition="out" filter="fade">
                                      <p:cBhvr>
                                        <p:cTn id="155" dur="500"/>
                                        <p:tgtEl>
                                          <p:spTgt spid="19"/>
                                        </p:tgtEl>
                                      </p:cBhvr>
                                    </p:animEffect>
                                    <p:set>
                                      <p:cBhvr>
                                        <p:cTn id="156" dur="1" fill="hold">
                                          <p:stCondLst>
                                            <p:cond delay="499"/>
                                          </p:stCondLst>
                                        </p:cTn>
                                        <p:tgtEl>
                                          <p:spTgt spid="19"/>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9"/>
                                        </p:tgtEl>
                                      </p:cBhvr>
                                    </p:animEffect>
                                    <p:set>
                                      <p:cBhvr>
                                        <p:cTn id="159" dur="1" fill="hold">
                                          <p:stCondLst>
                                            <p:cond delay="499"/>
                                          </p:stCondLst>
                                        </p:cTn>
                                        <p:tgtEl>
                                          <p:spTgt spid="9"/>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20"/>
                                        </p:tgtEl>
                                      </p:cBhvr>
                                    </p:animEffect>
                                    <p:set>
                                      <p:cBhvr>
                                        <p:cTn id="162" dur="1" fill="hold">
                                          <p:stCondLst>
                                            <p:cond delay="499"/>
                                          </p:stCondLst>
                                        </p:cTn>
                                        <p:tgtEl>
                                          <p:spTgt spid="20"/>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12"/>
                                        </p:tgtEl>
                                      </p:cBhvr>
                                    </p:animEffect>
                                    <p:set>
                                      <p:cBhvr>
                                        <p:cTn id="165" dur="1" fill="hold">
                                          <p:stCondLst>
                                            <p:cond delay="499"/>
                                          </p:stCondLst>
                                        </p:cTn>
                                        <p:tgtEl>
                                          <p:spTgt spid="12"/>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13"/>
                                        </p:tgtEl>
                                      </p:cBhvr>
                                    </p:animEffect>
                                    <p:set>
                                      <p:cBhvr>
                                        <p:cTn id="168" dur="1" fill="hold">
                                          <p:stCondLst>
                                            <p:cond delay="499"/>
                                          </p:stCondLst>
                                        </p:cTn>
                                        <p:tgtEl>
                                          <p:spTgt spid="13"/>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25"/>
                                        </p:tgtEl>
                                      </p:cBhvr>
                                    </p:animEffect>
                                    <p:set>
                                      <p:cBhvr>
                                        <p:cTn id="171" dur="1" fill="hold">
                                          <p:stCondLst>
                                            <p:cond delay="499"/>
                                          </p:stCondLst>
                                        </p:cTn>
                                        <p:tgtEl>
                                          <p:spTgt spid="25"/>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27"/>
                                        </p:tgtEl>
                                      </p:cBhvr>
                                    </p:animEffect>
                                    <p:set>
                                      <p:cBhvr>
                                        <p:cTn id="174" dur="1" fill="hold">
                                          <p:stCondLst>
                                            <p:cond delay="499"/>
                                          </p:stCondLst>
                                        </p:cTn>
                                        <p:tgtEl>
                                          <p:spTgt spid="27"/>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28"/>
                                        </p:tgtEl>
                                      </p:cBhvr>
                                    </p:animEffect>
                                    <p:set>
                                      <p:cBhvr>
                                        <p:cTn id="177" dur="1" fill="hold">
                                          <p:stCondLst>
                                            <p:cond delay="499"/>
                                          </p:stCondLst>
                                        </p:cTn>
                                        <p:tgtEl>
                                          <p:spTgt spid="28"/>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29"/>
                                        </p:tgtEl>
                                      </p:cBhvr>
                                    </p:animEffect>
                                    <p:set>
                                      <p:cBhvr>
                                        <p:cTn id="180" dur="1" fill="hold">
                                          <p:stCondLst>
                                            <p:cond delay="499"/>
                                          </p:stCondLst>
                                        </p:cTn>
                                        <p:tgtEl>
                                          <p:spTgt spid="29"/>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22"/>
                                        </p:tgtEl>
                                        <p:attrNameLst>
                                          <p:attrName>style.visibility</p:attrName>
                                        </p:attrNameLst>
                                      </p:cBhvr>
                                      <p:to>
                                        <p:strVal val="visible"/>
                                      </p:to>
                                    </p:set>
                                    <p:animEffect transition="in" filter="fade">
                                      <p:cBhvr>
                                        <p:cTn id="183" dur="500"/>
                                        <p:tgtEl>
                                          <p:spTgt spid="22"/>
                                        </p:tgtEl>
                                      </p:cBhvr>
                                    </p:animEffect>
                                  </p:childTnLst>
                                </p:cTn>
                              </p:par>
                              <p:par>
                                <p:cTn id="184" presetID="64" presetClass="path" presetSubtype="0" fill="hold" grpId="2" nodeType="withEffect">
                                  <p:stCondLst>
                                    <p:cond delay="0"/>
                                  </p:stCondLst>
                                  <p:childTnLst>
                                    <p:animMotion origin="layout" path="M -2.22222E-6 3.33333E-6 L -0.18906 -0.21297 " pathEditMode="relative" rAng="0" ptsTypes="AA">
                                      <p:cBhvr>
                                        <p:cTn id="185" dur="1000" fill="hold"/>
                                        <p:tgtEl>
                                          <p:spTgt spid="21"/>
                                        </p:tgtEl>
                                        <p:attrNameLst>
                                          <p:attrName>ppt_x</p:attrName>
                                          <p:attrName>ppt_y</p:attrName>
                                        </p:attrNameLst>
                                      </p:cBhvr>
                                      <p:rCtr x="-9462" y="-10648"/>
                                    </p:animMotion>
                                  </p:childTnLst>
                                </p:cTn>
                              </p:par>
                              <p:par>
                                <p:cTn id="186" presetID="3" presetClass="emph" presetSubtype="2" fill="hold" grpId="3" nodeType="withEffect">
                                  <p:stCondLst>
                                    <p:cond delay="0"/>
                                  </p:stCondLst>
                                  <p:childTnLst>
                                    <p:animClr clrSpc="rgb" dir="cw">
                                      <p:cBhvr override="childStyle">
                                        <p:cTn id="187" dur="1000" fill="hold"/>
                                        <p:tgtEl>
                                          <p:spTgt spid="21"/>
                                        </p:tgtEl>
                                        <p:attrNameLst>
                                          <p:attrName>style.color</p:attrName>
                                        </p:attrNameLst>
                                      </p:cBhvr>
                                      <p:to>
                                        <a:srgbClr val="FFFF00"/>
                                      </p:to>
                                    </p:animClr>
                                  </p:childTnLst>
                                </p:cTn>
                              </p:par>
                            </p:childTnLst>
                          </p:cTn>
                        </p:par>
                        <p:par>
                          <p:cTn id="188" fill="hold">
                            <p:stCondLst>
                              <p:cond delay="1500"/>
                            </p:stCondLst>
                            <p:childTnLst>
                              <p:par>
                                <p:cTn id="189" presetID="10" presetClass="entr" presetSubtype="0" fill="hold" grpId="0" nodeType="afterEffect">
                                  <p:stCondLst>
                                    <p:cond delay="0"/>
                                  </p:stCondLst>
                                  <p:childTnLst>
                                    <p:set>
                                      <p:cBhvr>
                                        <p:cTn id="190" dur="1" fill="hold">
                                          <p:stCondLst>
                                            <p:cond delay="0"/>
                                          </p:stCondLst>
                                        </p:cTn>
                                        <p:tgtEl>
                                          <p:spTgt spid="26"/>
                                        </p:tgtEl>
                                        <p:attrNameLst>
                                          <p:attrName>style.visibility</p:attrName>
                                        </p:attrNameLst>
                                      </p:cBhvr>
                                      <p:to>
                                        <p:strVal val="visible"/>
                                      </p:to>
                                    </p:set>
                                    <p:animEffect transition="in" filter="fade">
                                      <p:cBhvr>
                                        <p:cTn id="1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2"/>
      <p:bldP spid="5" grpId="0"/>
      <p:bldP spid="5" grpId="2"/>
      <p:bldP spid="6" grpId="0"/>
      <p:bldP spid="6" grpId="1"/>
      <p:bldP spid="7" grpId="0"/>
      <p:bldP spid="10" grpId="0"/>
      <p:bldP spid="10" grpId="1"/>
      <p:bldP spid="10" grpId="2"/>
      <p:bldP spid="13" grpId="0"/>
      <p:bldP spid="13" grpId="1"/>
      <p:bldP spid="14" grpId="0"/>
      <p:bldP spid="14" grpId="1"/>
      <p:bldP spid="14" grpId="2"/>
      <p:bldP spid="11" grpId="0"/>
      <p:bldP spid="11" grpId="2"/>
      <p:bldP spid="11" grpId="3"/>
      <p:bldP spid="18" grpId="0"/>
      <p:bldP spid="18" grpId="1"/>
      <p:bldP spid="18" grpId="2"/>
      <p:bldP spid="19" grpId="0"/>
      <p:bldP spid="19" grpId="2"/>
      <p:bldP spid="19" grpId="3"/>
      <p:bldP spid="21" grpId="0"/>
      <p:bldP spid="21" grpId="1"/>
      <p:bldP spid="21" grpId="2"/>
      <p:bldP spid="21" grpId="3"/>
      <p:bldP spid="21" grpId="4"/>
      <p:bldP spid="20" grpId="0" animBg="1"/>
      <p:bldP spid="20" grpId="1" animBg="1"/>
      <p:bldP spid="23" grpId="0" animBg="1"/>
      <p:bldP spid="23" grpId="1" animBg="1"/>
      <p:bldP spid="23" grpId="2" animBg="1"/>
      <p:bldP spid="22"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58435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http://theguidingtree.com/739/pan-greek-god-of-the-wild-satyr.jpg"/>
          <p:cNvPicPr>
            <a:picLocks noChangeAspect="1" noChangeArrowheads="1"/>
          </p:cNvPicPr>
          <p:nvPr/>
        </p:nvPicPr>
        <p:blipFill rotWithShape="1">
          <a:blip r:embed="rId3">
            <a:extLst>
              <a:ext uri="{28A0092B-C50C-407E-A947-70E740481C1C}">
                <a14:useLocalDpi xmlns:a14="http://schemas.microsoft.com/office/drawing/2010/main" val="0"/>
              </a:ext>
            </a:extLst>
          </a:blip>
          <a:srcRect l="10360" t="4562" r="18197" b="10452"/>
          <a:stretch/>
        </p:blipFill>
        <p:spPr bwMode="auto">
          <a:xfrm rot="204704" flipH="1">
            <a:off x="4339167" y="668082"/>
            <a:ext cx="2730137" cy="5291228"/>
          </a:xfrm>
          <a:prstGeom prst="rect">
            <a:avLst/>
          </a:prstGeom>
          <a:noFill/>
          <a:effectLst>
            <a:outerShdw blurRad="127000" dist="241300" dir="2700000" algn="tl"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2116" y="702023"/>
            <a:ext cx="8200103"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rPr>
              <a:t>Pan ~ god of the wild</a:t>
            </a:r>
            <a:endParaRPr lang="en-US" sz="480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93938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grpSp>
        <p:nvGrpSpPr>
          <p:cNvPr id="22" name="Group 21"/>
          <p:cNvGrpSpPr/>
          <p:nvPr/>
        </p:nvGrpSpPr>
        <p:grpSpPr>
          <a:xfrm>
            <a:off x="5771005" y="3696511"/>
            <a:ext cx="2924393" cy="2034569"/>
            <a:chOff x="5771005" y="3696511"/>
            <a:chExt cx="2924393" cy="2034569"/>
          </a:xfrm>
          <a:effectLst>
            <a:outerShdw blurRad="127000" dist="254000" dir="8100000" algn="tr" rotWithShape="0">
              <a:schemeClr val="bg1">
                <a:alpha val="35000"/>
              </a:schemeClr>
            </a:outerShdw>
          </a:effectLst>
        </p:grpSpPr>
        <p:grpSp>
          <p:nvGrpSpPr>
            <p:cNvPr id="19" name="Group 18"/>
            <p:cNvGrpSpPr/>
            <p:nvPr/>
          </p:nvGrpSpPr>
          <p:grpSpPr>
            <a:xfrm rot="656369">
              <a:off x="6110099" y="4269175"/>
              <a:ext cx="2585299" cy="1461905"/>
              <a:chOff x="5995423" y="4269175"/>
              <a:chExt cx="2843829" cy="1461905"/>
            </a:xfrm>
          </p:grpSpPr>
          <p:pic>
            <p:nvPicPr>
              <p:cNvPr id="16" name="Picture 15" descr="Tag, Preço, Amarela, Em Bran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995423" y="4269175"/>
                <a:ext cx="2843829" cy="1461905"/>
              </a:xfrm>
              <a:prstGeom prst="rect">
                <a:avLst/>
              </a:prstGeom>
            </p:spPr>
          </p:pic>
          <p:sp>
            <p:nvSpPr>
              <p:cNvPr id="18" name="TextBox 17"/>
              <p:cNvSpPr txBox="1"/>
              <p:nvPr/>
            </p:nvSpPr>
            <p:spPr>
              <a:xfrm>
                <a:off x="6926861" y="4494181"/>
                <a:ext cx="1666709" cy="954107"/>
              </a:xfrm>
              <a:prstGeom prst="rect">
                <a:avLst/>
              </a:prstGeom>
              <a:noFill/>
            </p:spPr>
            <p:txBody>
              <a:bodyPr wrap="square" rtlCol="0">
                <a:spAutoFit/>
              </a:bodyPr>
              <a:lstStyle/>
              <a:p>
                <a:pPr algn="ctr"/>
                <a:r>
                  <a:rPr lang="en-US" sz="2800" b="1" dirty="0" smtClean="0">
                    <a:solidFill>
                      <a:schemeClr val="bg2">
                        <a:lumMod val="10000"/>
                      </a:schemeClr>
                    </a:solidFill>
                    <a:latin typeface="Comic Sans MS" panose="030F0702030302020204" pitchFamily="66" charset="0"/>
                  </a:rPr>
                  <a:t>Only </a:t>
                </a:r>
              </a:p>
              <a:p>
                <a:pPr algn="ctr"/>
                <a:r>
                  <a:rPr lang="en-US" sz="2800" b="1" dirty="0" smtClean="0">
                    <a:solidFill>
                      <a:schemeClr val="bg2">
                        <a:lumMod val="10000"/>
                      </a:schemeClr>
                    </a:solidFill>
                    <a:latin typeface="Comic Sans MS" panose="030F0702030302020204" pitchFamily="66" charset="0"/>
                  </a:rPr>
                  <a:t>$17.95</a:t>
                </a:r>
                <a:endParaRPr lang="en-US" sz="2800" b="1" dirty="0">
                  <a:solidFill>
                    <a:schemeClr val="bg2">
                      <a:lumMod val="10000"/>
                    </a:schemeClr>
                  </a:solidFill>
                  <a:latin typeface="Comic Sans MS" panose="030F0702030302020204" pitchFamily="66" charset="0"/>
                </a:endParaRPr>
              </a:p>
            </p:txBody>
          </p:sp>
        </p:grpSp>
        <p:sp>
          <p:nvSpPr>
            <p:cNvPr id="20" name="Freeform 19"/>
            <p:cNvSpPr/>
            <p:nvPr/>
          </p:nvSpPr>
          <p:spPr>
            <a:xfrm>
              <a:off x="5771005" y="3696511"/>
              <a:ext cx="398844" cy="1108953"/>
            </a:xfrm>
            <a:custGeom>
              <a:avLst/>
              <a:gdLst>
                <a:gd name="connsiteX0" fmla="*/ 29193 w 398844"/>
                <a:gd name="connsiteY0" fmla="*/ 0 h 1108953"/>
                <a:gd name="connsiteX1" fmla="*/ 29193 w 398844"/>
                <a:gd name="connsiteY1" fmla="*/ 554476 h 1108953"/>
                <a:gd name="connsiteX2" fmla="*/ 9738 w 398844"/>
                <a:gd name="connsiteY2" fmla="*/ 856034 h 1108953"/>
                <a:gd name="connsiteX3" fmla="*/ 204291 w 398844"/>
                <a:gd name="connsiteY3" fmla="*/ 1001949 h 1108953"/>
                <a:gd name="connsiteX4" fmla="*/ 398844 w 398844"/>
                <a:gd name="connsiteY4" fmla="*/ 1108953 h 110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44" h="1108953">
                  <a:moveTo>
                    <a:pt x="29193" y="0"/>
                  </a:moveTo>
                  <a:cubicBezTo>
                    <a:pt x="30814" y="205902"/>
                    <a:pt x="32435" y="411804"/>
                    <a:pt x="29193" y="554476"/>
                  </a:cubicBezTo>
                  <a:cubicBezTo>
                    <a:pt x="25951" y="697148"/>
                    <a:pt x="-19445" y="781455"/>
                    <a:pt x="9738" y="856034"/>
                  </a:cubicBezTo>
                  <a:cubicBezTo>
                    <a:pt x="38921" y="930613"/>
                    <a:pt x="139440" y="959796"/>
                    <a:pt x="204291" y="1001949"/>
                  </a:cubicBezTo>
                  <a:cubicBezTo>
                    <a:pt x="269142" y="1044102"/>
                    <a:pt x="333993" y="1076527"/>
                    <a:pt x="398844" y="1108953"/>
                  </a:cubicBezTo>
                </a:path>
              </a:pathLst>
            </a:cu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137312" y="4740929"/>
              <a:ext cx="80994" cy="120802"/>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rot="21346282">
            <a:off x="549287" y="689807"/>
            <a:ext cx="6096000" cy="4829175"/>
            <a:chOff x="1901434" y="959846"/>
            <a:chExt cx="6096000" cy="4829175"/>
          </a:xfrm>
        </p:grpSpPr>
        <p:pic>
          <p:nvPicPr>
            <p:cNvPr id="8" name="Picture 7" descr="Cap, Hat, Baseball, Pink, Girly, Wor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1434" y="959846"/>
              <a:ext cx="6096000" cy="4829175"/>
            </a:xfrm>
            <a:prstGeom prst="rect">
              <a:avLst/>
            </a:prstGeom>
            <a:effectLst>
              <a:outerShdw blurRad="127000" dist="254000" dir="8100000" sx="101000" sy="101000" algn="tr" rotWithShape="0">
                <a:schemeClr val="bg1">
                  <a:alpha val="35000"/>
                </a:schemeClr>
              </a:outerShdw>
            </a:effectLst>
          </p:spPr>
        </p:pic>
        <p:sp>
          <p:nvSpPr>
            <p:cNvPr id="13" name="TextBox 12"/>
            <p:cNvSpPr txBox="1"/>
            <p:nvPr/>
          </p:nvSpPr>
          <p:spPr>
            <a:xfrm rot="21295408">
              <a:off x="3257883" y="2684113"/>
              <a:ext cx="2283332" cy="734385"/>
            </a:xfrm>
            <a:prstGeom prst="rect">
              <a:avLst/>
            </a:prstGeom>
            <a:noFill/>
            <a:scene3d>
              <a:camera prst="perspectiveContrastingLeftFacing"/>
              <a:lightRig rig="threePt" dir="t"/>
            </a:scene3d>
            <a:sp3d/>
          </p:spPr>
          <p:txBody>
            <a:bodyPr wrap="square" rtlCol="0">
              <a:prstTxWarp prst="textFadeLeft">
                <a:avLst>
                  <a:gd name="adj" fmla="val 23198"/>
                </a:avLst>
              </a:prstTxWarp>
              <a:spAutoFit/>
              <a:scene3d>
                <a:camera prst="perspectiveContrastingRightFacing" fov="7200000">
                  <a:rot lat="1200000" lon="19200000" rev="0"/>
                </a:camera>
                <a:lightRig rig="threePt" dir="t"/>
              </a:scene3d>
            </a:bodyPr>
            <a:lstStyle/>
            <a:p>
              <a:r>
                <a:rPr lang="en-US" sz="2800" i="1" dirty="0" smtClean="0">
                  <a:ln w="28575">
                    <a:solidFill>
                      <a:schemeClr val="bg2">
                        <a:lumMod val="10000"/>
                      </a:schemeClr>
                    </a:solidFill>
                  </a:ln>
                  <a:latin typeface="Aaron" panose="02020900000000000000" pitchFamily="18" charset="0"/>
                </a:rPr>
                <a:t>W.</a:t>
              </a:r>
              <a:r>
                <a:rPr lang="en-US" sz="3200" i="1" dirty="0" smtClean="0">
                  <a:ln w="28575">
                    <a:solidFill>
                      <a:schemeClr val="bg2">
                        <a:lumMod val="10000"/>
                      </a:schemeClr>
                    </a:solidFill>
                  </a:ln>
                  <a:latin typeface="Aaron" panose="02020900000000000000" pitchFamily="18" charset="0"/>
                </a:rPr>
                <a:t> </a:t>
              </a:r>
              <a:r>
                <a:rPr lang="en-US" sz="2800" i="1" dirty="0" smtClean="0">
                  <a:ln w="28575">
                    <a:solidFill>
                      <a:schemeClr val="bg2">
                        <a:lumMod val="10000"/>
                      </a:schemeClr>
                    </a:solidFill>
                  </a:ln>
                  <a:latin typeface="Aaron" panose="02020900000000000000" pitchFamily="18" charset="0"/>
                </a:rPr>
                <a:t>W</a:t>
              </a:r>
              <a:r>
                <a:rPr lang="en-US" sz="2400" i="1" dirty="0" smtClean="0">
                  <a:ln w="28575">
                    <a:solidFill>
                      <a:schemeClr val="bg2">
                        <a:lumMod val="10000"/>
                      </a:schemeClr>
                    </a:solidFill>
                  </a:ln>
                  <a:latin typeface="Aaron" panose="02020900000000000000" pitchFamily="18" charset="0"/>
                </a:rPr>
                <a:t>.</a:t>
              </a:r>
              <a:r>
                <a:rPr lang="en-US" sz="2800" i="1" dirty="0" smtClean="0">
                  <a:ln w="28575">
                    <a:solidFill>
                      <a:schemeClr val="bg2">
                        <a:lumMod val="10000"/>
                      </a:schemeClr>
                    </a:solidFill>
                  </a:ln>
                  <a:latin typeface="Aaron" panose="02020900000000000000" pitchFamily="18" charset="0"/>
                </a:rPr>
                <a:t> J</a:t>
              </a:r>
              <a:r>
                <a:rPr lang="en-US" sz="2400" i="1" dirty="0" smtClean="0">
                  <a:ln w="28575">
                    <a:solidFill>
                      <a:schemeClr val="bg2">
                        <a:lumMod val="10000"/>
                      </a:schemeClr>
                    </a:solidFill>
                  </a:ln>
                  <a:latin typeface="Aaron" panose="02020900000000000000" pitchFamily="18" charset="0"/>
                </a:rPr>
                <a:t>. </a:t>
              </a:r>
              <a:r>
                <a:rPr lang="en-US" sz="2800" i="1" dirty="0" smtClean="0">
                  <a:ln w="28575">
                    <a:solidFill>
                      <a:schemeClr val="bg2">
                        <a:lumMod val="10000"/>
                      </a:schemeClr>
                    </a:solidFill>
                  </a:ln>
                  <a:latin typeface="Aaron" panose="02020900000000000000" pitchFamily="18" charset="0"/>
                </a:rPr>
                <a:t>D.</a:t>
              </a:r>
              <a:endParaRPr lang="en-US" sz="2800" i="1" dirty="0">
                <a:ln w="28575">
                  <a:solidFill>
                    <a:schemeClr val="bg2">
                      <a:lumMod val="10000"/>
                    </a:schemeClr>
                  </a:solidFill>
                </a:ln>
                <a:latin typeface="Aaron" panose="02020900000000000000" pitchFamily="18" charset="0"/>
              </a:endParaRPr>
            </a:p>
          </p:txBody>
        </p:sp>
      </p:grpSp>
      <p:sp>
        <p:nvSpPr>
          <p:cNvPr id="23" name="TextBox 22"/>
          <p:cNvSpPr txBox="1"/>
          <p:nvPr/>
        </p:nvSpPr>
        <p:spPr>
          <a:xfrm>
            <a:off x="5957740" y="1074655"/>
            <a:ext cx="2441542" cy="1077218"/>
          </a:xfrm>
          <a:prstGeom prst="rect">
            <a:avLst/>
          </a:prstGeom>
          <a:noFill/>
        </p:spPr>
        <p:txBody>
          <a:bodyPr wrap="square" rtlCol="0">
            <a:spAutoFit/>
          </a:bodyPr>
          <a:lstStyle/>
          <a:p>
            <a:pPr algn="r"/>
            <a:r>
              <a:rPr lang="en-US" sz="3200" dirty="0" smtClean="0"/>
              <a:t>What Would Jesus Do?</a:t>
            </a:r>
            <a:endParaRPr lang="en-US" sz="3200" dirty="0"/>
          </a:p>
        </p:txBody>
      </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Banias Spring Cliff Pan's Cav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86" r="19229" b="11573"/>
          <a:stretch/>
        </p:blipFill>
        <p:spPr bwMode="auto">
          <a:xfrm rot="21384314">
            <a:off x="4742940" y="557092"/>
            <a:ext cx="3827540" cy="3864570"/>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0837" y="1238759"/>
            <a:ext cx="4495366"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Peter</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Petros</a:t>
            </a:r>
            <a:r>
              <a:rPr lang="en-US" sz="3200" dirty="0">
                <a:effectLst>
                  <a:outerShdw blurRad="38100" dist="38100" dir="2700000" algn="tl">
                    <a:srgbClr val="000000">
                      <a:alpha val="43137"/>
                    </a:srgbClr>
                  </a:outerShdw>
                </a:effectLst>
              </a:rPr>
              <a:t> (masc.)</a:t>
            </a:r>
            <a:endParaRPr lang="en-US" sz="48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Church</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ekklēsia</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a called out assembly</a:t>
            </a:r>
            <a:endParaRPr lang="en-US" sz="48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16" name="TextBox 15"/>
          <p:cNvSpPr txBox="1"/>
          <p:nvPr/>
        </p:nvSpPr>
        <p:spPr>
          <a:xfrm>
            <a:off x="460836" y="1780167"/>
            <a:ext cx="4848831"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Rock</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petra</a:t>
            </a:r>
            <a:r>
              <a:rPr lang="en-US" sz="3200" dirty="0">
                <a:effectLst>
                  <a:outerShdw blurRad="38100" dist="38100" dir="2700000" algn="tl">
                    <a:srgbClr val="000000">
                      <a:alpha val="43137"/>
                    </a:srgbClr>
                  </a:outerShdw>
                </a:effectLst>
              </a:rPr>
              <a:t> (fem.)</a:t>
            </a:r>
            <a:endParaRPr lang="en-US" sz="4800" dirty="0">
              <a:effectLst>
                <a:outerShdw blurRad="38100" dist="38100" dir="2700000" algn="tl">
                  <a:srgbClr val="000000">
                    <a:alpha val="43137"/>
                  </a:srgbClr>
                </a:outerShdw>
              </a:effectLst>
            </a:endParaRPr>
          </a:p>
        </p:txBody>
      </p:sp>
      <p:sp>
        <p:nvSpPr>
          <p:cNvPr id="8" name="TextBox 7"/>
          <p:cNvSpPr txBox="1"/>
          <p:nvPr/>
        </p:nvSpPr>
        <p:spPr>
          <a:xfrm>
            <a:off x="460836" y="3776666"/>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Cor. 3:11 ~ </a:t>
            </a:r>
            <a:r>
              <a:rPr lang="en-US" sz="3200" dirty="0">
                <a:solidFill>
                  <a:srgbClr val="FFFF00"/>
                </a:solidFill>
                <a:effectLst>
                  <a:outerShdw blurRad="38100" dist="38100" dir="2700000" algn="tl">
                    <a:srgbClr val="000000">
                      <a:alpha val="43137"/>
                    </a:srgbClr>
                  </a:outerShdw>
                </a:effectLst>
              </a:rPr>
              <a:t>For no other foundation can anyone lay than that which is laid, which is Jesus Christ.</a:t>
            </a:r>
            <a:endParaRPr lang="en-US" sz="7200" dirty="0">
              <a:solidFill>
                <a:srgbClr val="FFFF00"/>
              </a:solidFill>
              <a:effectLst>
                <a:outerShdw blurRad="38100" dist="38100" dir="2700000" algn="tl">
                  <a:srgbClr val="000000">
                    <a:alpha val="43137"/>
                  </a:srgbClr>
                </a:outerShdw>
              </a:effectLst>
            </a:endParaRPr>
          </a:p>
        </p:txBody>
      </p:sp>
      <p:sp>
        <p:nvSpPr>
          <p:cNvPr id="6" name="Oval 5"/>
          <p:cNvSpPr/>
          <p:nvPr/>
        </p:nvSpPr>
        <p:spPr>
          <a:xfrm>
            <a:off x="6108357" y="2681416"/>
            <a:ext cx="440724" cy="30068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72414" y="2025943"/>
            <a:ext cx="1039204" cy="943667"/>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27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3" presetClass="emph" presetSubtype="2" fill="hold" grpId="1" nodeType="withEffect">
                                  <p:stCondLst>
                                    <p:cond delay="0"/>
                                  </p:stCondLst>
                                  <p:childTnLst>
                                    <p:animClr clrSpc="rgb" dir="cw">
                                      <p:cBhvr override="childStyle">
                                        <p:cTn id="34" dur="2000" fill="hold"/>
                                        <p:tgtEl>
                                          <p:spTgt spid="4"/>
                                        </p:tgtEl>
                                        <p:attrNameLst>
                                          <p:attrName>style.color</p:attrName>
                                        </p:attrNameLst>
                                      </p:cBhvr>
                                      <p:to>
                                        <a:schemeClr val="accent2"/>
                                      </p:to>
                                    </p:animClr>
                                  </p:childTnLst>
                                </p:cTn>
                              </p:par>
                              <p:par>
                                <p:cTn id="35" presetID="3" presetClass="emph" presetSubtype="2" fill="hold" grpId="1" nodeType="withEffect">
                                  <p:stCondLst>
                                    <p:cond delay="0"/>
                                  </p:stCondLst>
                                  <p:childTnLst>
                                    <p:animClr clrSpc="rgb" dir="cw">
                                      <p:cBhvr override="childStyle">
                                        <p:cTn id="36" dur="2000" fill="hold"/>
                                        <p:tgtEl>
                                          <p:spTgt spid="16"/>
                                        </p:tgtEl>
                                        <p:attrNameLst>
                                          <p:attrName>style.color</p:attrName>
                                        </p:attrNameLst>
                                      </p:cBhvr>
                                      <p:to>
                                        <a:schemeClr val="accent2"/>
                                      </p:to>
                                    </p:animClr>
                                  </p:childTnLst>
                                </p:cTn>
                              </p:par>
                            </p:childTnLst>
                          </p:cTn>
                        </p:par>
                      </p:childTnLst>
                    </p:cTn>
                  </p:par>
                  <p:par>
                    <p:cTn id="37" fill="hold">
                      <p:stCondLst>
                        <p:cond delay="indefinite"/>
                      </p:stCondLst>
                      <p:childTnLst>
                        <p:par>
                          <p:cTn id="38" fill="hold">
                            <p:stCondLst>
                              <p:cond delay="0"/>
                            </p:stCondLst>
                            <p:childTnLst>
                              <p:par>
                                <p:cTn id="39" presetID="21" presetClass="exit" presetSubtype="1" fill="hold" grpId="1" nodeType="clickEffect">
                                  <p:stCondLst>
                                    <p:cond delay="0"/>
                                  </p:stCondLst>
                                  <p:childTnLst>
                                    <p:animEffect transition="out" filter="wheel(1)">
                                      <p:cBhvr>
                                        <p:cTn id="40" dur="1000"/>
                                        <p:tgtEl>
                                          <p:spTgt spid="6"/>
                                        </p:tgtEl>
                                      </p:cBhvr>
                                    </p:animEffect>
                                    <p:set>
                                      <p:cBhvr>
                                        <p:cTn id="41" dur="1" fill="hold">
                                          <p:stCondLst>
                                            <p:cond delay="999"/>
                                          </p:stCondLst>
                                        </p:cTn>
                                        <p:tgtEl>
                                          <p:spTgt spid="6"/>
                                        </p:tgtEl>
                                        <p:attrNameLst>
                                          <p:attrName>style.visibility</p:attrName>
                                        </p:attrNameLst>
                                      </p:cBhvr>
                                      <p:to>
                                        <p:strVal val="hidden"/>
                                      </p:to>
                                    </p:set>
                                  </p:childTnLst>
                                </p:cTn>
                              </p:par>
                            </p:childTnLst>
                          </p:cTn>
                        </p:par>
                        <p:par>
                          <p:cTn id="42" fill="hold">
                            <p:stCondLst>
                              <p:cond delay="1000"/>
                            </p:stCondLst>
                            <p:childTnLst>
                              <p:par>
                                <p:cTn id="43" presetID="21" presetClass="entr" presetSubtype="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heel(1)">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16" grpId="0"/>
      <p:bldP spid="16" grpId="1"/>
      <p:bldP spid="8" grpId="0"/>
      <p:bldP spid="6" grpId="0" animBg="1"/>
      <p:bldP spid="6" grpId="1"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http://2.bp.blogspot.com/-J6T6AlJSYIg/VL2QV4Lnv9I/AAAAAAAAAIA/KhmJdNKDLP4/s1600/GatesOfHell.jpg"/>
          <p:cNvPicPr>
            <a:picLocks noChangeAspect="1" noChangeArrowheads="1"/>
          </p:cNvPicPr>
          <p:nvPr/>
        </p:nvPicPr>
        <p:blipFill rotWithShape="1">
          <a:blip r:embed="rId3">
            <a:extLst>
              <a:ext uri="{28A0092B-C50C-407E-A947-70E740481C1C}">
                <a14:useLocalDpi xmlns:a14="http://schemas.microsoft.com/office/drawing/2010/main" val="0"/>
              </a:ext>
            </a:extLst>
          </a:blip>
          <a:srcRect l="14822" r="14695"/>
          <a:stretch/>
        </p:blipFill>
        <p:spPr bwMode="auto">
          <a:xfrm rot="21337145">
            <a:off x="2211996" y="1594402"/>
            <a:ext cx="6726803" cy="4157145"/>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2116" y="702023"/>
            <a:ext cx="8200103" cy="584775"/>
          </a:xfrm>
          <a:prstGeom prst="rect">
            <a:avLst/>
          </a:prstGeom>
          <a:noFill/>
        </p:spPr>
        <p:txBody>
          <a:bodyPr wrap="square" rtlCol="0">
            <a:spAutoFit/>
          </a:bodyPr>
          <a:lstStyle/>
          <a:p>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Hadēs</a:t>
            </a:r>
            <a:r>
              <a:rPr lang="en-US" sz="3200" dirty="0" smtClean="0">
                <a:solidFill>
                  <a:srgbClr val="FFFF00"/>
                </a:solidFill>
                <a:effectLst>
                  <a:outerShdw blurRad="38100" dist="38100" dir="2700000" algn="tl">
                    <a:srgbClr val="000000">
                      <a:alpha val="43137"/>
                    </a:srgbClr>
                  </a:outerShdw>
                </a:effectLst>
              </a:rPr>
              <a:t> </a:t>
            </a:r>
            <a:r>
              <a:rPr lang="en-US" sz="3200" dirty="0" smtClean="0">
                <a:solidFill>
                  <a:schemeClr val="bg1"/>
                </a:solidFill>
                <a:effectLst>
                  <a:outerShdw blurRad="38100" dist="38100" dir="2700000" algn="tl">
                    <a:srgbClr val="000000">
                      <a:alpha val="43137"/>
                    </a:srgbClr>
                  </a:outerShdw>
                </a:effectLst>
              </a:rPr>
              <a:t>~ </a:t>
            </a:r>
            <a:r>
              <a:rPr lang="en-US" sz="3200" i="1" dirty="0" smtClean="0">
                <a:solidFill>
                  <a:schemeClr val="bg1"/>
                </a:solidFill>
                <a:effectLst>
                  <a:outerShdw blurRad="38100" dist="38100" dir="2700000" algn="tl">
                    <a:srgbClr val="000000">
                      <a:alpha val="43137"/>
                    </a:srgbClr>
                  </a:outerShdw>
                </a:effectLst>
              </a:rPr>
              <a:t>the realm of the dead</a:t>
            </a:r>
            <a:endParaRPr lang="en-US" sz="4800"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9" name="TextBox 8"/>
          <p:cNvSpPr txBox="1"/>
          <p:nvPr/>
        </p:nvSpPr>
        <p:spPr>
          <a:xfrm>
            <a:off x="2747113" y="2207929"/>
            <a:ext cx="383081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The Gates of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Hadēs</a:t>
            </a:r>
            <a:r>
              <a:rPr lang="en-US" sz="3200" dirty="0" smtClean="0">
                <a:effectLst>
                  <a:outerShdw blurRad="38100" dist="38100" dir="2700000" algn="tl">
                    <a:srgbClr val="000000">
                      <a:alpha val="43137"/>
                    </a:srgbClr>
                  </a:outerShdw>
                </a:effectLst>
              </a:rPr>
              <a:t>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707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88017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Literally, “shall already have been bound … shall already have been loosed” </a:t>
            </a:r>
            <a:endParaRPr lang="en-US" sz="7200"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460836" y="1761135"/>
            <a:ext cx="8200103" cy="353943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Wuest ~ </a:t>
            </a:r>
            <a:r>
              <a:rPr lang="en-US" sz="3200" dirty="0">
                <a:solidFill>
                  <a:srgbClr val="FFFF00"/>
                </a:solidFill>
                <a:effectLst>
                  <a:outerShdw blurRad="38100" dist="38100" dir="2700000" algn="tl">
                    <a:srgbClr val="000000">
                      <a:alpha val="43137"/>
                    </a:srgbClr>
                  </a:outerShdw>
                </a:effectLst>
              </a:rPr>
              <a:t>I shall give to you the keys of the kingdom of heaven; and whatever you bind on earth [forbid to be done], shall have been already bound [forbidden to be done] in heaven; and whatever you loose on earth [permit to be done], shall have already been loosed in heaven [permitted to be done].</a:t>
            </a:r>
            <a:endParaRPr lang="en-US" sz="115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84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 presetClass="emph" presetSubtype="2" fill="hold" grpId="1" nodeType="afterEffect">
                                  <p:stCondLst>
                                    <p:cond delay="0"/>
                                  </p:stCondLst>
                                  <p:childTnLst>
                                    <p:animClr clrSpc="rgb" dir="cw">
                                      <p:cBhvr override="childStyle">
                                        <p:cTn id="15"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75699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Sign</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sēmeion</a:t>
            </a:r>
            <a:r>
              <a:rPr lang="en-US" sz="3200" dirty="0">
                <a:effectLst>
                  <a:outerShdw blurRad="38100" dist="38100" dir="2700000" algn="tl">
                    <a:srgbClr val="000000">
                      <a:alpha val="43137"/>
                    </a:srgbClr>
                  </a:outerShdw>
                </a:effectLst>
              </a:rPr>
              <a:t> – occurs 77x in New Testament</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4" name="TextBox 3"/>
          <p:cNvSpPr txBox="1"/>
          <p:nvPr/>
        </p:nvSpPr>
        <p:spPr>
          <a:xfrm>
            <a:off x="690880" y="1297231"/>
            <a:ext cx="7971339"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rPr>
              <a:t> </a:t>
            </a:r>
            <a:r>
              <a:rPr lang="en-US" sz="3200" dirty="0"/>
              <a:t>50 ~ </a:t>
            </a:r>
            <a:r>
              <a:rPr lang="en-US" sz="3200" dirty="0">
                <a:solidFill>
                  <a:srgbClr val="FFFF00"/>
                </a:solidFill>
              </a:rPr>
              <a:t>sign</a:t>
            </a:r>
            <a:r>
              <a:rPr lang="en-US" sz="3200" dirty="0"/>
              <a:t>, 23 ~ </a:t>
            </a:r>
            <a:r>
              <a:rPr lang="en-US" sz="3200" dirty="0">
                <a:solidFill>
                  <a:srgbClr val="FFFF00"/>
                </a:solidFill>
              </a:rPr>
              <a:t>miracle</a:t>
            </a:r>
            <a:r>
              <a:rPr lang="en-US" sz="3200" dirty="0"/>
              <a:t>, 3 ~ </a:t>
            </a:r>
            <a:r>
              <a:rPr lang="en-US" sz="3200" dirty="0">
                <a:solidFill>
                  <a:srgbClr val="FFFF00"/>
                </a:solidFill>
              </a:rPr>
              <a:t>wonder</a:t>
            </a:r>
            <a:r>
              <a:rPr lang="en-US" sz="3200" dirty="0"/>
              <a:t>, 1 ~ </a:t>
            </a:r>
            <a:r>
              <a:rPr lang="en-US" sz="3200" dirty="0">
                <a:solidFill>
                  <a:srgbClr val="FFFF00"/>
                </a:solidFill>
              </a:rPr>
              <a:t>token</a:t>
            </a:r>
            <a:endParaRPr lang="en-US" sz="3200" b="1" i="1" cap="small" dirty="0">
              <a:solidFill>
                <a:srgbClr val="FFFF00"/>
              </a:solidFill>
              <a:latin typeface="Times New Roman" panose="02020603050405020304" pitchFamily="18" charset="0"/>
              <a:cs typeface="Times New Roman" panose="02020603050405020304" pitchFamily="18" charset="0"/>
            </a:endParaRPr>
          </a:p>
        </p:txBody>
      </p:sp>
      <p:pic>
        <p:nvPicPr>
          <p:cNvPr id="3074" name="Picture 2" descr="http://vignette4.wikia.nocookie.net/fearlessdivaproductions/images/b/bb/Highway_To_Hell_Wallpaper_vxbgu.jpg/revision/latest?cb=20140918182758"/>
          <p:cNvPicPr>
            <a:picLocks noChangeAspect="1" noChangeArrowheads="1"/>
          </p:cNvPicPr>
          <p:nvPr/>
        </p:nvPicPr>
        <p:blipFill rotWithShape="1">
          <a:blip r:embed="rId3">
            <a:extLst>
              <a:ext uri="{28A0092B-C50C-407E-A947-70E740481C1C}">
                <a14:useLocalDpi xmlns:a14="http://schemas.microsoft.com/office/drawing/2010/main" val="0"/>
              </a:ext>
            </a:extLst>
          </a:blip>
          <a:srcRect b="9893"/>
          <a:stretch/>
        </p:blipFill>
        <p:spPr bwMode="auto">
          <a:xfrm>
            <a:off x="397941" y="990666"/>
            <a:ext cx="8221174" cy="506723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563250" y="1422399"/>
            <a:ext cx="3074915" cy="4691849"/>
            <a:chOff x="2154793" y="1422399"/>
            <a:chExt cx="3382407" cy="4691849"/>
          </a:xfrm>
        </p:grpSpPr>
        <p:pic>
          <p:nvPicPr>
            <p:cNvPr id="1028" name="Picture 4" descr="Green Road Sig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793" y="1422399"/>
              <a:ext cx="3382407" cy="4691849"/>
            </a:xfrm>
            <a:prstGeom prst="rect">
              <a:avLst/>
            </a:prstGeom>
            <a:noFill/>
            <a:effectLst>
              <a:outerShdw blurRad="127000" dist="254000" dir="2700000" algn="tl"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7" name="Right Arrow 6"/>
            <p:cNvSpPr/>
            <p:nvPr/>
          </p:nvSpPr>
          <p:spPr>
            <a:xfrm rot="19075857">
              <a:off x="4608862" y="1973778"/>
              <a:ext cx="546100" cy="349389"/>
            </a:xfrm>
            <a:prstGeom prst="rightArrow">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17799" y="1892300"/>
              <a:ext cx="1562100" cy="584775"/>
            </a:xfrm>
            <a:prstGeom prst="rect">
              <a:avLst/>
            </a:prstGeom>
            <a:noFill/>
          </p:spPr>
          <p:txBody>
            <a:bodyPr wrap="square" rtlCol="0">
              <a:spAutoFit/>
            </a:bodyPr>
            <a:lstStyle/>
            <a:p>
              <a:r>
                <a:rPr lang="en-US" sz="3200" b="1" dirty="0" smtClean="0">
                  <a:ln>
                    <a:solidFill>
                      <a:schemeClr val="bg2">
                        <a:lumMod val="10000"/>
                      </a:schemeClr>
                    </a:solidFill>
                  </a:ln>
                  <a:latin typeface="Arial Narrow" panose="020B0606020202030204" pitchFamily="34" charset="0"/>
                </a:rPr>
                <a:t>Heaven</a:t>
              </a:r>
              <a:endParaRPr lang="en-US" sz="3200" b="1" dirty="0">
                <a:ln>
                  <a:solidFill>
                    <a:schemeClr val="bg2">
                      <a:lumMod val="10000"/>
                    </a:schemeClr>
                  </a:solidFill>
                </a:ln>
                <a:latin typeface="Arial Narrow" panose="020B0606020202030204" pitchFamily="34" charset="0"/>
              </a:endParaRPr>
            </a:p>
          </p:txBody>
        </p:sp>
        <p:grpSp>
          <p:nvGrpSpPr>
            <p:cNvPr id="11" name="Group 10"/>
            <p:cNvGrpSpPr/>
            <p:nvPr/>
          </p:nvGrpSpPr>
          <p:grpSpPr>
            <a:xfrm>
              <a:off x="3697320" y="2438972"/>
              <a:ext cx="1531833" cy="461639"/>
              <a:chOff x="3320804" y="2423604"/>
              <a:chExt cx="1531833" cy="461639"/>
            </a:xfrm>
          </p:grpSpPr>
          <p:sp>
            <p:nvSpPr>
              <p:cNvPr id="10" name="Rounded Rectangle 9"/>
              <p:cNvSpPr/>
              <p:nvPr/>
            </p:nvSpPr>
            <p:spPr>
              <a:xfrm>
                <a:off x="3343923" y="2423604"/>
                <a:ext cx="1475687" cy="461639"/>
              </a:xfrm>
              <a:prstGeom prst="roundRect">
                <a:avLst/>
              </a:prstGeom>
              <a:solidFill>
                <a:srgbClr val="FFFF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20804" y="2471655"/>
                <a:ext cx="1531833" cy="369332"/>
              </a:xfrm>
              <a:prstGeom prst="rect">
                <a:avLst/>
              </a:prstGeom>
              <a:solidFill>
                <a:srgbClr val="FFFF00"/>
              </a:solidFill>
              <a:ln>
                <a:noFill/>
              </a:ln>
            </p:spPr>
            <p:txBody>
              <a:bodyPr wrap="square" rtlCol="0">
                <a:spAutoFit/>
              </a:bodyPr>
              <a:lstStyle/>
              <a:p>
                <a:r>
                  <a:rPr lang="en-US" b="1" cap="all" dirty="0" smtClean="0">
                    <a:solidFill>
                      <a:schemeClr val="bg2">
                        <a:lumMod val="10000"/>
                      </a:schemeClr>
                    </a:solidFill>
                    <a:latin typeface="Arial" panose="020B0604020202020204" pitchFamily="34" charset="0"/>
                    <a:cs typeface="Arial" panose="020B0604020202020204" pitchFamily="34" charset="0"/>
                  </a:rPr>
                  <a:t>Next Exit</a:t>
                </a:r>
                <a:endParaRPr lang="en-US" b="1" cap="all" dirty="0">
                  <a:solidFill>
                    <a:schemeClr val="bg2">
                      <a:lumMod val="10000"/>
                    </a:schemeClr>
                  </a:solidFill>
                  <a:latin typeface="Arial" panose="020B0604020202020204" pitchFamily="34" charset="0"/>
                  <a:cs typeface="Arial" panose="020B0604020202020204" pitchFamily="34" charset="0"/>
                </a:endParaRPr>
              </a:p>
            </p:txBody>
          </p:sp>
          <p:sp>
            <p:nvSpPr>
              <p:cNvPr id="15" name="Rounded Rectangle 14"/>
              <p:cNvSpPr/>
              <p:nvPr/>
            </p:nvSpPr>
            <p:spPr>
              <a:xfrm>
                <a:off x="3406562" y="2479938"/>
                <a:ext cx="1341534" cy="352037"/>
              </a:xfrm>
              <a:prstGeom prst="roundRect">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12" name="TextBox 11"/>
          <p:cNvSpPr txBox="1"/>
          <p:nvPr/>
        </p:nvSpPr>
        <p:spPr>
          <a:xfrm>
            <a:off x="6098523" y="3078858"/>
            <a:ext cx="1562100" cy="584775"/>
          </a:xfrm>
          <a:prstGeom prst="rect">
            <a:avLst/>
          </a:prstGeom>
          <a:noFill/>
        </p:spPr>
        <p:txBody>
          <a:bodyPr wrap="square" rtlCol="0">
            <a:spAutoFit/>
          </a:bodyPr>
          <a:lstStyle/>
          <a:p>
            <a:r>
              <a:rPr lang="en-US" sz="3200" b="1" dirty="0" smtClean="0">
                <a:ln>
                  <a:solidFill>
                    <a:schemeClr val="bg2">
                      <a:lumMod val="10000"/>
                    </a:schemeClr>
                  </a:solidFill>
                </a:ln>
                <a:latin typeface="Arial Narrow" panose="020B0606020202030204" pitchFamily="34" charset="0"/>
              </a:rPr>
              <a:t>Hell</a:t>
            </a:r>
            <a:endParaRPr lang="en-US" sz="3200" b="1" dirty="0">
              <a:ln>
                <a:solidFill>
                  <a:schemeClr val="bg2">
                    <a:lumMod val="10000"/>
                  </a:schemeClr>
                </a:solidFill>
              </a:ln>
              <a:latin typeface="Arial Narrow" panose="020B0606020202030204" pitchFamily="34" charset="0"/>
            </a:endParaRPr>
          </a:p>
        </p:txBody>
      </p:sp>
      <p:sp>
        <p:nvSpPr>
          <p:cNvPr id="13" name="Right Arrow 12"/>
          <p:cNvSpPr/>
          <p:nvPr/>
        </p:nvSpPr>
        <p:spPr>
          <a:xfrm rot="16200000">
            <a:off x="7768034" y="3190033"/>
            <a:ext cx="546100" cy="349389"/>
          </a:xfrm>
          <a:prstGeom prst="rightArrow">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44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509200"/>
          </a:xfrm>
          <a:prstGeom prst="rect">
            <a:avLst/>
          </a:prstGeom>
          <a:noFill/>
        </p:spPr>
        <p:txBody>
          <a:bodyPr wrap="square" rtlCol="0">
            <a:spAutoFit/>
          </a:bodyPr>
          <a:lstStyle/>
          <a:p>
            <a:r>
              <a:rPr lang="en-US" sz="3100" dirty="0">
                <a:effectLst>
                  <a:outerShdw blurRad="38100" dist="38100" dir="2700000" algn="tl">
                    <a:srgbClr val="000000">
                      <a:alpha val="43137"/>
                    </a:srgbClr>
                  </a:outerShdw>
                </a:effectLst>
              </a:rPr>
              <a:t>Luke 16:27-31 ~ </a:t>
            </a:r>
            <a:r>
              <a:rPr lang="en-US" sz="3100" baseline="30000" dirty="0">
                <a:effectLst>
                  <a:outerShdw blurRad="38100" dist="38100" dir="2700000" algn="tl">
                    <a:srgbClr val="000000">
                      <a:alpha val="43137"/>
                    </a:srgbClr>
                  </a:outerShdw>
                </a:effectLst>
              </a:rPr>
              <a:t>27</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Then he said, “I beg you therefore, father, that you would send him to my father’s house, </a:t>
            </a:r>
            <a:r>
              <a:rPr lang="en-US" sz="3100" baseline="30000" dirty="0">
                <a:effectLst>
                  <a:outerShdw blurRad="38100" dist="38100" dir="2700000" algn="tl">
                    <a:srgbClr val="000000">
                      <a:alpha val="43137"/>
                    </a:srgbClr>
                  </a:outerShdw>
                </a:effectLst>
              </a:rPr>
              <a:t>28</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for I have five brothers, that he may testify to them, lest they also come to this place of torment.' </a:t>
            </a:r>
            <a:r>
              <a:rPr lang="en-US" sz="3100" baseline="30000" dirty="0">
                <a:effectLst>
                  <a:outerShdw blurRad="38100" dist="38100" dir="2700000" algn="tl">
                    <a:srgbClr val="000000">
                      <a:alpha val="43137"/>
                    </a:srgbClr>
                  </a:outerShdw>
                </a:effectLst>
              </a:rPr>
              <a:t>29</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Abraham said to him, ‘They have Moses and the prophets; let them hear them.' </a:t>
            </a:r>
            <a:r>
              <a:rPr lang="en-US" sz="3100" baseline="30000" dirty="0">
                <a:effectLst>
                  <a:outerShdw blurRad="38100" dist="38100" dir="2700000" algn="tl">
                    <a:srgbClr val="000000">
                      <a:alpha val="43137"/>
                    </a:srgbClr>
                  </a:outerShdw>
                </a:effectLst>
              </a:rPr>
              <a:t>30</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And he said, 'No, father Abraham; but if one goes to them from the dead, they will repent.’ </a:t>
            </a:r>
            <a:r>
              <a:rPr lang="en-US" sz="3100" baseline="30000" dirty="0">
                <a:effectLst>
                  <a:outerShdw blurRad="38100" dist="38100" dir="2700000" algn="tl">
                    <a:srgbClr val="000000">
                      <a:alpha val="43137"/>
                    </a:srgbClr>
                  </a:outerShdw>
                </a:effectLst>
              </a:rPr>
              <a:t>31</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But he said to him, ‘If they do not hear Moses and the prophets, neither will they be persuaded though one rise from the dead.’”</a:t>
            </a:r>
            <a:endParaRPr lang="en-US" sz="31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6682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90880" y="1735219"/>
            <a:ext cx="7971339"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“Miracles serve not to convert, but to condemn.”</a:t>
            </a:r>
            <a:endParaRPr lang="en-US" sz="32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Blaise Pascal (1623-1662) ~ </a:t>
            </a:r>
            <a:r>
              <a:rPr lang="en-US" sz="3200" dirty="0">
                <a:effectLst>
                  <a:outerShdw blurRad="38100" dist="38100" dir="2700000" algn="tl">
                    <a:srgbClr val="000000">
                      <a:alpha val="43137"/>
                    </a:srgbClr>
                  </a:outerShdw>
                </a:effectLst>
              </a:rPr>
              <a:t>“It is impossible on reasonable grounds to disbelieve miracles.”</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16" name="TextBox 15"/>
          <p:cNvSpPr txBox="1"/>
          <p:nvPr/>
        </p:nvSpPr>
        <p:spPr>
          <a:xfrm>
            <a:off x="460836" y="2737003"/>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St. Augustine ~</a:t>
            </a:r>
            <a:r>
              <a:rPr lang="en-US" sz="3200" b="1"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“I should not be a Christian but for the miracles.”</a:t>
            </a:r>
          </a:p>
        </p:txBody>
      </p:sp>
    </p:spTree>
    <p:extLst>
      <p:ext uri="{BB962C8B-B14F-4D97-AF65-F5344CB8AC3E}">
        <p14:creationId xmlns:p14="http://schemas.microsoft.com/office/powerpoint/2010/main" val="106828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25277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689807"/>
            <a:ext cx="8200103" cy="2062103"/>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Voltaire ~ </a:t>
            </a:r>
            <a:r>
              <a:rPr lang="en-US" sz="3200" dirty="0">
                <a:effectLst>
                  <a:outerShdw blurRad="38100" dist="38100" dir="2700000" algn="tl">
                    <a:srgbClr val="000000">
                      <a:alpha val="43137"/>
                    </a:srgbClr>
                  </a:outerShdw>
                </a:effectLst>
              </a:rPr>
              <a:t>“Even if a miracle should be wrought in the open market place before a thousand witnesses, I would rather mistrust my senses than admit a miracle.”</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6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689807"/>
            <a:ext cx="8200103" cy="584775"/>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rPr>
              <a:t>Two kinds of unbelief</a:t>
            </a:r>
            <a:endParaRPr lang="en-US" sz="320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2050" name="Picture 2" descr="http://www.twicecutfilms.com/wp-content/uploads/2015/07/Rejection-Man.jpg"/>
          <p:cNvPicPr>
            <a:picLocks noChangeAspect="1" noChangeArrowheads="1"/>
          </p:cNvPicPr>
          <p:nvPr/>
        </p:nvPicPr>
        <p:blipFill rotWithShape="1">
          <a:blip r:embed="rId3">
            <a:extLst>
              <a:ext uri="{28A0092B-C50C-407E-A947-70E740481C1C}">
                <a14:useLocalDpi xmlns:a14="http://schemas.microsoft.com/office/drawing/2010/main" val="0"/>
              </a:ext>
            </a:extLst>
          </a:blip>
          <a:srcRect l="11911" r="15199" b="7330"/>
          <a:stretch/>
        </p:blipFill>
        <p:spPr bwMode="auto">
          <a:xfrm rot="282533">
            <a:off x="5820303" y="3296243"/>
            <a:ext cx="2682426" cy="2399284"/>
          </a:xfrm>
          <a:prstGeom prst="rect">
            <a:avLst/>
          </a:prstGeom>
          <a:noFill/>
          <a:effectLst>
            <a:outerShdw blurRad="127000" dist="254000" dir="2700000" algn="tl" rotWithShape="0">
              <a:schemeClr val="bg1">
                <a:alpha val="35000"/>
              </a:schemeClr>
            </a:outerShdw>
          </a:effectLst>
          <a:extLst>
            <a:ext uri="{909E8E84-426E-40DD-AFC4-6F175D3DCCD1}">
              <a14:hiddenFill xmlns:a14="http://schemas.microsoft.com/office/drawing/2010/main">
                <a:solidFill>
                  <a:srgbClr val="FFFFFF"/>
                </a:solidFill>
              </a14:hiddenFill>
            </a:ext>
          </a:extLst>
        </p:spPr>
      </p:pic>
      <p:pic>
        <p:nvPicPr>
          <p:cNvPr id="2052" name="Picture 4" descr="http://massrealestat.remaxexecutivere.netdna-cdn.com/wp-content/uploads/2010/03/Clueless-man-e1270061482301.jpg"/>
          <p:cNvPicPr>
            <a:picLocks noChangeAspect="1" noChangeArrowheads="1"/>
          </p:cNvPicPr>
          <p:nvPr/>
        </p:nvPicPr>
        <p:blipFill rotWithShape="1">
          <a:blip r:embed="rId4">
            <a:extLst>
              <a:ext uri="{28A0092B-C50C-407E-A947-70E740481C1C}">
                <a14:useLocalDpi xmlns:a14="http://schemas.microsoft.com/office/drawing/2010/main" val="0"/>
              </a:ext>
            </a:extLst>
          </a:blip>
          <a:srcRect l="13185" t="1978" r="14571" b="1433"/>
          <a:stretch/>
        </p:blipFill>
        <p:spPr bwMode="auto">
          <a:xfrm rot="21414817">
            <a:off x="1056877" y="1361191"/>
            <a:ext cx="2695823" cy="2399284"/>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2117" y="3688337"/>
            <a:ext cx="4132936"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Those </a:t>
            </a:r>
            <a:r>
              <a:rPr lang="en-US" sz="3200" dirty="0" smtClean="0">
                <a:effectLst>
                  <a:outerShdw blurRad="38100" dist="38100" dir="2700000" algn="tl">
                    <a:srgbClr val="000000">
                      <a:alpha val="43137"/>
                    </a:srgbClr>
                  </a:outerShdw>
                </a:effectLst>
              </a:rPr>
              <a:t>who </a:t>
            </a:r>
            <a:r>
              <a:rPr lang="en-US" sz="3200" dirty="0">
                <a:effectLst>
                  <a:outerShdw blurRad="38100" dist="38100" dir="2700000" algn="tl">
                    <a:srgbClr val="000000">
                      <a:alpha val="43137"/>
                    </a:srgbClr>
                  </a:outerShdw>
                </a:effectLst>
              </a:rPr>
              <a:t>don't believe because they don't </a:t>
            </a:r>
            <a:r>
              <a:rPr lang="en-US" sz="3200" dirty="0" smtClean="0">
                <a:effectLst>
                  <a:outerShdw blurRad="38100" dist="38100" dir="2700000" algn="tl">
                    <a:srgbClr val="000000">
                      <a:alpha val="43137"/>
                    </a:srgbClr>
                  </a:outerShdw>
                </a:effectLst>
              </a:rPr>
              <a:t>know …</a:t>
            </a:r>
            <a:endParaRPr lang="en-US" sz="3200" dirty="0">
              <a:effectLst>
                <a:outerShdw blurRad="38100" dist="38100" dir="2700000" algn="tl">
                  <a:srgbClr val="000000">
                    <a:alpha val="43137"/>
                  </a:srgbClr>
                </a:outerShdw>
              </a:effectLst>
            </a:endParaRPr>
          </a:p>
        </p:txBody>
      </p:sp>
      <p:sp>
        <p:nvSpPr>
          <p:cNvPr id="7" name="TextBox 6"/>
          <p:cNvSpPr txBox="1"/>
          <p:nvPr/>
        </p:nvSpPr>
        <p:spPr>
          <a:xfrm>
            <a:off x="4595053" y="1696629"/>
            <a:ext cx="4080222" cy="1569660"/>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 and those who </a:t>
            </a:r>
            <a:r>
              <a:rPr lang="en-US" sz="3200" dirty="0">
                <a:effectLst>
                  <a:outerShdw blurRad="38100" dist="38100" dir="2700000" algn="tl">
                    <a:srgbClr val="000000">
                      <a:alpha val="43137"/>
                    </a:srgbClr>
                  </a:outerShdw>
                </a:effectLst>
              </a:rPr>
              <a:t>don't believe because they don't </a:t>
            </a:r>
            <a:r>
              <a:rPr lang="en-US" sz="3200" dirty="0" smtClean="0">
                <a:effectLst>
                  <a:outerShdw blurRad="38100" dist="38100" dir="2700000" algn="tl">
                    <a:srgbClr val="000000">
                      <a:alpha val="43137"/>
                    </a:srgbClr>
                  </a:outerShdw>
                </a:effectLst>
              </a:rPr>
              <a:t>want to</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640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3" presetClass="emph" presetSubtype="2" fill="hold" grpId="1" nodeType="withEffect">
                                  <p:stCondLst>
                                    <p:cond delay="0"/>
                                  </p:stCondLst>
                                  <p:childTnLst>
                                    <p:animClr clrSpc="rgb" dir="cw">
                                      <p:cBhvr override="childStyle">
                                        <p:cTn id="27" dur="2000" fill="hold"/>
                                        <p:tgtEl>
                                          <p:spTgt spid="4"/>
                                        </p:tgtEl>
                                        <p:attrNameLst>
                                          <p:attrName>style.color</p:attrName>
                                        </p:attrNameLst>
                                      </p:cBhvr>
                                      <p:to>
                                        <a:schemeClr val="accent2"/>
                                      </p:to>
                                    </p:animClr>
                                  </p:childTnLst>
                                </p:cTn>
                              </p:par>
                            </p:childTnLst>
                          </p:cTn>
                        </p:par>
                        <p:par>
                          <p:cTn id="28" fill="hold">
                            <p:stCondLst>
                              <p:cond delay="2500"/>
                            </p:stCondLst>
                            <p:childTnLst>
                              <p:par>
                                <p:cTn id="29" presetID="9" presetClass="emph" presetSubtype="0" nodeType="afterEffect">
                                  <p:stCondLst>
                                    <p:cond delay="0"/>
                                  </p:stCondLst>
                                  <p:childTnLst>
                                    <p:set>
                                      <p:cBhvr rctx="PPT">
                                        <p:cTn id="30" dur="indefinite"/>
                                        <p:tgtEl>
                                          <p:spTgt spid="2052"/>
                                        </p:tgtEl>
                                        <p:attrNameLst>
                                          <p:attrName>style.opacity</p:attrName>
                                        </p:attrNameLst>
                                      </p:cBhvr>
                                      <p:to>
                                        <p:strVal val="0.5"/>
                                      </p:to>
                                    </p:set>
                                    <p:animEffect filter="image" prLst="opacity: 0.5">
                                      <p:cBhvr rctx="IE">
                                        <p:cTn id="31" dur="indefinite"/>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7" grpId="0"/>
    </p:bld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2610</TotalTime>
  <Words>863</Words>
  <Application>Microsoft Office PowerPoint</Application>
  <PresentationFormat>On-screen Show (4:3)</PresentationFormat>
  <Paragraphs>76</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 Narrow</vt:lpstr>
      <vt:lpstr>Britannic Bold</vt:lpstr>
      <vt:lpstr>Comic Sans MS</vt:lpstr>
      <vt:lpstr>LilyUPC</vt:lpstr>
      <vt:lpstr>Aaron</vt:lpstr>
      <vt:lpstr>Arial</vt:lpstr>
      <vt:lpstr>Times New Roman</vt:lpstr>
      <vt:lpstr>Penoir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32</cp:revision>
  <dcterms:created xsi:type="dcterms:W3CDTF">2016-02-12T17:10:50Z</dcterms:created>
  <dcterms:modified xsi:type="dcterms:W3CDTF">2016-02-14T13:13:15Z</dcterms:modified>
</cp:coreProperties>
</file>