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78" r:id="rId3"/>
    <p:sldId id="266" r:id="rId4"/>
    <p:sldId id="265" r:id="rId5"/>
    <p:sldId id="279" r:id="rId6"/>
    <p:sldId id="267" r:id="rId7"/>
    <p:sldId id="268" r:id="rId8"/>
    <p:sldId id="269" r:id="rId9"/>
    <p:sldId id="277" r:id="rId10"/>
    <p:sldId id="270" r:id="rId11"/>
    <p:sldId id="271" r:id="rId12"/>
    <p:sldId id="273" r:id="rId13"/>
    <p:sldId id="272" r:id="rId14"/>
    <p:sldId id="275" r:id="rId15"/>
    <p:sldId id="276" r:id="rId16"/>
  </p:sldIdLst>
  <p:sldSz cx="9144000" cy="6858000" type="screen4x3"/>
  <p:notesSz cx="6858000" cy="9144000"/>
  <p:embeddedFontLst>
    <p:embeddedFont>
      <p:font typeface="Penoir" panose="020B0500000000000000" pitchFamily="34" charset="0"/>
      <p:regular r:id="rId17"/>
      <p:bold r:id="rId18"/>
      <p:italic r:id="rId19"/>
      <p:boldItalic r:id="rId20"/>
    </p:embeddedFont>
    <p:embeddedFont>
      <p:font typeface="LilyUPC" panose="020B0604020202020204" charset="-34"/>
      <p:regular r:id="rId21"/>
      <p:bold r:id="rId22"/>
      <p:italic r:id="rId23"/>
      <p:boldItalic r:id="rId24"/>
    </p:embeddedFont>
    <p:embeddedFont>
      <p:font typeface="Britannic Bold" panose="020B0903060703020204" pitchFamily="34" charset="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63" autoAdjust="0"/>
    <p:restoredTop sz="94660"/>
  </p:normalViewPr>
  <p:slideViewPr>
    <p:cSldViewPr snapToGrid="0" showGuides="1">
      <p:cViewPr>
        <p:scale>
          <a:sx n="77" d="100"/>
          <a:sy n="77" d="100"/>
        </p:scale>
        <p:origin x="-966" y="-4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1/9/2016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897872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584775"/>
          </a:xfrm>
          <a:prstGeom prst="rect">
            <a:avLst/>
          </a:prstGeom>
          <a:noFill/>
        </p:spPr>
        <p:txBody>
          <a:bodyPr wrap="square" rtlCol="0">
            <a:spAutoFit/>
          </a:bodyPr>
          <a:lstStyle/>
          <a:p>
            <a:pPr algn="ctr"/>
            <a:r>
              <a:rPr lang="en-US" sz="3200" dirty="0" smtClean="0"/>
              <a:t>Old and New:</a:t>
            </a:r>
            <a:endParaRPr lang="en-US" sz="3200" dirty="0">
              <a:solidFill>
                <a:srgbClr val="FFFF00"/>
              </a:solidFill>
            </a:endParaRPr>
          </a:p>
        </p:txBody>
      </p:sp>
      <p:sp>
        <p:nvSpPr>
          <p:cNvPr id="4" name="TextBox 3"/>
          <p:cNvSpPr txBox="1"/>
          <p:nvPr/>
        </p:nvSpPr>
        <p:spPr>
          <a:xfrm>
            <a:off x="467954" y="1230375"/>
            <a:ext cx="8200103" cy="584775"/>
          </a:xfrm>
          <a:prstGeom prst="rect">
            <a:avLst/>
          </a:prstGeom>
          <a:noFill/>
        </p:spPr>
        <p:txBody>
          <a:bodyPr wrap="square" rtlCol="0">
            <a:spAutoFit/>
          </a:bodyPr>
          <a:lstStyle/>
          <a:p>
            <a:r>
              <a:rPr lang="en-US" sz="3200" dirty="0" smtClean="0"/>
              <a:t>Old Testament and New Testament?</a:t>
            </a:r>
            <a:endParaRPr lang="en-US" sz="3200" dirty="0">
              <a:solidFill>
                <a:srgbClr val="FFFF00"/>
              </a:solidFill>
            </a:endParaRPr>
          </a:p>
        </p:txBody>
      </p:sp>
      <p:sp>
        <p:nvSpPr>
          <p:cNvPr id="5" name="TextBox 4"/>
          <p:cNvSpPr txBox="1"/>
          <p:nvPr/>
        </p:nvSpPr>
        <p:spPr>
          <a:xfrm>
            <a:off x="466674" y="1766975"/>
            <a:ext cx="8200103" cy="584775"/>
          </a:xfrm>
          <a:prstGeom prst="rect">
            <a:avLst/>
          </a:prstGeom>
          <a:noFill/>
        </p:spPr>
        <p:txBody>
          <a:bodyPr wrap="square" rtlCol="0">
            <a:spAutoFit/>
          </a:bodyPr>
          <a:lstStyle/>
          <a:p>
            <a:r>
              <a:rPr lang="en-US" sz="3200" dirty="0" smtClean="0"/>
              <a:t>Contemporary and Traditiona</a:t>
            </a:r>
            <a:r>
              <a:rPr lang="en-US" sz="3200" dirty="0"/>
              <a:t>l</a:t>
            </a:r>
            <a:r>
              <a:rPr lang="en-US" sz="3200" dirty="0" smtClean="0"/>
              <a:t>?</a:t>
            </a:r>
            <a:endParaRPr lang="en-US" sz="3200" dirty="0">
              <a:solidFill>
                <a:srgbClr val="FFFF00"/>
              </a:solidFill>
            </a:endParaRPr>
          </a:p>
        </p:txBody>
      </p:sp>
      <p:sp>
        <p:nvSpPr>
          <p:cNvPr id="8" name="TextBox 7"/>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352006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4" grpId="1"/>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584775"/>
          </a:xfrm>
          <a:prstGeom prst="rect">
            <a:avLst/>
          </a:prstGeom>
          <a:noFill/>
        </p:spPr>
        <p:txBody>
          <a:bodyPr wrap="square" rtlCol="0">
            <a:spAutoFit/>
          </a:bodyPr>
          <a:lstStyle/>
          <a:p>
            <a:pPr algn="ctr"/>
            <a:r>
              <a:rPr lang="en-US" sz="3200" dirty="0" smtClean="0"/>
              <a:t>Old and New:</a:t>
            </a:r>
            <a:endParaRPr lang="en-US" sz="3200" dirty="0">
              <a:solidFill>
                <a:srgbClr val="FFFF00"/>
              </a:solidFill>
            </a:endParaRPr>
          </a:p>
        </p:txBody>
      </p:sp>
      <p:sp>
        <p:nvSpPr>
          <p:cNvPr id="4" name="TextBox 3"/>
          <p:cNvSpPr txBox="1"/>
          <p:nvPr/>
        </p:nvSpPr>
        <p:spPr>
          <a:xfrm>
            <a:off x="467954" y="1268795"/>
            <a:ext cx="8200103" cy="4555093"/>
          </a:xfrm>
          <a:prstGeom prst="rect">
            <a:avLst/>
          </a:prstGeom>
          <a:noFill/>
        </p:spPr>
        <p:txBody>
          <a:bodyPr wrap="square" rtlCol="0">
            <a:spAutoFit/>
          </a:bodyPr>
          <a:lstStyle/>
          <a:p>
            <a:r>
              <a:rPr lang="en-US" sz="2900" dirty="0">
                <a:solidFill>
                  <a:srgbClr val="FFFF00"/>
                </a:solidFill>
              </a:rPr>
              <a:t>G. C. Morgan ~ </a:t>
            </a:r>
            <a:r>
              <a:rPr lang="en-US" sz="2900" dirty="0"/>
              <a:t>“‘Things new and old’ – old in their unseen and eternal principles; new in their seen and temporal practice.  The interrelation is for evermore a test.  The new thing which contradicts the old is always false.  The thing that has no fresh and new production is dead, and the sooner we are rid of it the better … ‘You are my householders, and you are to do your work by bringing out of your treasure-house, out of this infinite wealth of that is Mine, and which I make yours, ‘new things and old.’”</a:t>
            </a:r>
            <a:endParaRPr lang="en-US" sz="2900" dirty="0">
              <a:solidFill>
                <a:srgbClr val="FFFF00"/>
              </a:solidFill>
            </a:endParaRPr>
          </a:p>
        </p:txBody>
      </p:sp>
      <p:sp>
        <p:nvSpPr>
          <p:cNvPr id="6" name="TextBox 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47395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079056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584775"/>
          </a:xfrm>
          <a:prstGeom prst="rect">
            <a:avLst/>
          </a:prstGeom>
          <a:noFill/>
        </p:spPr>
        <p:txBody>
          <a:bodyPr wrap="square" rtlCol="0">
            <a:spAutoFit/>
          </a:bodyPr>
          <a:lstStyle/>
          <a:p>
            <a:r>
              <a:rPr lang="en-US" sz="3200" dirty="0">
                <a:solidFill>
                  <a:srgbClr val="FFFF00"/>
                </a:solidFill>
              </a:rPr>
              <a:t>Offended</a:t>
            </a:r>
            <a:r>
              <a:rPr lang="en-US" sz="3200" dirty="0"/>
              <a:t> ~ </a:t>
            </a:r>
            <a:r>
              <a:rPr lang="en-US" sz="3200" b="1" i="1" dirty="0" err="1">
                <a:solidFill>
                  <a:srgbClr val="FFFF00"/>
                </a:solidFill>
                <a:latin typeface="Times New Roman" panose="02020603050405020304" pitchFamily="18" charset="0"/>
                <a:cs typeface="Times New Roman" panose="02020603050405020304" pitchFamily="18" charset="0"/>
              </a:rPr>
              <a:t>skandalizō</a:t>
            </a:r>
            <a:endParaRPr lang="en-US" sz="4400" b="1" dirty="0">
              <a:solidFill>
                <a:srgbClr val="FFFF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874153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1:1-17</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117308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3539430"/>
          </a:xfrm>
          <a:prstGeom prst="rect">
            <a:avLst/>
          </a:prstGeom>
          <a:noFill/>
        </p:spPr>
        <p:txBody>
          <a:bodyPr wrap="square" rtlCol="0">
            <a:spAutoFit/>
          </a:bodyPr>
          <a:lstStyle/>
          <a:p>
            <a:r>
              <a:rPr lang="en-US" sz="3200" dirty="0"/>
              <a:t>Rom. 3:10-12 ~ </a:t>
            </a:r>
            <a:r>
              <a:rPr lang="en-US" sz="3200" baseline="30000" dirty="0"/>
              <a:t>10</a:t>
            </a:r>
            <a:r>
              <a:rPr lang="en-US" sz="3200" dirty="0"/>
              <a:t> </a:t>
            </a:r>
            <a:r>
              <a:rPr lang="en-US" sz="3200" dirty="0">
                <a:solidFill>
                  <a:srgbClr val="FFFF00"/>
                </a:solidFill>
              </a:rPr>
              <a:t>As it is written:</a:t>
            </a:r>
          </a:p>
          <a:p>
            <a:r>
              <a:rPr lang="en-US" sz="3200" dirty="0">
                <a:solidFill>
                  <a:srgbClr val="FFFF00"/>
                </a:solidFill>
              </a:rPr>
              <a:t>“There is none righteous, no, not one;</a:t>
            </a:r>
          </a:p>
          <a:p>
            <a:r>
              <a:rPr lang="en-US" sz="3200" baseline="30000" dirty="0"/>
              <a:t>11</a:t>
            </a:r>
            <a:r>
              <a:rPr lang="en-US" sz="3200" dirty="0"/>
              <a:t> </a:t>
            </a:r>
            <a:r>
              <a:rPr lang="en-US" sz="3200" dirty="0">
                <a:solidFill>
                  <a:srgbClr val="FFFF00"/>
                </a:solidFill>
              </a:rPr>
              <a:t>There is none who understands;</a:t>
            </a:r>
          </a:p>
          <a:p>
            <a:r>
              <a:rPr lang="en-US" sz="3200" dirty="0">
                <a:solidFill>
                  <a:srgbClr val="FFFF00"/>
                </a:solidFill>
              </a:rPr>
              <a:t>There is none who seeks after God.</a:t>
            </a:r>
          </a:p>
          <a:p>
            <a:r>
              <a:rPr lang="en-US" sz="3200" baseline="30000" dirty="0"/>
              <a:t>12</a:t>
            </a:r>
            <a:r>
              <a:rPr lang="en-US" sz="3200" dirty="0"/>
              <a:t> </a:t>
            </a:r>
            <a:r>
              <a:rPr lang="en-US" sz="3200" dirty="0">
                <a:solidFill>
                  <a:srgbClr val="FFFF00"/>
                </a:solidFill>
              </a:rPr>
              <a:t>They have all turned aside;</a:t>
            </a:r>
          </a:p>
          <a:p>
            <a:r>
              <a:rPr lang="en-US" sz="3200" dirty="0">
                <a:solidFill>
                  <a:srgbClr val="FFFF00"/>
                </a:solidFill>
              </a:rPr>
              <a:t>They have together become unprofitable;</a:t>
            </a:r>
          </a:p>
          <a:p>
            <a:r>
              <a:rPr lang="en-US" sz="3200" dirty="0">
                <a:solidFill>
                  <a:srgbClr val="FFFF00"/>
                </a:solidFill>
              </a:rPr>
              <a:t>There is none who does good, no, not one.”</a:t>
            </a:r>
            <a:endParaRPr lang="en-US" sz="4800" dirty="0">
              <a:solidFill>
                <a:srgbClr val="FFFF00"/>
              </a:solidFill>
            </a:endParaRPr>
          </a:p>
        </p:txBody>
      </p:sp>
      <p:sp>
        <p:nvSpPr>
          <p:cNvPr id="6" name="TextBox 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707405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45845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a:xfrm>
            <a:off x="6629638" y="3706467"/>
            <a:ext cx="1390563" cy="593377"/>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69234" y="709143"/>
            <a:ext cx="8200103" cy="1077218"/>
          </a:xfrm>
          <a:prstGeom prst="rect">
            <a:avLst/>
          </a:prstGeom>
          <a:noFill/>
        </p:spPr>
        <p:txBody>
          <a:bodyPr wrap="square" rtlCol="0">
            <a:spAutoFit/>
          </a:bodyPr>
          <a:lstStyle/>
          <a:p>
            <a:r>
              <a:rPr lang="en-US" sz="3200" dirty="0">
                <a:solidFill>
                  <a:srgbClr val="FFFF00"/>
                </a:solidFill>
              </a:rPr>
              <a:t>Treasure</a:t>
            </a:r>
            <a:r>
              <a:rPr lang="en-US" sz="3200" dirty="0"/>
              <a:t> ~ </a:t>
            </a:r>
            <a:r>
              <a:rPr lang="en-US" sz="3200" b="1" i="1" dirty="0" err="1">
                <a:solidFill>
                  <a:srgbClr val="FFFF00"/>
                </a:solidFill>
                <a:latin typeface="Times New Roman" panose="02020603050405020304" pitchFamily="18" charset="0"/>
                <a:cs typeface="Times New Roman" panose="02020603050405020304" pitchFamily="18" charset="0"/>
              </a:rPr>
              <a:t>thēsauros</a:t>
            </a:r>
            <a:r>
              <a:rPr lang="en-US" sz="3200" dirty="0"/>
              <a:t> – a thesaurus is a “treasury” of words</a:t>
            </a:r>
            <a:endParaRPr lang="en-US" sz="4800" dirty="0">
              <a:solidFill>
                <a:srgbClr val="FFFF00"/>
              </a:solidFill>
            </a:endParaRPr>
          </a:p>
        </p:txBody>
      </p:sp>
      <p:sp>
        <p:nvSpPr>
          <p:cNvPr id="4" name="TextBox 3"/>
          <p:cNvSpPr txBox="1"/>
          <p:nvPr/>
        </p:nvSpPr>
        <p:spPr>
          <a:xfrm>
            <a:off x="467954" y="1729835"/>
            <a:ext cx="8200103" cy="3046988"/>
          </a:xfrm>
          <a:prstGeom prst="rect">
            <a:avLst/>
          </a:prstGeom>
          <a:noFill/>
        </p:spPr>
        <p:txBody>
          <a:bodyPr wrap="square" rtlCol="0">
            <a:spAutoFit/>
          </a:bodyPr>
          <a:lstStyle/>
          <a:p>
            <a:r>
              <a:rPr lang="en-US" sz="3200" dirty="0"/>
              <a:t>Ex. 19:4-5 ~ </a:t>
            </a:r>
            <a:r>
              <a:rPr lang="en-US" sz="3200" baseline="30000" dirty="0"/>
              <a:t>4</a:t>
            </a:r>
            <a:r>
              <a:rPr lang="en-US" sz="3200" dirty="0"/>
              <a:t> </a:t>
            </a:r>
            <a:r>
              <a:rPr lang="en-US" sz="3200" dirty="0">
                <a:solidFill>
                  <a:srgbClr val="FFFF00"/>
                </a:solidFill>
              </a:rPr>
              <a:t>‘You have seen what I did to the Egyptians, and </a:t>
            </a:r>
            <a:r>
              <a:rPr lang="en-US" sz="3200" i="1" dirty="0">
                <a:solidFill>
                  <a:srgbClr val="FFFF00"/>
                </a:solidFill>
              </a:rPr>
              <a:t>how</a:t>
            </a:r>
            <a:r>
              <a:rPr lang="en-US" sz="3200" dirty="0">
                <a:solidFill>
                  <a:srgbClr val="FFFF00"/>
                </a:solidFill>
              </a:rPr>
              <a:t> I bore you on eagles’ wings and brought you to Myself. </a:t>
            </a:r>
            <a:r>
              <a:rPr lang="en-US" sz="3200" baseline="30000" dirty="0"/>
              <a:t>5</a:t>
            </a:r>
            <a:r>
              <a:rPr lang="en-US" sz="3200" dirty="0"/>
              <a:t> </a:t>
            </a:r>
            <a:r>
              <a:rPr lang="en-US" sz="3200" dirty="0">
                <a:solidFill>
                  <a:srgbClr val="FFFF00"/>
                </a:solidFill>
              </a:rPr>
              <a:t>Now therefore, if you will indeed obey My voice and keep My covenant, then you shall be a special </a:t>
            </a:r>
            <a:r>
              <a:rPr lang="en-US" sz="3200" dirty="0" smtClean="0">
                <a:solidFill>
                  <a:srgbClr val="FFFF00"/>
                </a:solidFill>
              </a:rPr>
              <a:t>treasure </a:t>
            </a:r>
            <a:r>
              <a:rPr lang="en-US" sz="3200" dirty="0">
                <a:solidFill>
                  <a:srgbClr val="FFFF00"/>
                </a:solidFill>
              </a:rPr>
              <a:t>to Me above all people; for all the earth is Mine.</a:t>
            </a:r>
            <a:endParaRPr lang="en-US" sz="7200" dirty="0">
              <a:solidFill>
                <a:srgbClr val="FFFF00"/>
              </a:solidFill>
            </a:endParaRPr>
          </a:p>
        </p:txBody>
      </p:sp>
      <p:sp>
        <p:nvSpPr>
          <p:cNvPr id="6" name="TextBox 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306800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7"/>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7" grpId="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62511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4031873"/>
          </a:xfrm>
          <a:prstGeom prst="rect">
            <a:avLst/>
          </a:prstGeom>
          <a:noFill/>
        </p:spPr>
        <p:txBody>
          <a:bodyPr wrap="square" rtlCol="0">
            <a:spAutoFit/>
          </a:bodyPr>
          <a:lstStyle/>
          <a:p>
            <a:r>
              <a:rPr lang="en-US" sz="3200" dirty="0">
                <a:solidFill>
                  <a:srgbClr val="FFFF00"/>
                </a:solidFill>
              </a:rPr>
              <a:t>Warren Wiersbe ~ </a:t>
            </a:r>
            <a:r>
              <a:rPr lang="en-US" sz="3200" dirty="0"/>
              <a:t>“Unlike most other gems, the pearl is a </a:t>
            </a:r>
            <a:r>
              <a:rPr lang="en-US" sz="3200" i="1" dirty="0"/>
              <a:t>unity</a:t>
            </a:r>
            <a:r>
              <a:rPr lang="en-US" sz="3200" dirty="0"/>
              <a:t>—it cannot be carved like a diamond or emerald. The church is a unity </a:t>
            </a:r>
            <a:r>
              <a:rPr lang="en-US" sz="3200" dirty="0">
                <a:solidFill>
                  <a:srgbClr val="FFFF00"/>
                </a:solidFill>
              </a:rPr>
              <a:t>(Eph. 4:4–6)</a:t>
            </a:r>
            <a:r>
              <a:rPr lang="en-US" sz="3200" dirty="0"/>
              <a:t>, even though the professing church on earth is divided. Like a pearl, the church is the product of suffering. Christ died for the church </a:t>
            </a:r>
            <a:r>
              <a:rPr lang="en-US" sz="3200" dirty="0">
                <a:solidFill>
                  <a:srgbClr val="FFFF00"/>
                </a:solidFill>
              </a:rPr>
              <a:t>(Eph. 5:25) </a:t>
            </a:r>
            <a:r>
              <a:rPr lang="en-US" sz="3200" dirty="0"/>
              <a:t>and His suffering on the cross made possible her birth.”</a:t>
            </a:r>
            <a:endParaRPr lang="en-US" sz="7200" dirty="0">
              <a:solidFill>
                <a:srgbClr val="FFFF00"/>
              </a:solidFill>
            </a:endParaRPr>
          </a:p>
        </p:txBody>
      </p:sp>
      <p:sp>
        <p:nvSpPr>
          <p:cNvPr id="6" name="TextBox 5"/>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018427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92046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469234" y="709143"/>
            <a:ext cx="8200103" cy="5170646"/>
          </a:xfrm>
          <a:prstGeom prst="rect">
            <a:avLst/>
          </a:prstGeom>
          <a:noFill/>
        </p:spPr>
        <p:txBody>
          <a:bodyPr wrap="square" rtlCol="0">
            <a:spAutoFit/>
          </a:bodyPr>
          <a:lstStyle/>
          <a:p>
            <a:r>
              <a:rPr lang="en-US" sz="3000" dirty="0"/>
              <a:t>Matt. 25:31-34 ~ </a:t>
            </a:r>
            <a:r>
              <a:rPr lang="en-US" sz="3000" baseline="30000" dirty="0"/>
              <a:t>31</a:t>
            </a:r>
            <a:r>
              <a:rPr lang="en-US" sz="3000" dirty="0"/>
              <a:t> </a:t>
            </a:r>
            <a:r>
              <a:rPr lang="en-US" sz="3000" dirty="0">
                <a:solidFill>
                  <a:srgbClr val="FFFF00"/>
                </a:solidFill>
              </a:rPr>
              <a:t>When the Son of Man comes in His glory, and all the holy angels with Him, then He will sit on the throne of His glory. </a:t>
            </a:r>
            <a:r>
              <a:rPr lang="en-US" sz="3000" baseline="30000" dirty="0"/>
              <a:t>32</a:t>
            </a:r>
            <a:r>
              <a:rPr lang="en-US" sz="3000" dirty="0"/>
              <a:t> </a:t>
            </a:r>
            <a:r>
              <a:rPr lang="en-US" sz="3000" dirty="0">
                <a:solidFill>
                  <a:srgbClr val="FFFF00"/>
                </a:solidFill>
              </a:rPr>
              <a:t>All the nations will be gathered before Him, and He will separate them one from another, as a shepherd divides </a:t>
            </a:r>
            <a:r>
              <a:rPr lang="en-US" sz="3000" i="1" dirty="0">
                <a:solidFill>
                  <a:srgbClr val="FFFF00"/>
                </a:solidFill>
              </a:rPr>
              <a:t>his</a:t>
            </a:r>
            <a:r>
              <a:rPr lang="en-US" sz="3000" dirty="0">
                <a:solidFill>
                  <a:srgbClr val="FFFF00"/>
                </a:solidFill>
              </a:rPr>
              <a:t> sheep from the goats.</a:t>
            </a:r>
            <a:r>
              <a:rPr lang="en-US" sz="3000" dirty="0"/>
              <a:t> </a:t>
            </a:r>
            <a:r>
              <a:rPr lang="en-US" sz="3000" baseline="30000" dirty="0"/>
              <a:t>33</a:t>
            </a:r>
            <a:r>
              <a:rPr lang="en-US" sz="3000" dirty="0"/>
              <a:t> </a:t>
            </a:r>
            <a:r>
              <a:rPr lang="en-US" sz="3000" dirty="0">
                <a:solidFill>
                  <a:srgbClr val="FFFF00"/>
                </a:solidFill>
              </a:rPr>
              <a:t>And He will set the sheep on His right hand, but the goats on the left. </a:t>
            </a:r>
            <a:r>
              <a:rPr lang="en-US" sz="3000" baseline="30000" dirty="0"/>
              <a:t>34</a:t>
            </a:r>
            <a:r>
              <a:rPr lang="en-US" sz="3000" dirty="0"/>
              <a:t> </a:t>
            </a:r>
            <a:r>
              <a:rPr lang="en-US" sz="3000" dirty="0">
                <a:solidFill>
                  <a:srgbClr val="FFFF00"/>
                </a:solidFill>
              </a:rPr>
              <a:t>Then the King will say to those on His right hand, ‘Come, you blessed of My Father, inherit the kingdom prepared for you from the foundation of the world…</a:t>
            </a: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2367613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26" name="Picture 2" descr="http://gazettereview.com/wp-content/uploads/2015/08/Castro-700x46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77068">
            <a:off x="2791152" y="3519639"/>
            <a:ext cx="3763631" cy="2500126"/>
          </a:xfrm>
          <a:prstGeom prst="rect">
            <a:avLst/>
          </a:prstGeom>
          <a:noFill/>
          <a:effectLst>
            <a:outerShdw blurRad="127000" dist="254000" dir="2700000" algn="tl" rotWithShape="0">
              <a:schemeClr val="bg1">
                <a:alpha val="35000"/>
              </a:scheme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69234" y="709143"/>
            <a:ext cx="8200103" cy="584775"/>
          </a:xfrm>
          <a:prstGeom prst="rect">
            <a:avLst/>
          </a:prstGeom>
          <a:noFill/>
        </p:spPr>
        <p:txBody>
          <a:bodyPr wrap="square" rtlCol="0">
            <a:spAutoFit/>
          </a:bodyPr>
          <a:lstStyle/>
          <a:p>
            <a:r>
              <a:rPr lang="en-US" sz="3200" dirty="0"/>
              <a:t>Parable of the Hidden Treasure ~ Israel</a:t>
            </a:r>
            <a:endParaRPr lang="en-US" sz="3000" dirty="0">
              <a:solidFill>
                <a:srgbClr val="FFFF00"/>
              </a:solidFill>
            </a:endParaRPr>
          </a:p>
        </p:txBody>
      </p:sp>
      <p:sp>
        <p:nvSpPr>
          <p:cNvPr id="5" name="TextBox 4"/>
          <p:cNvSpPr txBox="1"/>
          <p:nvPr/>
        </p:nvSpPr>
        <p:spPr>
          <a:xfrm>
            <a:off x="471159" y="1255078"/>
            <a:ext cx="8200103" cy="584775"/>
          </a:xfrm>
          <a:prstGeom prst="rect">
            <a:avLst/>
          </a:prstGeom>
          <a:noFill/>
        </p:spPr>
        <p:txBody>
          <a:bodyPr wrap="square" rtlCol="0">
            <a:spAutoFit/>
          </a:bodyPr>
          <a:lstStyle/>
          <a:p>
            <a:r>
              <a:rPr lang="en-US" sz="3200" dirty="0"/>
              <a:t>Parable of the Pearl of Great Price ~ Church</a:t>
            </a:r>
            <a:endParaRPr lang="en-US" sz="3000" dirty="0">
              <a:solidFill>
                <a:srgbClr val="FFFF00"/>
              </a:solidFill>
            </a:endParaRPr>
          </a:p>
        </p:txBody>
      </p:sp>
      <p:sp>
        <p:nvSpPr>
          <p:cNvPr id="6" name="TextBox 5"/>
          <p:cNvSpPr txBox="1"/>
          <p:nvPr/>
        </p:nvSpPr>
        <p:spPr>
          <a:xfrm>
            <a:off x="484664" y="1789447"/>
            <a:ext cx="8200103" cy="584775"/>
          </a:xfrm>
          <a:prstGeom prst="rect">
            <a:avLst/>
          </a:prstGeom>
          <a:noFill/>
        </p:spPr>
        <p:txBody>
          <a:bodyPr wrap="square" rtlCol="0">
            <a:spAutoFit/>
          </a:bodyPr>
          <a:lstStyle/>
          <a:p>
            <a:r>
              <a:rPr lang="en-US" sz="3200" dirty="0"/>
              <a:t>Parable of the </a:t>
            </a:r>
            <a:r>
              <a:rPr lang="en-US" sz="3200"/>
              <a:t>Dragnet </a:t>
            </a:r>
            <a:r>
              <a:rPr lang="en-US" sz="3200" smtClean="0"/>
              <a:t>~ Tribulation </a:t>
            </a:r>
            <a:r>
              <a:rPr lang="en-US" sz="3200" dirty="0" smtClean="0"/>
              <a:t>Saints</a:t>
            </a:r>
            <a:endParaRPr lang="en-US" sz="3000" dirty="0">
              <a:solidFill>
                <a:srgbClr val="FFFF00"/>
              </a:solidFill>
            </a:endParaRPr>
          </a:p>
        </p:txBody>
      </p:sp>
      <p:sp>
        <p:nvSpPr>
          <p:cNvPr id="4" name="TextBox 3"/>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13:24-58</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8" name="TextBox 7"/>
          <p:cNvSpPr txBox="1"/>
          <p:nvPr/>
        </p:nvSpPr>
        <p:spPr>
          <a:xfrm>
            <a:off x="486589" y="2312238"/>
            <a:ext cx="8200103" cy="1569660"/>
          </a:xfrm>
          <a:prstGeom prst="rect">
            <a:avLst/>
          </a:prstGeom>
          <a:noFill/>
        </p:spPr>
        <p:txBody>
          <a:bodyPr wrap="square" rtlCol="0">
            <a:spAutoFit/>
          </a:bodyPr>
          <a:lstStyle/>
          <a:p>
            <a:r>
              <a:rPr lang="en-US" sz="3200" dirty="0"/>
              <a:t>“I never saw a contradiction between the ideas that sustain me and the ideas of that symbol, of that extraordinary figure, Jesus Christ.”</a:t>
            </a:r>
            <a:endParaRPr lang="en-US" sz="3000" dirty="0">
              <a:solidFill>
                <a:srgbClr val="FFFF00"/>
              </a:solidFill>
            </a:endParaRPr>
          </a:p>
        </p:txBody>
      </p:sp>
      <p:sp>
        <p:nvSpPr>
          <p:cNvPr id="9" name="TextBox 8"/>
          <p:cNvSpPr txBox="1"/>
          <p:nvPr/>
        </p:nvSpPr>
        <p:spPr>
          <a:xfrm>
            <a:off x="488518" y="3321157"/>
            <a:ext cx="8200103" cy="1077218"/>
          </a:xfrm>
          <a:prstGeom prst="rect">
            <a:avLst/>
          </a:prstGeom>
          <a:noFill/>
        </p:spPr>
        <p:txBody>
          <a:bodyPr wrap="square" rtlCol="0">
            <a:spAutoFit/>
          </a:bodyPr>
          <a:lstStyle/>
          <a:p>
            <a:r>
              <a:rPr lang="en-US" sz="3200" dirty="0" smtClean="0">
                <a:solidFill>
                  <a:srgbClr val="FFFF00"/>
                </a:solidFill>
              </a:rPr>
              <a:t>                                                   – Fidel Castro</a:t>
            </a:r>
            <a:endParaRPr lang="en-US" sz="3000" dirty="0">
              <a:solidFill>
                <a:srgbClr val="FFFF00"/>
              </a:solidFill>
            </a:endParaRPr>
          </a:p>
        </p:txBody>
      </p:sp>
    </p:spTree>
    <p:extLst>
      <p:ext uri="{BB962C8B-B14F-4D97-AF65-F5344CB8AC3E}">
        <p14:creationId xmlns:p14="http://schemas.microsoft.com/office/powerpoint/2010/main" val="108937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7"/>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3" presetClass="emph" presetSubtype="2" fill="hold" grpId="1" nodeType="withEffect">
                                  <p:stCondLst>
                                    <p:cond delay="0"/>
                                  </p:stCondLst>
                                  <p:childTnLst>
                                    <p:animClr clrSpc="rgb" dir="cw">
                                      <p:cBhvr override="childStyle">
                                        <p:cTn id="21" dur="2000" fill="hold"/>
                                        <p:tgtEl>
                                          <p:spTgt spid="5"/>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3" presetClass="emph" presetSubtype="2" fill="hold" grpId="1" nodeType="withEffect">
                                  <p:stCondLst>
                                    <p:cond delay="0"/>
                                  </p:stCondLst>
                                  <p:childTnLst>
                                    <p:animClr clrSpc="rgb" dir="cw">
                                      <p:cBhvr override="childStyle">
                                        <p:cTn id="28" dur="2000" fill="hold"/>
                                        <p:tgtEl>
                                          <p:spTgt spid="6"/>
                                        </p:tgtEl>
                                        <p:attrNameLst>
                                          <p:attrName>style.color</p:attrName>
                                        </p:attrNameLst>
                                      </p:cBhvr>
                                      <p:to>
                                        <a:schemeClr val="accent2"/>
                                      </p:to>
                                    </p:animClr>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fade">
                                      <p:cBhvr>
                                        <p:cTn id="3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5" grpId="0"/>
      <p:bldP spid="5" grpId="1"/>
      <p:bldP spid="6" grpId="0"/>
      <p:bldP spid="6" grpId="1"/>
      <p:bldP spid="8" grpId="0"/>
      <p:bldP spid="9" grpId="0"/>
    </p:bld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4465</TotalTime>
  <Words>574</Words>
  <Application>Microsoft Office PowerPoint</Application>
  <PresentationFormat>On-screen Show (4:3)</PresentationFormat>
  <Paragraphs>40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Penoir</vt:lpstr>
      <vt:lpstr>Times New Roman</vt:lpstr>
      <vt:lpstr>LilyUPC</vt:lpstr>
      <vt:lpstr>Britannic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39</cp:revision>
  <dcterms:created xsi:type="dcterms:W3CDTF">2015-12-22T15:08:42Z</dcterms:created>
  <dcterms:modified xsi:type="dcterms:W3CDTF">2016-01-10T13:00:22Z</dcterms:modified>
</cp:coreProperties>
</file>