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58" r:id="rId4"/>
    <p:sldId id="261" r:id="rId5"/>
    <p:sldId id="262" r:id="rId6"/>
    <p:sldId id="275" r:id="rId7"/>
    <p:sldId id="276" r:id="rId8"/>
    <p:sldId id="259" r:id="rId9"/>
    <p:sldId id="260" r:id="rId10"/>
    <p:sldId id="263" r:id="rId11"/>
    <p:sldId id="264" r:id="rId12"/>
    <p:sldId id="279" r:id="rId13"/>
    <p:sldId id="280" r:id="rId14"/>
    <p:sldId id="267" r:id="rId15"/>
    <p:sldId id="268" r:id="rId16"/>
    <p:sldId id="269" r:id="rId17"/>
    <p:sldId id="270" r:id="rId18"/>
    <p:sldId id="271" r:id="rId19"/>
    <p:sldId id="272" r:id="rId20"/>
    <p:sldId id="265" r:id="rId21"/>
    <p:sldId id="266" r:id="rId22"/>
    <p:sldId id="277" r:id="rId23"/>
    <p:sldId id="274" r:id="rId24"/>
    <p:sldId id="273" r:id="rId25"/>
    <p:sldId id="278" r:id="rId26"/>
  </p:sldIdLst>
  <p:sldSz cx="9144000" cy="6858000" type="screen4x3"/>
  <p:notesSz cx="6858000" cy="9144000"/>
  <p:embeddedFontLst>
    <p:embeddedFont>
      <p:font typeface="Penoir" panose="020B0500000000000000"/>
      <p:regular r:id="rId27"/>
      <p:bold r:id="rId28"/>
      <p:italic r:id="rId29"/>
      <p:boldItalic r:id="rId30"/>
    </p:embeddedFont>
    <p:embeddedFont>
      <p:font typeface="LilyUPC" panose="020B0604020202020204" pitchFamily="34" charset="-34"/>
      <p:regular r:id="rId31"/>
      <p:bold r:id="rId32"/>
      <p:italic r:id="rId33"/>
      <p:boldItalic r:id="rId34"/>
    </p:embeddedFont>
    <p:embeddedFont>
      <p:font typeface="Britannic Bold" panose="020B0903060703020204" pitchFamily="34" charset="0"/>
      <p:regular r:id="rId3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CCCC"/>
    <a:srgbClr val="FF9999"/>
    <a:srgbClr val="FFCC99"/>
    <a:srgbClr val="252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12" autoAdjust="0"/>
    <p:restoredTop sz="94660"/>
  </p:normalViewPr>
  <p:slideViewPr>
    <p:cSldViewPr showGuides="1">
      <p:cViewPr>
        <p:scale>
          <a:sx n="75" d="100"/>
          <a:sy n="75" d="100"/>
        </p:scale>
        <p:origin x="-528" y="-360"/>
      </p:cViewPr>
      <p:guideLst>
        <p:guide orient="horz" pos="2160"/>
        <p:guide pos="2880"/>
      </p:guideLst>
    </p:cSldViewPr>
  </p:slideViewPr>
  <p:notesTextViewPr>
    <p:cViewPr>
      <p:scale>
        <a:sx n="1" d="1"/>
        <a:sy n="1" d="1"/>
      </p:scale>
      <p:origin x="0" y="0"/>
    </p:cViewPr>
  </p:notesText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12/6/2015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13:1-23</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Mysteries</a:t>
            </a:r>
            <a:r>
              <a:rPr lang="en-US" sz="3200" dirty="0">
                <a:effectLst>
                  <a:outerShdw blurRad="38100" dist="38100" dir="2700000" algn="tl">
                    <a:srgbClr val="000000">
                      <a:alpha val="43137"/>
                    </a:srgbClr>
                  </a:outerShdw>
                </a:effectLst>
              </a:rPr>
              <a:t> (v. 11)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mustērion</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 </a:t>
            </a:r>
            <a:r>
              <a:rPr lang="en-US" sz="3200" i="1" dirty="0">
                <a:effectLst>
                  <a:outerShdw blurRad="38100" dist="38100" dir="2700000" algn="tl">
                    <a:srgbClr val="000000">
                      <a:alpha val="43137"/>
                    </a:srgbClr>
                  </a:outerShdw>
                </a:effectLst>
              </a:rPr>
              <a:t>a hidden secret revealed only to the initiate</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1257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4983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rPr>
              <a:t>Grown dull </a:t>
            </a:r>
            <a:r>
              <a:rPr lang="en-US" sz="3200" dirty="0"/>
              <a:t>~ KJV, </a:t>
            </a:r>
            <a:r>
              <a:rPr lang="en-US" sz="3200" dirty="0">
                <a:solidFill>
                  <a:srgbClr val="FFFF00"/>
                </a:solidFill>
              </a:rPr>
              <a:t>waxed gross</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32969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589964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Andrew Jukes (</a:t>
            </a:r>
            <a:r>
              <a:rPr lang="en-US" sz="3200" dirty="0" smtClean="0">
                <a:solidFill>
                  <a:srgbClr val="FFFF00"/>
                </a:solidFill>
                <a:effectLst>
                  <a:outerShdw blurRad="38100" dist="38100" dir="2700000" algn="tl">
                    <a:srgbClr val="000000">
                      <a:alpha val="43137"/>
                    </a:srgbClr>
                  </a:outerShdw>
                </a:effectLst>
              </a:rPr>
              <a:t>1847-1931</a:t>
            </a:r>
            <a:r>
              <a:rPr lang="en-US" sz="3200" dirty="0">
                <a:solidFill>
                  <a:srgbClr val="FFFF00"/>
                </a:solidFill>
                <a:effectLst>
                  <a:outerShdw blurRad="38100" dist="38100" dir="2700000" algn="tl">
                    <a:srgbClr val="000000">
                      <a:alpha val="43137"/>
                    </a:srgbClr>
                  </a:outerShdw>
                </a:effectLst>
              </a:rPr>
              <a:t>) ~ </a:t>
            </a:r>
            <a:r>
              <a:rPr lang="en-US" sz="3200" dirty="0">
                <a:effectLst>
                  <a:outerShdw blurRad="38100" dist="38100" dir="2700000" algn="tl">
                    <a:srgbClr val="000000">
                      <a:alpha val="43137"/>
                    </a:srgbClr>
                  </a:outerShdw>
                </a:effectLst>
              </a:rPr>
              <a:t>“The letter of Scripture is a veil just as much as it is a revelation; hiding while it reveals, and yet revealing while it hides.”</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66271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069406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403187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 Pet. 1:10-11 ~ </a:t>
            </a:r>
            <a:r>
              <a:rPr lang="en-US" sz="3200" baseline="30000" dirty="0">
                <a:effectLst>
                  <a:outerShdw blurRad="38100" dist="38100" dir="2700000" algn="tl">
                    <a:srgbClr val="000000">
                      <a:alpha val="43137"/>
                    </a:srgbClr>
                  </a:outerShdw>
                </a:effectLst>
              </a:rPr>
              <a:t>10</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Of this salvation the prophets have inquired and searched carefully, who prophesied of the grace that would come to you, </a:t>
            </a:r>
            <a:r>
              <a:rPr lang="en-US" sz="3200" baseline="30000" dirty="0">
                <a:effectLst>
                  <a:outerShdw blurRad="38100" dist="38100" dir="2700000" algn="tl">
                    <a:srgbClr val="000000">
                      <a:alpha val="43137"/>
                    </a:srgbClr>
                  </a:outerShdw>
                </a:effectLst>
              </a:rPr>
              <a:t>11</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searching what, or what manner of time, the Spirit of Christ who was in them was indicating when He testified beforehand the sufferings of Christ and the glories that would follow.</a:t>
            </a: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67649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4336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Stumbles</a:t>
            </a:r>
            <a:r>
              <a:rPr lang="en-US" sz="3200" dirty="0">
                <a:effectLst>
                  <a:outerShdw blurRad="38100" dist="38100" dir="2700000" algn="tl">
                    <a:srgbClr val="000000">
                      <a:alpha val="43137"/>
                    </a:srgbClr>
                  </a:outerShdw>
                </a:effectLst>
              </a:rPr>
              <a:t>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skandalizō</a:t>
            </a:r>
            <a:endParaRPr lang="en-US" sz="32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00136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90709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085707" y="3232851"/>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24 - 2 = 22</a:t>
            </a:r>
            <a:endParaRPr lang="en-US" sz="3200"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3073966" y="1750635"/>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18 + 5 = 23</a:t>
            </a:r>
            <a:endParaRPr lang="en-US" sz="3200"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3077877" y="2244596"/>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23 - </a:t>
            </a:r>
            <a:r>
              <a:rPr lang="en-US" sz="3200" dirty="0" smtClean="0">
                <a:solidFill>
                  <a:srgbClr val="FFFF00"/>
                </a:solidFill>
                <a:effectLst>
                  <a:outerShdw blurRad="38100" dist="38100" dir="2700000" algn="tl">
                    <a:srgbClr val="000000">
                      <a:alpha val="43137"/>
                    </a:srgbClr>
                  </a:outerShdw>
                </a:effectLst>
              </a:rPr>
              <a:t>6</a:t>
            </a:r>
            <a:r>
              <a:rPr lang="en-US" sz="3200" dirty="0" smtClean="0">
                <a:solidFill>
                  <a:schemeClr val="bg1"/>
                </a:solidFill>
                <a:effectLst>
                  <a:outerShdw blurRad="38100" dist="38100" dir="2700000" algn="tl">
                    <a:srgbClr val="000000">
                      <a:alpha val="43137"/>
                    </a:srgbClr>
                  </a:outerShdw>
                </a:effectLst>
              </a:rPr>
              <a:t> = 17</a:t>
            </a:r>
            <a:endParaRPr lang="en-US" sz="3200"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3081792" y="2725236"/>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17 + </a:t>
            </a:r>
            <a:r>
              <a:rPr lang="en-US" sz="3200" dirty="0">
                <a:solidFill>
                  <a:schemeClr val="bg1"/>
                </a:solidFill>
                <a:effectLst>
                  <a:outerShdw blurRad="38100" dist="38100" dir="2700000" algn="tl">
                    <a:srgbClr val="000000">
                      <a:alpha val="43137"/>
                    </a:srgbClr>
                  </a:outerShdw>
                </a:effectLst>
              </a:rPr>
              <a:t>7</a:t>
            </a:r>
            <a:r>
              <a:rPr lang="en-US" sz="3200" dirty="0" smtClean="0">
                <a:solidFill>
                  <a:schemeClr val="bg1"/>
                </a:solidFill>
                <a:effectLst>
                  <a:outerShdw blurRad="38100" dist="38100" dir="2700000" algn="tl">
                    <a:srgbClr val="000000">
                      <a:alpha val="43137"/>
                    </a:srgbClr>
                  </a:outerShdw>
                </a:effectLst>
              </a:rPr>
              <a:t> = 24</a:t>
            </a:r>
            <a:endParaRPr lang="en-US" sz="3200"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 name="TextBox 8"/>
          <p:cNvSpPr txBox="1"/>
          <p:nvPr/>
        </p:nvSpPr>
        <p:spPr>
          <a:xfrm>
            <a:off x="3089622" y="3721743"/>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22 + </a:t>
            </a:r>
            <a:r>
              <a:rPr lang="en-US" sz="3200" dirty="0" smtClean="0">
                <a:solidFill>
                  <a:srgbClr val="FFFF00"/>
                </a:solidFill>
                <a:effectLst>
                  <a:outerShdw blurRad="38100" dist="38100" dir="2700000" algn="tl">
                    <a:srgbClr val="000000">
                      <a:alpha val="43137"/>
                    </a:srgbClr>
                  </a:outerShdw>
                </a:effectLst>
              </a:rPr>
              <a:t>6</a:t>
            </a:r>
            <a:r>
              <a:rPr lang="en-US" sz="3200" dirty="0" smtClean="0">
                <a:solidFill>
                  <a:schemeClr val="bg1"/>
                </a:solidFill>
                <a:effectLst>
                  <a:outerShdw blurRad="38100" dist="38100" dir="2700000" algn="tl">
                    <a:srgbClr val="000000">
                      <a:alpha val="43137"/>
                    </a:srgbClr>
                  </a:outerShdw>
                </a:effectLst>
              </a:rPr>
              <a:t> = 28</a:t>
            </a:r>
            <a:endParaRPr lang="en-US" sz="3200"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462116" y="702023"/>
            <a:ext cx="8200103" cy="584775"/>
          </a:xfrm>
          <a:prstGeom prst="rect">
            <a:avLst/>
          </a:prstGeom>
          <a:noFill/>
        </p:spPr>
        <p:txBody>
          <a:bodyPr wrap="square" rtlCol="0">
            <a:spAutoFit/>
          </a:bodyPr>
          <a:lstStyle/>
          <a:p>
            <a:r>
              <a:rPr lang="en-US" sz="3200" dirty="0" smtClean="0">
                <a:solidFill>
                  <a:schemeClr val="bg1"/>
                </a:solidFill>
                <a:effectLst>
                  <a:outerShdw blurRad="38100" dist="38100" dir="2700000" algn="tl">
                    <a:srgbClr val="000000">
                      <a:alpha val="43137"/>
                    </a:srgbClr>
                  </a:outerShdw>
                </a:effectLst>
                <a:latin typeface="Penoir" panose="020B0500000000000000" pitchFamily="34" charset="0"/>
              </a:rPr>
              <a:t>Think of a number between 1 and 10 (e.g. “</a:t>
            </a:r>
            <a:r>
              <a:rPr lang="en-US" sz="3200" dirty="0" smtClean="0">
                <a:solidFill>
                  <a:srgbClr val="FFFF00"/>
                </a:solidFill>
                <a:effectLst>
                  <a:outerShdw blurRad="38100" dist="38100" dir="2700000" algn="tl">
                    <a:srgbClr val="000000">
                      <a:alpha val="43137"/>
                    </a:srgbClr>
                  </a:outerShdw>
                </a:effectLst>
                <a:latin typeface="Penoir" panose="020B0500000000000000" pitchFamily="34" charset="0"/>
              </a:rPr>
              <a:t>6</a:t>
            </a:r>
            <a:r>
              <a:rPr lang="en-US" sz="3200" dirty="0" smtClean="0">
                <a:solidFill>
                  <a:schemeClr val="bg1"/>
                </a:solidFill>
                <a:effectLst>
                  <a:outerShdw blurRad="38100" dist="38100" dir="2700000" algn="tl">
                    <a:srgbClr val="000000">
                      <a:alpha val="43137"/>
                    </a:srgbClr>
                  </a:outerShdw>
                </a:effectLst>
                <a:latin typeface="Penoir" panose="020B0500000000000000" pitchFamily="34" charset="0"/>
              </a:rPr>
              <a:t>”)</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3070051" y="1254365"/>
            <a:ext cx="3073296" cy="58477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effectLst>
                  <a:outerShdw blurRad="38100" dist="38100" dir="2700000" algn="tl">
                    <a:srgbClr val="000000">
                      <a:alpha val="43137"/>
                    </a:srgbClr>
                  </a:outerShdw>
                </a:effectLst>
              </a:rPr>
              <a:t> </a:t>
            </a:r>
            <a:r>
              <a:rPr lang="en-US" sz="3200" dirty="0" smtClean="0">
                <a:solidFill>
                  <a:srgbClr val="FFFF00"/>
                </a:solidFill>
                <a:effectLst>
                  <a:outerShdw blurRad="38100" dist="38100" dir="2700000" algn="tl">
                    <a:srgbClr val="000000">
                      <a:alpha val="43137"/>
                    </a:srgbClr>
                  </a:outerShdw>
                </a:effectLst>
              </a:rPr>
              <a:t>6</a:t>
            </a:r>
            <a:r>
              <a:rPr lang="en-US" sz="3200" dirty="0" smtClean="0">
                <a:solidFill>
                  <a:schemeClr val="bg1"/>
                </a:solidFill>
                <a:effectLst>
                  <a:outerShdw blurRad="38100" dist="38100" dir="2700000" algn="tl">
                    <a:srgbClr val="000000">
                      <a:alpha val="43137"/>
                    </a:srgbClr>
                  </a:outerShdw>
                </a:effectLst>
              </a:rPr>
              <a:t> X 3 = 18</a:t>
            </a:r>
            <a:endParaRPr lang="en-US" sz="3200" i="1" cap="small"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5" name="Rectangle 24"/>
          <p:cNvSpPr/>
          <p:nvPr/>
        </p:nvSpPr>
        <p:spPr>
          <a:xfrm>
            <a:off x="4439592" y="3244334"/>
            <a:ext cx="184731" cy="369332"/>
          </a:xfrm>
          <a:prstGeom prst="rect">
            <a:avLst/>
          </a:prstGeom>
        </p:spPr>
        <p:txBody>
          <a:bodyPr wrap="none">
            <a:spAutoFit/>
          </a:bodyPr>
          <a:lstStyle/>
          <a:p>
            <a:endParaRPr lang="en-US" dirty="0"/>
          </a:p>
        </p:txBody>
      </p:sp>
      <p:grpSp>
        <p:nvGrpSpPr>
          <p:cNvPr id="1032" name="Group 1031"/>
          <p:cNvGrpSpPr/>
          <p:nvPr/>
        </p:nvGrpSpPr>
        <p:grpSpPr>
          <a:xfrm rot="21403586">
            <a:off x="1714500" y="836028"/>
            <a:ext cx="5725366" cy="4044276"/>
            <a:chOff x="1647112" y="940524"/>
            <a:chExt cx="5725366" cy="4044276"/>
          </a:xfrm>
        </p:grpSpPr>
        <p:sp>
          <p:nvSpPr>
            <p:cNvPr id="17" name="Oval 10"/>
            <p:cNvSpPr/>
            <p:nvPr/>
          </p:nvSpPr>
          <p:spPr>
            <a:xfrm>
              <a:off x="1647112" y="940524"/>
              <a:ext cx="5725366" cy="4044276"/>
            </a:xfrm>
            <a:custGeom>
              <a:avLst/>
              <a:gdLst>
                <a:gd name="connsiteX0" fmla="*/ 0 w 5781065"/>
                <a:gd name="connsiteY0" fmla="*/ 2137410 h 4274820"/>
                <a:gd name="connsiteX1" fmla="*/ 2890533 w 5781065"/>
                <a:gd name="connsiteY1" fmla="*/ 0 h 4274820"/>
                <a:gd name="connsiteX2" fmla="*/ 5781066 w 5781065"/>
                <a:gd name="connsiteY2" fmla="*/ 2137410 h 4274820"/>
                <a:gd name="connsiteX3" fmla="*/ 2890533 w 5781065"/>
                <a:gd name="connsiteY3" fmla="*/ 4274820 h 4274820"/>
                <a:gd name="connsiteX4" fmla="*/ 0 w 5781065"/>
                <a:gd name="connsiteY4" fmla="*/ 2137410 h 4274820"/>
                <a:gd name="connsiteX0" fmla="*/ 0 w 6067313"/>
                <a:gd name="connsiteY0" fmla="*/ 2137431 h 4274863"/>
                <a:gd name="connsiteX1" fmla="*/ 2890533 w 6067313"/>
                <a:gd name="connsiteY1" fmla="*/ 21 h 4274863"/>
                <a:gd name="connsiteX2" fmla="*/ 6067313 w 6067313"/>
                <a:gd name="connsiteY2" fmla="*/ 2169236 h 4274863"/>
                <a:gd name="connsiteX3" fmla="*/ 2890533 w 6067313"/>
                <a:gd name="connsiteY3" fmla="*/ 4274841 h 4274863"/>
                <a:gd name="connsiteX4" fmla="*/ 0 w 6067313"/>
                <a:gd name="connsiteY4" fmla="*/ 2137431 h 4274863"/>
                <a:gd name="connsiteX0" fmla="*/ 0 w 6297901"/>
                <a:gd name="connsiteY0" fmla="*/ 2137431 h 4274863"/>
                <a:gd name="connsiteX1" fmla="*/ 3121121 w 6297901"/>
                <a:gd name="connsiteY1" fmla="*/ 21 h 4274863"/>
                <a:gd name="connsiteX2" fmla="*/ 6297901 w 6297901"/>
                <a:gd name="connsiteY2" fmla="*/ 2169236 h 4274863"/>
                <a:gd name="connsiteX3" fmla="*/ 3121121 w 6297901"/>
                <a:gd name="connsiteY3" fmla="*/ 4274841 h 4274863"/>
                <a:gd name="connsiteX4" fmla="*/ 0 w 6297901"/>
                <a:gd name="connsiteY4" fmla="*/ 2137431 h 4274863"/>
                <a:gd name="connsiteX0" fmla="*/ 2 w 6297903"/>
                <a:gd name="connsiteY0" fmla="*/ 2137425 h 4044276"/>
                <a:gd name="connsiteX1" fmla="*/ 3121123 w 6297903"/>
                <a:gd name="connsiteY1" fmla="*/ 15 h 4044276"/>
                <a:gd name="connsiteX2" fmla="*/ 6297903 w 6297903"/>
                <a:gd name="connsiteY2" fmla="*/ 2169230 h 4044276"/>
                <a:gd name="connsiteX3" fmla="*/ 3137026 w 6297903"/>
                <a:gd name="connsiteY3" fmla="*/ 4044247 h 4044276"/>
                <a:gd name="connsiteX4" fmla="*/ 2 w 6297903"/>
                <a:gd name="connsiteY4" fmla="*/ 2137425 h 4044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97903" h="4044276">
                  <a:moveTo>
                    <a:pt x="2" y="2137425"/>
                  </a:moveTo>
                  <a:cubicBezTo>
                    <a:pt x="-2648" y="1463386"/>
                    <a:pt x="2071473" y="-5286"/>
                    <a:pt x="3121123" y="15"/>
                  </a:cubicBezTo>
                  <a:cubicBezTo>
                    <a:pt x="4170773" y="5316"/>
                    <a:pt x="6297903" y="988771"/>
                    <a:pt x="6297903" y="2169230"/>
                  </a:cubicBezTo>
                  <a:cubicBezTo>
                    <a:pt x="6297903" y="3349689"/>
                    <a:pt x="4186676" y="4049548"/>
                    <a:pt x="3137026" y="4044247"/>
                  </a:cubicBezTo>
                  <a:cubicBezTo>
                    <a:pt x="2087376" y="4038946"/>
                    <a:pt x="2652" y="2811464"/>
                    <a:pt x="2" y="2137425"/>
                  </a:cubicBezTo>
                  <a:close/>
                </a:path>
              </a:pathLst>
            </a:custGeom>
            <a:solidFill>
              <a:schemeClr val="bg1"/>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1" name="Group 1030"/>
            <p:cNvGrpSpPr/>
            <p:nvPr/>
          </p:nvGrpSpPr>
          <p:grpSpPr>
            <a:xfrm>
              <a:off x="1787958" y="1371600"/>
              <a:ext cx="5281798" cy="3211384"/>
              <a:chOff x="1787958" y="1369217"/>
              <a:chExt cx="5281798" cy="3211384"/>
            </a:xfrm>
          </p:grpSpPr>
          <p:grpSp>
            <p:nvGrpSpPr>
              <p:cNvPr id="1030" name="Group 1029"/>
              <p:cNvGrpSpPr/>
              <p:nvPr/>
            </p:nvGrpSpPr>
            <p:grpSpPr>
              <a:xfrm>
                <a:off x="2978093" y="1548932"/>
                <a:ext cx="3000543" cy="2900675"/>
                <a:chOff x="-1572396" y="1379245"/>
                <a:chExt cx="3300597" cy="3190742"/>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l="10001" t="12000" r="8999" b="10000"/>
                <a:stretch/>
              </p:blipFill>
              <p:spPr>
                <a:xfrm>
                  <a:off x="-1572396" y="1379245"/>
                  <a:ext cx="3300597" cy="3190742"/>
                </a:xfrm>
                <a:prstGeom prst="ellipse">
                  <a:avLst/>
                </a:prstGeom>
              </p:spPr>
            </p:pic>
            <p:sp>
              <p:nvSpPr>
                <p:cNvPr id="1029" name="Oval 1028"/>
                <p:cNvSpPr/>
                <p:nvPr/>
              </p:nvSpPr>
              <p:spPr>
                <a:xfrm>
                  <a:off x="-1449319" y="1404788"/>
                  <a:ext cx="3027920" cy="3050966"/>
                </a:xfrm>
                <a:prstGeom prst="ellipse">
                  <a:avLst/>
                </a:prstGeom>
                <a:noFill/>
                <a:ln w="38100">
                  <a:solidFill>
                    <a:srgbClr val="FF0000"/>
                  </a:solidFill>
                </a:ln>
                <a:effectLst>
                  <a:glow rad="317500">
                    <a:srgbClr val="FF0000">
                      <a:alpha val="33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17"/>
              <p:cNvSpPr/>
              <p:nvPr/>
            </p:nvSpPr>
            <p:spPr>
              <a:xfrm>
                <a:off x="1787958" y="2500442"/>
                <a:ext cx="752160" cy="1417983"/>
              </a:xfrm>
              <a:custGeom>
                <a:avLst/>
                <a:gdLst>
                  <a:gd name="connsiteX0" fmla="*/ 71561 w 723568"/>
                  <a:gd name="connsiteY0" fmla="*/ 596347 h 1208598"/>
                  <a:gd name="connsiteX1" fmla="*/ 333954 w 723568"/>
                  <a:gd name="connsiteY1" fmla="*/ 87464 h 1208598"/>
                  <a:gd name="connsiteX2" fmla="*/ 540688 w 723568"/>
                  <a:gd name="connsiteY2" fmla="*/ 0 h 1208598"/>
                  <a:gd name="connsiteX3" fmla="*/ 723568 w 723568"/>
                  <a:gd name="connsiteY3" fmla="*/ 429370 h 1208598"/>
                  <a:gd name="connsiteX4" fmla="*/ 723568 w 723568"/>
                  <a:gd name="connsiteY4" fmla="*/ 962107 h 1208598"/>
                  <a:gd name="connsiteX5" fmla="*/ 437321 w 723568"/>
                  <a:gd name="connsiteY5" fmla="*/ 1208598 h 1208598"/>
                  <a:gd name="connsiteX6" fmla="*/ 135172 w 723568"/>
                  <a:gd name="connsiteY6" fmla="*/ 914400 h 1208598"/>
                  <a:gd name="connsiteX7" fmla="*/ 0 w 723568"/>
                  <a:gd name="connsiteY7" fmla="*/ 691763 h 1208598"/>
                  <a:gd name="connsiteX0" fmla="*/ 27387 w 723568"/>
                  <a:gd name="connsiteY0" fmla="*/ 441738 h 1208598"/>
                  <a:gd name="connsiteX1" fmla="*/ 333954 w 723568"/>
                  <a:gd name="connsiteY1" fmla="*/ 87464 h 1208598"/>
                  <a:gd name="connsiteX2" fmla="*/ 540688 w 723568"/>
                  <a:gd name="connsiteY2" fmla="*/ 0 h 1208598"/>
                  <a:gd name="connsiteX3" fmla="*/ 723568 w 723568"/>
                  <a:gd name="connsiteY3" fmla="*/ 429370 h 1208598"/>
                  <a:gd name="connsiteX4" fmla="*/ 723568 w 723568"/>
                  <a:gd name="connsiteY4" fmla="*/ 962107 h 1208598"/>
                  <a:gd name="connsiteX5" fmla="*/ 437321 w 723568"/>
                  <a:gd name="connsiteY5" fmla="*/ 1208598 h 1208598"/>
                  <a:gd name="connsiteX6" fmla="*/ 135172 w 723568"/>
                  <a:gd name="connsiteY6" fmla="*/ 914400 h 1208598"/>
                  <a:gd name="connsiteX7" fmla="*/ 0 w 723568"/>
                  <a:gd name="connsiteY7" fmla="*/ 691763 h 1208598"/>
                  <a:gd name="connsiteX0" fmla="*/ 27387 w 723568"/>
                  <a:gd name="connsiteY0" fmla="*/ 499164 h 1266024"/>
                  <a:gd name="connsiteX1" fmla="*/ 333954 w 723568"/>
                  <a:gd name="connsiteY1" fmla="*/ 144890 h 1266024"/>
                  <a:gd name="connsiteX2" fmla="*/ 505349 w 723568"/>
                  <a:gd name="connsiteY2" fmla="*/ 0 h 1266024"/>
                  <a:gd name="connsiteX3" fmla="*/ 723568 w 723568"/>
                  <a:gd name="connsiteY3" fmla="*/ 486796 h 1266024"/>
                  <a:gd name="connsiteX4" fmla="*/ 723568 w 723568"/>
                  <a:gd name="connsiteY4" fmla="*/ 1019533 h 1266024"/>
                  <a:gd name="connsiteX5" fmla="*/ 437321 w 723568"/>
                  <a:gd name="connsiteY5" fmla="*/ 1266024 h 1266024"/>
                  <a:gd name="connsiteX6" fmla="*/ 135172 w 723568"/>
                  <a:gd name="connsiteY6" fmla="*/ 971826 h 1266024"/>
                  <a:gd name="connsiteX7" fmla="*/ 0 w 723568"/>
                  <a:gd name="connsiteY7" fmla="*/ 749189 h 1266024"/>
                  <a:gd name="connsiteX0" fmla="*/ 27387 w 723568"/>
                  <a:gd name="connsiteY0" fmla="*/ 499164 h 1266024"/>
                  <a:gd name="connsiteX1" fmla="*/ 333954 w 723568"/>
                  <a:gd name="connsiteY1" fmla="*/ 144890 h 1266024"/>
                  <a:gd name="connsiteX2" fmla="*/ 505349 w 723568"/>
                  <a:gd name="connsiteY2" fmla="*/ 0 h 1266024"/>
                  <a:gd name="connsiteX3" fmla="*/ 723568 w 723568"/>
                  <a:gd name="connsiteY3" fmla="*/ 486796 h 1266024"/>
                  <a:gd name="connsiteX4" fmla="*/ 723568 w 723568"/>
                  <a:gd name="connsiteY4" fmla="*/ 1019533 h 1266024"/>
                  <a:gd name="connsiteX5" fmla="*/ 437321 w 723568"/>
                  <a:gd name="connsiteY5" fmla="*/ 1266024 h 1266024"/>
                  <a:gd name="connsiteX6" fmla="*/ 126337 w 723568"/>
                  <a:gd name="connsiteY6" fmla="*/ 998330 h 1266024"/>
                  <a:gd name="connsiteX7" fmla="*/ 0 w 723568"/>
                  <a:gd name="connsiteY7" fmla="*/ 749189 h 1266024"/>
                  <a:gd name="connsiteX0" fmla="*/ 27387 w 723568"/>
                  <a:gd name="connsiteY0" fmla="*/ 499164 h 1310198"/>
                  <a:gd name="connsiteX1" fmla="*/ 333954 w 723568"/>
                  <a:gd name="connsiteY1" fmla="*/ 144890 h 1310198"/>
                  <a:gd name="connsiteX2" fmla="*/ 505349 w 723568"/>
                  <a:gd name="connsiteY2" fmla="*/ 0 h 1310198"/>
                  <a:gd name="connsiteX3" fmla="*/ 723568 w 723568"/>
                  <a:gd name="connsiteY3" fmla="*/ 486796 h 1310198"/>
                  <a:gd name="connsiteX4" fmla="*/ 723568 w 723568"/>
                  <a:gd name="connsiteY4" fmla="*/ 1019533 h 1310198"/>
                  <a:gd name="connsiteX5" fmla="*/ 437321 w 723568"/>
                  <a:gd name="connsiteY5" fmla="*/ 1310198 h 1310198"/>
                  <a:gd name="connsiteX6" fmla="*/ 126337 w 723568"/>
                  <a:gd name="connsiteY6" fmla="*/ 998330 h 1310198"/>
                  <a:gd name="connsiteX7" fmla="*/ 0 w 723568"/>
                  <a:gd name="connsiteY7" fmla="*/ 749189 h 1310198"/>
                  <a:gd name="connsiteX0" fmla="*/ 27387 w 741237"/>
                  <a:gd name="connsiteY0" fmla="*/ 499164 h 1310198"/>
                  <a:gd name="connsiteX1" fmla="*/ 333954 w 741237"/>
                  <a:gd name="connsiteY1" fmla="*/ 144890 h 1310198"/>
                  <a:gd name="connsiteX2" fmla="*/ 505349 w 741237"/>
                  <a:gd name="connsiteY2" fmla="*/ 0 h 1310198"/>
                  <a:gd name="connsiteX3" fmla="*/ 723568 w 741237"/>
                  <a:gd name="connsiteY3" fmla="*/ 486796 h 1310198"/>
                  <a:gd name="connsiteX4" fmla="*/ 741237 w 741237"/>
                  <a:gd name="connsiteY4" fmla="*/ 816333 h 1310198"/>
                  <a:gd name="connsiteX5" fmla="*/ 437321 w 741237"/>
                  <a:gd name="connsiteY5" fmla="*/ 1310198 h 1310198"/>
                  <a:gd name="connsiteX6" fmla="*/ 126337 w 741237"/>
                  <a:gd name="connsiteY6" fmla="*/ 998330 h 1310198"/>
                  <a:gd name="connsiteX7" fmla="*/ 0 w 741237"/>
                  <a:gd name="connsiteY7" fmla="*/ 749189 h 1310198"/>
                  <a:gd name="connsiteX0" fmla="*/ 27387 w 741237"/>
                  <a:gd name="connsiteY0" fmla="*/ 499164 h 1310198"/>
                  <a:gd name="connsiteX1" fmla="*/ 333954 w 741237"/>
                  <a:gd name="connsiteY1" fmla="*/ 144890 h 1310198"/>
                  <a:gd name="connsiteX2" fmla="*/ 505349 w 741237"/>
                  <a:gd name="connsiteY2" fmla="*/ 0 h 1310198"/>
                  <a:gd name="connsiteX3" fmla="*/ 723568 w 741237"/>
                  <a:gd name="connsiteY3" fmla="*/ 486796 h 1310198"/>
                  <a:gd name="connsiteX4" fmla="*/ 741237 w 741237"/>
                  <a:gd name="connsiteY4" fmla="*/ 816333 h 1310198"/>
                  <a:gd name="connsiteX5" fmla="*/ 437321 w 741237"/>
                  <a:gd name="connsiteY5" fmla="*/ 1310198 h 1310198"/>
                  <a:gd name="connsiteX6" fmla="*/ 126337 w 741237"/>
                  <a:gd name="connsiteY6" fmla="*/ 998330 h 1310198"/>
                  <a:gd name="connsiteX7" fmla="*/ 0 w 741237"/>
                  <a:gd name="connsiteY7" fmla="*/ 749189 h 1310198"/>
                  <a:gd name="connsiteX0" fmla="*/ 27387 w 741237"/>
                  <a:gd name="connsiteY0" fmla="*/ 499164 h 1310198"/>
                  <a:gd name="connsiteX1" fmla="*/ 333954 w 741237"/>
                  <a:gd name="connsiteY1" fmla="*/ 127220 h 1310198"/>
                  <a:gd name="connsiteX2" fmla="*/ 505349 w 741237"/>
                  <a:gd name="connsiteY2" fmla="*/ 0 h 1310198"/>
                  <a:gd name="connsiteX3" fmla="*/ 723568 w 741237"/>
                  <a:gd name="connsiteY3" fmla="*/ 486796 h 1310198"/>
                  <a:gd name="connsiteX4" fmla="*/ 741237 w 741237"/>
                  <a:gd name="connsiteY4" fmla="*/ 816333 h 1310198"/>
                  <a:gd name="connsiteX5" fmla="*/ 437321 w 741237"/>
                  <a:gd name="connsiteY5" fmla="*/ 1310198 h 1310198"/>
                  <a:gd name="connsiteX6" fmla="*/ 126337 w 741237"/>
                  <a:gd name="connsiteY6" fmla="*/ 998330 h 1310198"/>
                  <a:gd name="connsiteX7" fmla="*/ 0 w 741237"/>
                  <a:gd name="connsiteY7" fmla="*/ 749189 h 1310198"/>
                  <a:gd name="connsiteX0" fmla="*/ 27387 w 741237"/>
                  <a:gd name="connsiteY0" fmla="*/ 516834 h 1327868"/>
                  <a:gd name="connsiteX1" fmla="*/ 333954 w 741237"/>
                  <a:gd name="connsiteY1" fmla="*/ 144890 h 1327868"/>
                  <a:gd name="connsiteX2" fmla="*/ 505349 w 741237"/>
                  <a:gd name="connsiteY2" fmla="*/ 0 h 1327868"/>
                  <a:gd name="connsiteX3" fmla="*/ 723568 w 741237"/>
                  <a:gd name="connsiteY3" fmla="*/ 504466 h 1327868"/>
                  <a:gd name="connsiteX4" fmla="*/ 741237 w 741237"/>
                  <a:gd name="connsiteY4" fmla="*/ 834003 h 1327868"/>
                  <a:gd name="connsiteX5" fmla="*/ 437321 w 741237"/>
                  <a:gd name="connsiteY5" fmla="*/ 1327868 h 1327868"/>
                  <a:gd name="connsiteX6" fmla="*/ 126337 w 741237"/>
                  <a:gd name="connsiteY6" fmla="*/ 1016000 h 1327868"/>
                  <a:gd name="connsiteX7" fmla="*/ 0 w 741237"/>
                  <a:gd name="connsiteY7" fmla="*/ 766859 h 1327868"/>
                  <a:gd name="connsiteX0" fmla="*/ 27387 w 741237"/>
                  <a:gd name="connsiteY0" fmla="*/ 516834 h 1327868"/>
                  <a:gd name="connsiteX1" fmla="*/ 316284 w 741237"/>
                  <a:gd name="connsiteY1" fmla="*/ 105133 h 1327868"/>
                  <a:gd name="connsiteX2" fmla="*/ 505349 w 741237"/>
                  <a:gd name="connsiteY2" fmla="*/ 0 h 1327868"/>
                  <a:gd name="connsiteX3" fmla="*/ 723568 w 741237"/>
                  <a:gd name="connsiteY3" fmla="*/ 504466 h 1327868"/>
                  <a:gd name="connsiteX4" fmla="*/ 741237 w 741237"/>
                  <a:gd name="connsiteY4" fmla="*/ 834003 h 1327868"/>
                  <a:gd name="connsiteX5" fmla="*/ 437321 w 741237"/>
                  <a:gd name="connsiteY5" fmla="*/ 1327868 h 1327868"/>
                  <a:gd name="connsiteX6" fmla="*/ 126337 w 741237"/>
                  <a:gd name="connsiteY6" fmla="*/ 1016000 h 1327868"/>
                  <a:gd name="connsiteX7" fmla="*/ 0 w 741237"/>
                  <a:gd name="connsiteY7" fmla="*/ 766859 h 1327868"/>
                  <a:gd name="connsiteX0" fmla="*/ 27387 w 741237"/>
                  <a:gd name="connsiteY0" fmla="*/ 516834 h 1559781"/>
                  <a:gd name="connsiteX1" fmla="*/ 316284 w 741237"/>
                  <a:gd name="connsiteY1" fmla="*/ 105133 h 1559781"/>
                  <a:gd name="connsiteX2" fmla="*/ 505349 w 741237"/>
                  <a:gd name="connsiteY2" fmla="*/ 0 h 1559781"/>
                  <a:gd name="connsiteX3" fmla="*/ 723568 w 741237"/>
                  <a:gd name="connsiteY3" fmla="*/ 504466 h 1559781"/>
                  <a:gd name="connsiteX4" fmla="*/ 741237 w 741237"/>
                  <a:gd name="connsiteY4" fmla="*/ 834003 h 1559781"/>
                  <a:gd name="connsiteX5" fmla="*/ 602973 w 741237"/>
                  <a:gd name="connsiteY5" fmla="*/ 1559781 h 1559781"/>
                  <a:gd name="connsiteX6" fmla="*/ 126337 w 741237"/>
                  <a:gd name="connsiteY6" fmla="*/ 1016000 h 1559781"/>
                  <a:gd name="connsiteX7" fmla="*/ 0 w 741237"/>
                  <a:gd name="connsiteY7" fmla="*/ 766859 h 1559781"/>
                  <a:gd name="connsiteX0" fmla="*/ 27387 w 827376"/>
                  <a:gd name="connsiteY0" fmla="*/ 516834 h 1559781"/>
                  <a:gd name="connsiteX1" fmla="*/ 316284 w 827376"/>
                  <a:gd name="connsiteY1" fmla="*/ 105133 h 1559781"/>
                  <a:gd name="connsiteX2" fmla="*/ 505349 w 827376"/>
                  <a:gd name="connsiteY2" fmla="*/ 0 h 1559781"/>
                  <a:gd name="connsiteX3" fmla="*/ 723568 w 827376"/>
                  <a:gd name="connsiteY3" fmla="*/ 504466 h 1559781"/>
                  <a:gd name="connsiteX4" fmla="*/ 827376 w 827376"/>
                  <a:gd name="connsiteY4" fmla="*/ 814125 h 1559781"/>
                  <a:gd name="connsiteX5" fmla="*/ 602973 w 827376"/>
                  <a:gd name="connsiteY5" fmla="*/ 1559781 h 1559781"/>
                  <a:gd name="connsiteX6" fmla="*/ 126337 w 827376"/>
                  <a:gd name="connsiteY6" fmla="*/ 1016000 h 1559781"/>
                  <a:gd name="connsiteX7" fmla="*/ 0 w 827376"/>
                  <a:gd name="connsiteY7" fmla="*/ 766859 h 1559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7376" h="1559781">
                    <a:moveTo>
                      <a:pt x="27387" y="516834"/>
                    </a:moveTo>
                    <a:lnTo>
                      <a:pt x="316284" y="105133"/>
                    </a:lnTo>
                    <a:lnTo>
                      <a:pt x="505349" y="0"/>
                    </a:lnTo>
                    <a:lnTo>
                      <a:pt x="723568" y="504466"/>
                    </a:lnTo>
                    <a:lnTo>
                      <a:pt x="827376" y="814125"/>
                    </a:lnTo>
                    <a:cubicBezTo>
                      <a:pt x="726071" y="1045008"/>
                      <a:pt x="704278" y="1395159"/>
                      <a:pt x="602973" y="1559781"/>
                    </a:cubicBezTo>
                    <a:lnTo>
                      <a:pt x="126337" y="1016000"/>
                    </a:lnTo>
                    <a:lnTo>
                      <a:pt x="0" y="766859"/>
                    </a:lnTo>
                  </a:path>
                </a:pathLst>
              </a:custGeom>
              <a:gradFill flip="none" rotWithShape="1">
                <a:gsLst>
                  <a:gs pos="0">
                    <a:srgbClr val="FFCCCC"/>
                  </a:gs>
                  <a:gs pos="46000">
                    <a:srgbClr val="FF9999"/>
                  </a:gs>
                  <a:gs pos="100000">
                    <a:srgbClr val="FF0000"/>
                  </a:gs>
                </a:gsLst>
                <a:path path="circle">
                  <a:fillToRect r="100000" b="100000"/>
                </a:path>
                <a:tileRect l="-100000" t="-100000"/>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6211048" y="2205345"/>
                <a:ext cx="369979" cy="425485"/>
                <a:chOff x="6238875" y="2105025"/>
                <a:chExt cx="447675" cy="514837"/>
              </a:xfrm>
            </p:grpSpPr>
            <p:sp>
              <p:nvSpPr>
                <p:cNvPr id="22" name="Freeform 21"/>
                <p:cNvSpPr/>
                <p:nvPr/>
              </p:nvSpPr>
              <p:spPr>
                <a:xfrm>
                  <a:off x="6238875" y="2105025"/>
                  <a:ext cx="447675" cy="247650"/>
                </a:xfrm>
                <a:custGeom>
                  <a:avLst/>
                  <a:gdLst>
                    <a:gd name="connsiteX0" fmla="*/ 447675 w 447675"/>
                    <a:gd name="connsiteY0" fmla="*/ 0 h 247650"/>
                    <a:gd name="connsiteX1" fmla="*/ 257175 w 447675"/>
                    <a:gd name="connsiteY1" fmla="*/ 28575 h 247650"/>
                    <a:gd name="connsiteX2" fmla="*/ 228600 w 447675"/>
                    <a:gd name="connsiteY2" fmla="*/ 200025 h 247650"/>
                    <a:gd name="connsiteX3" fmla="*/ 19050 w 447675"/>
                    <a:gd name="connsiteY3" fmla="*/ 238125 h 247650"/>
                    <a:gd name="connsiteX4" fmla="*/ 19050 w 447675"/>
                    <a:gd name="connsiteY4" fmla="*/ 238125 h 247650"/>
                    <a:gd name="connsiteX5" fmla="*/ 0 w 44767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675" h="247650">
                      <a:moveTo>
                        <a:pt x="447675" y="0"/>
                      </a:moveTo>
                      <a:lnTo>
                        <a:pt x="257175" y="28575"/>
                      </a:lnTo>
                      <a:lnTo>
                        <a:pt x="228600" y="200025"/>
                      </a:lnTo>
                      <a:lnTo>
                        <a:pt x="19050" y="238125"/>
                      </a:lnTo>
                      <a:lnTo>
                        <a:pt x="19050" y="238125"/>
                      </a:lnTo>
                      <a:lnTo>
                        <a:pt x="0" y="24765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319993" y="2305139"/>
                  <a:ext cx="144602" cy="314723"/>
                </a:xfrm>
                <a:custGeom>
                  <a:avLst/>
                  <a:gdLst>
                    <a:gd name="connsiteX0" fmla="*/ 144602 w 144602"/>
                    <a:gd name="connsiteY0" fmla="*/ 0 h 314723"/>
                    <a:gd name="connsiteX1" fmla="*/ 144602 w 144602"/>
                    <a:gd name="connsiteY1" fmla="*/ 157361 h 314723"/>
                    <a:gd name="connsiteX2" fmla="*/ 76554 w 144602"/>
                    <a:gd name="connsiteY2" fmla="*/ 174374 h 314723"/>
                    <a:gd name="connsiteX3" fmla="*/ 55289 w 144602"/>
                    <a:gd name="connsiteY3" fmla="*/ 263687 h 314723"/>
                    <a:gd name="connsiteX4" fmla="*/ 0 w 144602"/>
                    <a:gd name="connsiteY4" fmla="*/ 314723 h 314723"/>
                    <a:gd name="connsiteX5" fmla="*/ 0 w 144602"/>
                    <a:gd name="connsiteY5" fmla="*/ 314723 h 314723"/>
                    <a:gd name="connsiteX6" fmla="*/ 0 w 144602"/>
                    <a:gd name="connsiteY6" fmla="*/ 314723 h 31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02" h="314723">
                      <a:moveTo>
                        <a:pt x="144602" y="0"/>
                      </a:moveTo>
                      <a:lnTo>
                        <a:pt x="144602" y="157361"/>
                      </a:lnTo>
                      <a:lnTo>
                        <a:pt x="76554" y="174374"/>
                      </a:lnTo>
                      <a:lnTo>
                        <a:pt x="55289" y="263687"/>
                      </a:lnTo>
                      <a:lnTo>
                        <a:pt x="0" y="314723"/>
                      </a:lnTo>
                      <a:lnTo>
                        <a:pt x="0" y="314723"/>
                      </a:lnTo>
                      <a:lnTo>
                        <a:pt x="0" y="314723"/>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rot="9530699">
                <a:off x="2768692" y="3511196"/>
                <a:ext cx="369979" cy="425485"/>
                <a:chOff x="6238875" y="2105025"/>
                <a:chExt cx="447675" cy="514837"/>
              </a:xfrm>
            </p:grpSpPr>
            <p:sp>
              <p:nvSpPr>
                <p:cNvPr id="27" name="Freeform 26"/>
                <p:cNvSpPr/>
                <p:nvPr/>
              </p:nvSpPr>
              <p:spPr>
                <a:xfrm>
                  <a:off x="6238875" y="2105025"/>
                  <a:ext cx="447675" cy="247650"/>
                </a:xfrm>
                <a:custGeom>
                  <a:avLst/>
                  <a:gdLst>
                    <a:gd name="connsiteX0" fmla="*/ 447675 w 447675"/>
                    <a:gd name="connsiteY0" fmla="*/ 0 h 247650"/>
                    <a:gd name="connsiteX1" fmla="*/ 257175 w 447675"/>
                    <a:gd name="connsiteY1" fmla="*/ 28575 h 247650"/>
                    <a:gd name="connsiteX2" fmla="*/ 228600 w 447675"/>
                    <a:gd name="connsiteY2" fmla="*/ 200025 h 247650"/>
                    <a:gd name="connsiteX3" fmla="*/ 19050 w 447675"/>
                    <a:gd name="connsiteY3" fmla="*/ 238125 h 247650"/>
                    <a:gd name="connsiteX4" fmla="*/ 19050 w 447675"/>
                    <a:gd name="connsiteY4" fmla="*/ 238125 h 247650"/>
                    <a:gd name="connsiteX5" fmla="*/ 0 w 44767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675" h="247650">
                      <a:moveTo>
                        <a:pt x="447675" y="0"/>
                      </a:moveTo>
                      <a:lnTo>
                        <a:pt x="257175" y="28575"/>
                      </a:lnTo>
                      <a:lnTo>
                        <a:pt x="228600" y="200025"/>
                      </a:lnTo>
                      <a:lnTo>
                        <a:pt x="19050" y="238125"/>
                      </a:lnTo>
                      <a:lnTo>
                        <a:pt x="19050" y="238125"/>
                      </a:lnTo>
                      <a:lnTo>
                        <a:pt x="0" y="24765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6319993" y="2305139"/>
                  <a:ext cx="144602" cy="314723"/>
                </a:xfrm>
                <a:custGeom>
                  <a:avLst/>
                  <a:gdLst>
                    <a:gd name="connsiteX0" fmla="*/ 144602 w 144602"/>
                    <a:gd name="connsiteY0" fmla="*/ 0 h 314723"/>
                    <a:gd name="connsiteX1" fmla="*/ 144602 w 144602"/>
                    <a:gd name="connsiteY1" fmla="*/ 157361 h 314723"/>
                    <a:gd name="connsiteX2" fmla="*/ 76554 w 144602"/>
                    <a:gd name="connsiteY2" fmla="*/ 174374 h 314723"/>
                    <a:gd name="connsiteX3" fmla="*/ 55289 w 144602"/>
                    <a:gd name="connsiteY3" fmla="*/ 263687 h 314723"/>
                    <a:gd name="connsiteX4" fmla="*/ 0 w 144602"/>
                    <a:gd name="connsiteY4" fmla="*/ 314723 h 314723"/>
                    <a:gd name="connsiteX5" fmla="*/ 0 w 144602"/>
                    <a:gd name="connsiteY5" fmla="*/ 314723 h 314723"/>
                    <a:gd name="connsiteX6" fmla="*/ 0 w 144602"/>
                    <a:gd name="connsiteY6" fmla="*/ 314723 h 31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02" h="314723">
                      <a:moveTo>
                        <a:pt x="144602" y="0"/>
                      </a:moveTo>
                      <a:lnTo>
                        <a:pt x="144602" y="157361"/>
                      </a:lnTo>
                      <a:lnTo>
                        <a:pt x="76554" y="174374"/>
                      </a:lnTo>
                      <a:lnTo>
                        <a:pt x="55289" y="263687"/>
                      </a:lnTo>
                      <a:lnTo>
                        <a:pt x="0" y="314723"/>
                      </a:lnTo>
                      <a:lnTo>
                        <a:pt x="0" y="314723"/>
                      </a:lnTo>
                      <a:lnTo>
                        <a:pt x="0" y="314723"/>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rot="4958752">
                <a:off x="6210870" y="3430688"/>
                <a:ext cx="447675" cy="468034"/>
                <a:chOff x="6238875" y="2105025"/>
                <a:chExt cx="447675" cy="514837"/>
              </a:xfrm>
            </p:grpSpPr>
            <p:sp>
              <p:nvSpPr>
                <p:cNvPr id="30" name="Freeform 29"/>
                <p:cNvSpPr/>
                <p:nvPr/>
              </p:nvSpPr>
              <p:spPr>
                <a:xfrm>
                  <a:off x="6238875" y="2105025"/>
                  <a:ext cx="447675" cy="247650"/>
                </a:xfrm>
                <a:custGeom>
                  <a:avLst/>
                  <a:gdLst>
                    <a:gd name="connsiteX0" fmla="*/ 447675 w 447675"/>
                    <a:gd name="connsiteY0" fmla="*/ 0 h 247650"/>
                    <a:gd name="connsiteX1" fmla="*/ 257175 w 447675"/>
                    <a:gd name="connsiteY1" fmla="*/ 28575 h 247650"/>
                    <a:gd name="connsiteX2" fmla="*/ 228600 w 447675"/>
                    <a:gd name="connsiteY2" fmla="*/ 200025 h 247650"/>
                    <a:gd name="connsiteX3" fmla="*/ 19050 w 447675"/>
                    <a:gd name="connsiteY3" fmla="*/ 238125 h 247650"/>
                    <a:gd name="connsiteX4" fmla="*/ 19050 w 447675"/>
                    <a:gd name="connsiteY4" fmla="*/ 238125 h 247650"/>
                    <a:gd name="connsiteX5" fmla="*/ 0 w 44767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675" h="247650">
                      <a:moveTo>
                        <a:pt x="447675" y="0"/>
                      </a:moveTo>
                      <a:lnTo>
                        <a:pt x="257175" y="28575"/>
                      </a:lnTo>
                      <a:lnTo>
                        <a:pt x="228600" y="200025"/>
                      </a:lnTo>
                      <a:lnTo>
                        <a:pt x="19050" y="238125"/>
                      </a:lnTo>
                      <a:lnTo>
                        <a:pt x="19050" y="238125"/>
                      </a:lnTo>
                      <a:lnTo>
                        <a:pt x="0" y="24765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6319993" y="2305139"/>
                  <a:ext cx="144602" cy="314723"/>
                </a:xfrm>
                <a:custGeom>
                  <a:avLst/>
                  <a:gdLst>
                    <a:gd name="connsiteX0" fmla="*/ 144602 w 144602"/>
                    <a:gd name="connsiteY0" fmla="*/ 0 h 314723"/>
                    <a:gd name="connsiteX1" fmla="*/ 144602 w 144602"/>
                    <a:gd name="connsiteY1" fmla="*/ 157361 h 314723"/>
                    <a:gd name="connsiteX2" fmla="*/ 76554 w 144602"/>
                    <a:gd name="connsiteY2" fmla="*/ 174374 h 314723"/>
                    <a:gd name="connsiteX3" fmla="*/ 55289 w 144602"/>
                    <a:gd name="connsiteY3" fmla="*/ 263687 h 314723"/>
                    <a:gd name="connsiteX4" fmla="*/ 0 w 144602"/>
                    <a:gd name="connsiteY4" fmla="*/ 314723 h 314723"/>
                    <a:gd name="connsiteX5" fmla="*/ 0 w 144602"/>
                    <a:gd name="connsiteY5" fmla="*/ 314723 h 314723"/>
                    <a:gd name="connsiteX6" fmla="*/ 0 w 144602"/>
                    <a:gd name="connsiteY6" fmla="*/ 314723 h 31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02" h="314723">
                      <a:moveTo>
                        <a:pt x="144602" y="0"/>
                      </a:moveTo>
                      <a:lnTo>
                        <a:pt x="144602" y="157361"/>
                      </a:lnTo>
                      <a:lnTo>
                        <a:pt x="76554" y="174374"/>
                      </a:lnTo>
                      <a:lnTo>
                        <a:pt x="55289" y="263687"/>
                      </a:lnTo>
                      <a:lnTo>
                        <a:pt x="0" y="314723"/>
                      </a:lnTo>
                      <a:lnTo>
                        <a:pt x="0" y="314723"/>
                      </a:lnTo>
                      <a:lnTo>
                        <a:pt x="0" y="314723"/>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7" name="Group 1026"/>
              <p:cNvGrpSpPr/>
              <p:nvPr/>
            </p:nvGrpSpPr>
            <p:grpSpPr>
              <a:xfrm>
                <a:off x="5795682" y="3966882"/>
                <a:ext cx="210432" cy="363071"/>
                <a:chOff x="5795682" y="3966882"/>
                <a:chExt cx="210432" cy="363071"/>
              </a:xfrm>
            </p:grpSpPr>
            <p:sp>
              <p:nvSpPr>
                <p:cNvPr id="1024" name="Freeform 1023"/>
                <p:cNvSpPr/>
                <p:nvPr/>
              </p:nvSpPr>
              <p:spPr>
                <a:xfrm>
                  <a:off x="5795682" y="4081182"/>
                  <a:ext cx="100853" cy="248771"/>
                </a:xfrm>
                <a:custGeom>
                  <a:avLst/>
                  <a:gdLst>
                    <a:gd name="connsiteX0" fmla="*/ 100853 w 100853"/>
                    <a:gd name="connsiteY0" fmla="*/ 248771 h 248771"/>
                    <a:gd name="connsiteX1" fmla="*/ 100853 w 100853"/>
                    <a:gd name="connsiteY1" fmla="*/ 248771 h 248771"/>
                    <a:gd name="connsiteX2" fmla="*/ 100853 w 100853"/>
                    <a:gd name="connsiteY2" fmla="*/ 53789 h 248771"/>
                    <a:gd name="connsiteX3" fmla="*/ 0 w 100853"/>
                    <a:gd name="connsiteY3" fmla="*/ 0 h 248771"/>
                  </a:gdLst>
                  <a:ahLst/>
                  <a:cxnLst>
                    <a:cxn ang="0">
                      <a:pos x="connsiteX0" y="connsiteY0"/>
                    </a:cxn>
                    <a:cxn ang="0">
                      <a:pos x="connsiteX1" y="connsiteY1"/>
                    </a:cxn>
                    <a:cxn ang="0">
                      <a:pos x="connsiteX2" y="connsiteY2"/>
                    </a:cxn>
                    <a:cxn ang="0">
                      <a:pos x="connsiteX3" y="connsiteY3"/>
                    </a:cxn>
                  </a:cxnLst>
                  <a:rect l="l" t="t" r="r" b="b"/>
                  <a:pathLst>
                    <a:path w="100853" h="248771">
                      <a:moveTo>
                        <a:pt x="100853" y="248771"/>
                      </a:moveTo>
                      <a:lnTo>
                        <a:pt x="100853" y="248771"/>
                      </a:lnTo>
                      <a:lnTo>
                        <a:pt x="100853" y="53789"/>
                      </a:lnTo>
                      <a:lnTo>
                        <a:pt x="0" y="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 name="Freeform 1024"/>
                <p:cNvSpPr/>
                <p:nvPr/>
              </p:nvSpPr>
              <p:spPr>
                <a:xfrm>
                  <a:off x="5903259" y="3966882"/>
                  <a:ext cx="102855" cy="174812"/>
                </a:xfrm>
                <a:custGeom>
                  <a:avLst/>
                  <a:gdLst>
                    <a:gd name="connsiteX0" fmla="*/ 0 w 102855"/>
                    <a:gd name="connsiteY0" fmla="*/ 174812 h 174812"/>
                    <a:gd name="connsiteX1" fmla="*/ 100853 w 102855"/>
                    <a:gd name="connsiteY1" fmla="*/ 114300 h 174812"/>
                    <a:gd name="connsiteX2" fmla="*/ 67235 w 102855"/>
                    <a:gd name="connsiteY2" fmla="*/ 60512 h 174812"/>
                    <a:gd name="connsiteX3" fmla="*/ 67235 w 102855"/>
                    <a:gd name="connsiteY3" fmla="*/ 0 h 174812"/>
                  </a:gdLst>
                  <a:ahLst/>
                  <a:cxnLst>
                    <a:cxn ang="0">
                      <a:pos x="connsiteX0" y="connsiteY0"/>
                    </a:cxn>
                    <a:cxn ang="0">
                      <a:pos x="connsiteX1" y="connsiteY1"/>
                    </a:cxn>
                    <a:cxn ang="0">
                      <a:pos x="connsiteX2" y="connsiteY2"/>
                    </a:cxn>
                    <a:cxn ang="0">
                      <a:pos x="connsiteX3" y="connsiteY3"/>
                    </a:cxn>
                  </a:cxnLst>
                  <a:rect l="l" t="t" r="r" b="b"/>
                  <a:pathLst>
                    <a:path w="102855" h="174812">
                      <a:moveTo>
                        <a:pt x="0" y="174812"/>
                      </a:moveTo>
                      <a:cubicBezTo>
                        <a:pt x="44823" y="154081"/>
                        <a:pt x="89647" y="133350"/>
                        <a:pt x="100853" y="114300"/>
                      </a:cubicBezTo>
                      <a:cubicBezTo>
                        <a:pt x="112059" y="95250"/>
                        <a:pt x="72838" y="79562"/>
                        <a:pt x="67235" y="60512"/>
                      </a:cubicBezTo>
                      <a:cubicBezTo>
                        <a:pt x="61632" y="41462"/>
                        <a:pt x="64433" y="20731"/>
                        <a:pt x="67235" y="0"/>
                      </a:cubicBez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7480122" flipH="1">
                <a:off x="2618539" y="2218063"/>
                <a:ext cx="210432" cy="363071"/>
                <a:chOff x="5795682" y="3966882"/>
                <a:chExt cx="210432" cy="363071"/>
              </a:xfrm>
            </p:grpSpPr>
            <p:sp>
              <p:nvSpPr>
                <p:cNvPr id="37" name="Freeform 36"/>
                <p:cNvSpPr/>
                <p:nvPr/>
              </p:nvSpPr>
              <p:spPr>
                <a:xfrm>
                  <a:off x="5795682" y="4081182"/>
                  <a:ext cx="100853" cy="248771"/>
                </a:xfrm>
                <a:custGeom>
                  <a:avLst/>
                  <a:gdLst>
                    <a:gd name="connsiteX0" fmla="*/ 100853 w 100853"/>
                    <a:gd name="connsiteY0" fmla="*/ 248771 h 248771"/>
                    <a:gd name="connsiteX1" fmla="*/ 100853 w 100853"/>
                    <a:gd name="connsiteY1" fmla="*/ 248771 h 248771"/>
                    <a:gd name="connsiteX2" fmla="*/ 100853 w 100853"/>
                    <a:gd name="connsiteY2" fmla="*/ 53789 h 248771"/>
                    <a:gd name="connsiteX3" fmla="*/ 0 w 100853"/>
                    <a:gd name="connsiteY3" fmla="*/ 0 h 248771"/>
                  </a:gdLst>
                  <a:ahLst/>
                  <a:cxnLst>
                    <a:cxn ang="0">
                      <a:pos x="connsiteX0" y="connsiteY0"/>
                    </a:cxn>
                    <a:cxn ang="0">
                      <a:pos x="connsiteX1" y="connsiteY1"/>
                    </a:cxn>
                    <a:cxn ang="0">
                      <a:pos x="connsiteX2" y="connsiteY2"/>
                    </a:cxn>
                    <a:cxn ang="0">
                      <a:pos x="connsiteX3" y="connsiteY3"/>
                    </a:cxn>
                  </a:cxnLst>
                  <a:rect l="l" t="t" r="r" b="b"/>
                  <a:pathLst>
                    <a:path w="100853" h="248771">
                      <a:moveTo>
                        <a:pt x="100853" y="248771"/>
                      </a:moveTo>
                      <a:lnTo>
                        <a:pt x="100853" y="248771"/>
                      </a:lnTo>
                      <a:lnTo>
                        <a:pt x="100853" y="53789"/>
                      </a:lnTo>
                      <a:lnTo>
                        <a:pt x="0" y="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5903259" y="3966882"/>
                  <a:ext cx="102855" cy="174812"/>
                </a:xfrm>
                <a:custGeom>
                  <a:avLst/>
                  <a:gdLst>
                    <a:gd name="connsiteX0" fmla="*/ 0 w 102855"/>
                    <a:gd name="connsiteY0" fmla="*/ 174812 h 174812"/>
                    <a:gd name="connsiteX1" fmla="*/ 100853 w 102855"/>
                    <a:gd name="connsiteY1" fmla="*/ 114300 h 174812"/>
                    <a:gd name="connsiteX2" fmla="*/ 67235 w 102855"/>
                    <a:gd name="connsiteY2" fmla="*/ 60512 h 174812"/>
                    <a:gd name="connsiteX3" fmla="*/ 67235 w 102855"/>
                    <a:gd name="connsiteY3" fmla="*/ 0 h 174812"/>
                  </a:gdLst>
                  <a:ahLst/>
                  <a:cxnLst>
                    <a:cxn ang="0">
                      <a:pos x="connsiteX0" y="connsiteY0"/>
                    </a:cxn>
                    <a:cxn ang="0">
                      <a:pos x="connsiteX1" y="connsiteY1"/>
                    </a:cxn>
                    <a:cxn ang="0">
                      <a:pos x="connsiteX2" y="connsiteY2"/>
                    </a:cxn>
                    <a:cxn ang="0">
                      <a:pos x="connsiteX3" y="connsiteY3"/>
                    </a:cxn>
                  </a:cxnLst>
                  <a:rect l="l" t="t" r="r" b="b"/>
                  <a:pathLst>
                    <a:path w="102855" h="174812">
                      <a:moveTo>
                        <a:pt x="0" y="174812"/>
                      </a:moveTo>
                      <a:cubicBezTo>
                        <a:pt x="44823" y="154081"/>
                        <a:pt x="89647" y="133350"/>
                        <a:pt x="100853" y="114300"/>
                      </a:cubicBezTo>
                      <a:cubicBezTo>
                        <a:pt x="112059" y="95250"/>
                        <a:pt x="72838" y="79562"/>
                        <a:pt x="67235" y="60512"/>
                      </a:cubicBezTo>
                      <a:cubicBezTo>
                        <a:pt x="61632" y="41462"/>
                        <a:pt x="64433" y="20731"/>
                        <a:pt x="67235" y="0"/>
                      </a:cubicBez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8" name="Freeform 1027"/>
              <p:cNvSpPr/>
              <p:nvPr/>
            </p:nvSpPr>
            <p:spPr>
              <a:xfrm>
                <a:off x="6694371" y="3031958"/>
                <a:ext cx="375385" cy="91440"/>
              </a:xfrm>
              <a:custGeom>
                <a:avLst/>
                <a:gdLst>
                  <a:gd name="connsiteX0" fmla="*/ 375385 w 375385"/>
                  <a:gd name="connsiteY0" fmla="*/ 91440 h 91440"/>
                  <a:gd name="connsiteX1" fmla="*/ 255069 w 375385"/>
                  <a:gd name="connsiteY1" fmla="*/ 52939 h 91440"/>
                  <a:gd name="connsiteX2" fmla="*/ 158816 w 375385"/>
                  <a:gd name="connsiteY2" fmla="*/ 86627 h 91440"/>
                  <a:gd name="connsiteX3" fmla="*/ 0 w 375385"/>
                  <a:gd name="connsiteY3" fmla="*/ 0 h 91440"/>
                </a:gdLst>
                <a:ahLst/>
                <a:cxnLst>
                  <a:cxn ang="0">
                    <a:pos x="connsiteX0" y="connsiteY0"/>
                  </a:cxn>
                  <a:cxn ang="0">
                    <a:pos x="connsiteX1" y="connsiteY1"/>
                  </a:cxn>
                  <a:cxn ang="0">
                    <a:pos x="connsiteX2" y="connsiteY2"/>
                  </a:cxn>
                  <a:cxn ang="0">
                    <a:pos x="connsiteX3" y="connsiteY3"/>
                  </a:cxn>
                </a:cxnLst>
                <a:rect l="l" t="t" r="r" b="b"/>
                <a:pathLst>
                  <a:path w="375385" h="91440">
                    <a:moveTo>
                      <a:pt x="375385" y="91440"/>
                    </a:moveTo>
                    <a:lnTo>
                      <a:pt x="255069" y="52939"/>
                    </a:lnTo>
                    <a:lnTo>
                      <a:pt x="158816" y="86627"/>
                    </a:lnTo>
                    <a:lnTo>
                      <a:pt x="0" y="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p:cNvGrpSpPr/>
              <p:nvPr/>
            </p:nvGrpSpPr>
            <p:grpSpPr>
              <a:xfrm rot="15581796" flipH="1">
                <a:off x="4001258" y="4353575"/>
                <a:ext cx="189858" cy="264194"/>
                <a:chOff x="6238875" y="2105025"/>
                <a:chExt cx="447675" cy="514837"/>
              </a:xfrm>
            </p:grpSpPr>
            <p:sp>
              <p:nvSpPr>
                <p:cNvPr id="41" name="Freeform 40"/>
                <p:cNvSpPr/>
                <p:nvPr/>
              </p:nvSpPr>
              <p:spPr>
                <a:xfrm>
                  <a:off x="6238875" y="2105025"/>
                  <a:ext cx="447675" cy="247650"/>
                </a:xfrm>
                <a:custGeom>
                  <a:avLst/>
                  <a:gdLst>
                    <a:gd name="connsiteX0" fmla="*/ 447675 w 447675"/>
                    <a:gd name="connsiteY0" fmla="*/ 0 h 247650"/>
                    <a:gd name="connsiteX1" fmla="*/ 257175 w 447675"/>
                    <a:gd name="connsiteY1" fmla="*/ 28575 h 247650"/>
                    <a:gd name="connsiteX2" fmla="*/ 228600 w 447675"/>
                    <a:gd name="connsiteY2" fmla="*/ 200025 h 247650"/>
                    <a:gd name="connsiteX3" fmla="*/ 19050 w 447675"/>
                    <a:gd name="connsiteY3" fmla="*/ 238125 h 247650"/>
                    <a:gd name="connsiteX4" fmla="*/ 19050 w 447675"/>
                    <a:gd name="connsiteY4" fmla="*/ 238125 h 247650"/>
                    <a:gd name="connsiteX5" fmla="*/ 0 w 44767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675" h="247650">
                      <a:moveTo>
                        <a:pt x="447675" y="0"/>
                      </a:moveTo>
                      <a:lnTo>
                        <a:pt x="257175" y="28575"/>
                      </a:lnTo>
                      <a:lnTo>
                        <a:pt x="228600" y="200025"/>
                      </a:lnTo>
                      <a:lnTo>
                        <a:pt x="19050" y="238125"/>
                      </a:lnTo>
                      <a:lnTo>
                        <a:pt x="19050" y="238125"/>
                      </a:lnTo>
                      <a:lnTo>
                        <a:pt x="0" y="24765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6319993" y="2305139"/>
                  <a:ext cx="144602" cy="314723"/>
                </a:xfrm>
                <a:custGeom>
                  <a:avLst/>
                  <a:gdLst>
                    <a:gd name="connsiteX0" fmla="*/ 144602 w 144602"/>
                    <a:gd name="connsiteY0" fmla="*/ 0 h 314723"/>
                    <a:gd name="connsiteX1" fmla="*/ 144602 w 144602"/>
                    <a:gd name="connsiteY1" fmla="*/ 157361 h 314723"/>
                    <a:gd name="connsiteX2" fmla="*/ 76554 w 144602"/>
                    <a:gd name="connsiteY2" fmla="*/ 174374 h 314723"/>
                    <a:gd name="connsiteX3" fmla="*/ 55289 w 144602"/>
                    <a:gd name="connsiteY3" fmla="*/ 263687 h 314723"/>
                    <a:gd name="connsiteX4" fmla="*/ 0 w 144602"/>
                    <a:gd name="connsiteY4" fmla="*/ 314723 h 314723"/>
                    <a:gd name="connsiteX5" fmla="*/ 0 w 144602"/>
                    <a:gd name="connsiteY5" fmla="*/ 314723 h 314723"/>
                    <a:gd name="connsiteX6" fmla="*/ 0 w 144602"/>
                    <a:gd name="connsiteY6" fmla="*/ 314723 h 31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02" h="314723">
                      <a:moveTo>
                        <a:pt x="144602" y="0"/>
                      </a:moveTo>
                      <a:lnTo>
                        <a:pt x="144602" y="157361"/>
                      </a:lnTo>
                      <a:lnTo>
                        <a:pt x="76554" y="174374"/>
                      </a:lnTo>
                      <a:lnTo>
                        <a:pt x="55289" y="263687"/>
                      </a:lnTo>
                      <a:lnTo>
                        <a:pt x="0" y="314723"/>
                      </a:lnTo>
                      <a:lnTo>
                        <a:pt x="0" y="314723"/>
                      </a:lnTo>
                      <a:lnTo>
                        <a:pt x="0" y="314723"/>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42"/>
              <p:cNvSpPr/>
              <p:nvPr/>
            </p:nvSpPr>
            <p:spPr>
              <a:xfrm rot="5100000" flipH="1">
                <a:off x="5290375" y="4383523"/>
                <a:ext cx="310235" cy="62455"/>
              </a:xfrm>
              <a:custGeom>
                <a:avLst/>
                <a:gdLst>
                  <a:gd name="connsiteX0" fmla="*/ 375385 w 375385"/>
                  <a:gd name="connsiteY0" fmla="*/ 91440 h 91440"/>
                  <a:gd name="connsiteX1" fmla="*/ 255069 w 375385"/>
                  <a:gd name="connsiteY1" fmla="*/ 52939 h 91440"/>
                  <a:gd name="connsiteX2" fmla="*/ 158816 w 375385"/>
                  <a:gd name="connsiteY2" fmla="*/ 86627 h 91440"/>
                  <a:gd name="connsiteX3" fmla="*/ 0 w 375385"/>
                  <a:gd name="connsiteY3" fmla="*/ 0 h 91440"/>
                </a:gdLst>
                <a:ahLst/>
                <a:cxnLst>
                  <a:cxn ang="0">
                    <a:pos x="connsiteX0" y="connsiteY0"/>
                  </a:cxn>
                  <a:cxn ang="0">
                    <a:pos x="connsiteX1" y="connsiteY1"/>
                  </a:cxn>
                  <a:cxn ang="0">
                    <a:pos x="connsiteX2" y="connsiteY2"/>
                  </a:cxn>
                  <a:cxn ang="0">
                    <a:pos x="connsiteX3" y="connsiteY3"/>
                  </a:cxn>
                </a:cxnLst>
                <a:rect l="l" t="t" r="r" b="b"/>
                <a:pathLst>
                  <a:path w="375385" h="91440">
                    <a:moveTo>
                      <a:pt x="375385" y="91440"/>
                    </a:moveTo>
                    <a:lnTo>
                      <a:pt x="255069" y="52939"/>
                    </a:lnTo>
                    <a:lnTo>
                      <a:pt x="158816" y="86627"/>
                    </a:lnTo>
                    <a:lnTo>
                      <a:pt x="0" y="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p:nvGrpSpPr>
            <p:grpSpPr>
              <a:xfrm rot="2934285" flipH="1">
                <a:off x="4365477" y="1332049"/>
                <a:ext cx="189858" cy="264194"/>
                <a:chOff x="6238875" y="2105025"/>
                <a:chExt cx="447675" cy="514837"/>
              </a:xfrm>
            </p:grpSpPr>
            <p:sp>
              <p:nvSpPr>
                <p:cNvPr id="47" name="Freeform 46"/>
                <p:cNvSpPr/>
                <p:nvPr/>
              </p:nvSpPr>
              <p:spPr>
                <a:xfrm>
                  <a:off x="6238875" y="2105025"/>
                  <a:ext cx="447675" cy="247650"/>
                </a:xfrm>
                <a:custGeom>
                  <a:avLst/>
                  <a:gdLst>
                    <a:gd name="connsiteX0" fmla="*/ 447675 w 447675"/>
                    <a:gd name="connsiteY0" fmla="*/ 0 h 247650"/>
                    <a:gd name="connsiteX1" fmla="*/ 257175 w 447675"/>
                    <a:gd name="connsiteY1" fmla="*/ 28575 h 247650"/>
                    <a:gd name="connsiteX2" fmla="*/ 228600 w 447675"/>
                    <a:gd name="connsiteY2" fmla="*/ 200025 h 247650"/>
                    <a:gd name="connsiteX3" fmla="*/ 19050 w 447675"/>
                    <a:gd name="connsiteY3" fmla="*/ 238125 h 247650"/>
                    <a:gd name="connsiteX4" fmla="*/ 19050 w 447675"/>
                    <a:gd name="connsiteY4" fmla="*/ 238125 h 247650"/>
                    <a:gd name="connsiteX5" fmla="*/ 0 w 44767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675" h="247650">
                      <a:moveTo>
                        <a:pt x="447675" y="0"/>
                      </a:moveTo>
                      <a:lnTo>
                        <a:pt x="257175" y="28575"/>
                      </a:lnTo>
                      <a:lnTo>
                        <a:pt x="228600" y="200025"/>
                      </a:lnTo>
                      <a:lnTo>
                        <a:pt x="19050" y="238125"/>
                      </a:lnTo>
                      <a:lnTo>
                        <a:pt x="19050" y="238125"/>
                      </a:lnTo>
                      <a:lnTo>
                        <a:pt x="0" y="247650"/>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6319993" y="2305139"/>
                  <a:ext cx="144602" cy="314723"/>
                </a:xfrm>
                <a:custGeom>
                  <a:avLst/>
                  <a:gdLst>
                    <a:gd name="connsiteX0" fmla="*/ 144602 w 144602"/>
                    <a:gd name="connsiteY0" fmla="*/ 0 h 314723"/>
                    <a:gd name="connsiteX1" fmla="*/ 144602 w 144602"/>
                    <a:gd name="connsiteY1" fmla="*/ 157361 h 314723"/>
                    <a:gd name="connsiteX2" fmla="*/ 76554 w 144602"/>
                    <a:gd name="connsiteY2" fmla="*/ 174374 h 314723"/>
                    <a:gd name="connsiteX3" fmla="*/ 55289 w 144602"/>
                    <a:gd name="connsiteY3" fmla="*/ 263687 h 314723"/>
                    <a:gd name="connsiteX4" fmla="*/ 0 w 144602"/>
                    <a:gd name="connsiteY4" fmla="*/ 314723 h 314723"/>
                    <a:gd name="connsiteX5" fmla="*/ 0 w 144602"/>
                    <a:gd name="connsiteY5" fmla="*/ 314723 h 314723"/>
                    <a:gd name="connsiteX6" fmla="*/ 0 w 144602"/>
                    <a:gd name="connsiteY6" fmla="*/ 314723 h 31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602" h="314723">
                      <a:moveTo>
                        <a:pt x="144602" y="0"/>
                      </a:moveTo>
                      <a:lnTo>
                        <a:pt x="144602" y="157361"/>
                      </a:lnTo>
                      <a:lnTo>
                        <a:pt x="76554" y="174374"/>
                      </a:lnTo>
                      <a:lnTo>
                        <a:pt x="55289" y="263687"/>
                      </a:lnTo>
                      <a:lnTo>
                        <a:pt x="0" y="314723"/>
                      </a:lnTo>
                      <a:lnTo>
                        <a:pt x="0" y="314723"/>
                      </a:lnTo>
                      <a:lnTo>
                        <a:pt x="0" y="314723"/>
                      </a:lnTo>
                    </a:path>
                  </a:pathLst>
                </a:custGeom>
                <a:noFill/>
                <a:ln w="28575">
                  <a:solidFill>
                    <a:srgbClr val="FF0000"/>
                  </a:solidFill>
                </a:ln>
                <a:effectLst>
                  <a:glow rad="139700">
                    <a:srgbClr val="FF0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11" name="Oval 10"/>
          <p:cNvSpPr/>
          <p:nvPr/>
        </p:nvSpPr>
        <p:spPr>
          <a:xfrm rot="21439079">
            <a:off x="1472235" y="702283"/>
            <a:ext cx="6297903" cy="4448704"/>
          </a:xfrm>
          <a:custGeom>
            <a:avLst/>
            <a:gdLst>
              <a:gd name="connsiteX0" fmla="*/ 0 w 5781065"/>
              <a:gd name="connsiteY0" fmla="*/ 2137410 h 4274820"/>
              <a:gd name="connsiteX1" fmla="*/ 2890533 w 5781065"/>
              <a:gd name="connsiteY1" fmla="*/ 0 h 4274820"/>
              <a:gd name="connsiteX2" fmla="*/ 5781066 w 5781065"/>
              <a:gd name="connsiteY2" fmla="*/ 2137410 h 4274820"/>
              <a:gd name="connsiteX3" fmla="*/ 2890533 w 5781065"/>
              <a:gd name="connsiteY3" fmla="*/ 4274820 h 4274820"/>
              <a:gd name="connsiteX4" fmla="*/ 0 w 5781065"/>
              <a:gd name="connsiteY4" fmla="*/ 2137410 h 4274820"/>
              <a:gd name="connsiteX0" fmla="*/ 0 w 6067313"/>
              <a:gd name="connsiteY0" fmla="*/ 2137431 h 4274863"/>
              <a:gd name="connsiteX1" fmla="*/ 2890533 w 6067313"/>
              <a:gd name="connsiteY1" fmla="*/ 21 h 4274863"/>
              <a:gd name="connsiteX2" fmla="*/ 6067313 w 6067313"/>
              <a:gd name="connsiteY2" fmla="*/ 2169236 h 4274863"/>
              <a:gd name="connsiteX3" fmla="*/ 2890533 w 6067313"/>
              <a:gd name="connsiteY3" fmla="*/ 4274841 h 4274863"/>
              <a:gd name="connsiteX4" fmla="*/ 0 w 6067313"/>
              <a:gd name="connsiteY4" fmla="*/ 2137431 h 4274863"/>
              <a:gd name="connsiteX0" fmla="*/ 0 w 6297901"/>
              <a:gd name="connsiteY0" fmla="*/ 2137431 h 4274863"/>
              <a:gd name="connsiteX1" fmla="*/ 3121121 w 6297901"/>
              <a:gd name="connsiteY1" fmla="*/ 21 h 4274863"/>
              <a:gd name="connsiteX2" fmla="*/ 6297901 w 6297901"/>
              <a:gd name="connsiteY2" fmla="*/ 2169236 h 4274863"/>
              <a:gd name="connsiteX3" fmla="*/ 3121121 w 6297901"/>
              <a:gd name="connsiteY3" fmla="*/ 4274841 h 4274863"/>
              <a:gd name="connsiteX4" fmla="*/ 0 w 6297901"/>
              <a:gd name="connsiteY4" fmla="*/ 2137431 h 4274863"/>
              <a:gd name="connsiteX0" fmla="*/ 2 w 6297903"/>
              <a:gd name="connsiteY0" fmla="*/ 2137425 h 4044276"/>
              <a:gd name="connsiteX1" fmla="*/ 3121123 w 6297903"/>
              <a:gd name="connsiteY1" fmla="*/ 15 h 4044276"/>
              <a:gd name="connsiteX2" fmla="*/ 6297903 w 6297903"/>
              <a:gd name="connsiteY2" fmla="*/ 2169230 h 4044276"/>
              <a:gd name="connsiteX3" fmla="*/ 3137026 w 6297903"/>
              <a:gd name="connsiteY3" fmla="*/ 4044247 h 4044276"/>
              <a:gd name="connsiteX4" fmla="*/ 2 w 6297903"/>
              <a:gd name="connsiteY4" fmla="*/ 2137425 h 4044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97903" h="4044276">
                <a:moveTo>
                  <a:pt x="2" y="2137425"/>
                </a:moveTo>
                <a:cubicBezTo>
                  <a:pt x="-2648" y="1463386"/>
                  <a:pt x="2071473" y="-5286"/>
                  <a:pt x="3121123" y="15"/>
                </a:cubicBezTo>
                <a:cubicBezTo>
                  <a:pt x="4170773" y="5316"/>
                  <a:pt x="6297903" y="988771"/>
                  <a:pt x="6297903" y="2169230"/>
                </a:cubicBezTo>
                <a:cubicBezTo>
                  <a:pt x="6297903" y="3349689"/>
                  <a:pt x="4186676" y="4049548"/>
                  <a:pt x="3137026" y="4044247"/>
                </a:cubicBezTo>
                <a:cubicBezTo>
                  <a:pt x="2087376" y="4038946"/>
                  <a:pt x="2652" y="2811464"/>
                  <a:pt x="2" y="2137425"/>
                </a:cubicBezTo>
                <a:close/>
              </a:path>
            </a:pathLst>
          </a:custGeom>
          <a:solidFill>
            <a:srgbClr val="252323"/>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5"/>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6"/>
                                        </p:tgtEl>
                                        <p:attrNameLst>
                                          <p:attrName>style.color</p:attrName>
                                        </p:attrNameLst>
                                      </p:cBhvr>
                                      <p:to>
                                        <a:schemeClr val="accent2"/>
                                      </p:to>
                                    </p:animClr>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3" presetClass="emph" presetSubtype="2" fill="hold" grpId="1" nodeType="withEffect">
                                  <p:stCondLst>
                                    <p:cond delay="0"/>
                                  </p:stCondLst>
                                  <p:childTnLst>
                                    <p:animClr clrSpc="rgb" dir="cw">
                                      <p:cBhvr override="childStyle">
                                        <p:cTn id="40" dur="2000" fill="hold"/>
                                        <p:tgtEl>
                                          <p:spTgt spid="7"/>
                                        </p:tgtEl>
                                        <p:attrNameLst>
                                          <p:attrName>style.color</p:attrName>
                                        </p:attrNameLst>
                                      </p:cBhvr>
                                      <p:to>
                                        <a:schemeClr val="accent2"/>
                                      </p:to>
                                    </p:animClr>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par>
                                <p:cTn id="46" presetID="3" presetClass="emph" presetSubtype="2" fill="hold" grpId="1" nodeType="withEffect">
                                  <p:stCondLst>
                                    <p:cond delay="0"/>
                                  </p:stCondLst>
                                  <p:childTnLst>
                                    <p:animClr clrSpc="rgb" dir="cw">
                                      <p:cBhvr override="childStyle">
                                        <p:cTn id="47" dur="2000" fill="hold"/>
                                        <p:tgtEl>
                                          <p:spTgt spid="8"/>
                                        </p:tgtEl>
                                        <p:attrNameLst>
                                          <p:attrName>style.color</p:attrName>
                                        </p:attrNameLst>
                                      </p:cBhvr>
                                      <p:to>
                                        <a:schemeClr val="accent2"/>
                                      </p:to>
                                    </p:animClr>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32"/>
                                        </p:tgtEl>
                                        <p:attrNameLst>
                                          <p:attrName>style.visibility</p:attrName>
                                        </p:attrNameLst>
                                      </p:cBhvr>
                                      <p:to>
                                        <p:strVal val="visible"/>
                                      </p:to>
                                    </p:set>
                                    <p:animEffect transition="in" filter="fade">
                                      <p:cBhvr>
                                        <p:cTn id="52" dur="500"/>
                                        <p:tgtEl>
                                          <p:spTgt spid="1032"/>
                                        </p:tgtEl>
                                      </p:cBhvr>
                                    </p:animEffect>
                                  </p:childTnLst>
                                </p:cTn>
                              </p:par>
                            </p:childTnLst>
                          </p:cTn>
                        </p:par>
                        <p:par>
                          <p:cTn id="53" fill="hold">
                            <p:stCondLst>
                              <p:cond delay="500"/>
                            </p:stCondLst>
                            <p:childTnLst>
                              <p:par>
                                <p:cTn id="54" presetID="16" presetClass="entr" presetSubtype="2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barn(inHorizontal)">
                                      <p:cBhvr>
                                        <p:cTn id="5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5" grpId="0"/>
      <p:bldP spid="5" grpId="1"/>
      <p:bldP spid="6" grpId="0"/>
      <p:bldP spid="6" grpId="1"/>
      <p:bldP spid="7" grpId="0"/>
      <p:bldP spid="7" grpId="1"/>
      <p:bldP spid="9" grpId="0"/>
      <p:bldP spid="2" grpId="0"/>
      <p:bldP spid="4" grpId="0"/>
      <p:bldP spid="4" grpId="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Riches</a:t>
            </a:r>
            <a:r>
              <a:rPr lang="en-US" sz="3200" dirty="0">
                <a:effectLst>
                  <a:outerShdw blurRad="38100" dist="38100" dir="2700000" algn="tl">
                    <a:srgbClr val="000000">
                      <a:alpha val="43137"/>
                    </a:srgbClr>
                  </a:outerShdw>
                </a:effectLst>
              </a:rPr>
              <a:t> ~ </a:t>
            </a:r>
            <a:r>
              <a:rPr lang="en-US" sz="3200" dirty="0" smtClean="0">
                <a:effectLst>
                  <a:outerShdw blurRad="38100" dist="38100" dir="2700000" algn="tl">
                    <a:srgbClr val="000000">
                      <a:alpha val="43137"/>
                    </a:srgbClr>
                  </a:outerShdw>
                </a:effectLst>
              </a:rPr>
              <a:t>from </a:t>
            </a:r>
            <a:r>
              <a:rPr lang="en-US" sz="3200" dirty="0">
                <a:effectLst>
                  <a:outerShdw blurRad="38100" dist="38100" dir="2700000" algn="tl">
                    <a:srgbClr val="000000">
                      <a:alpha val="43137"/>
                    </a:srgbClr>
                  </a:outerShdw>
                </a:effectLst>
              </a:rPr>
              <a:t>a root meaning </a:t>
            </a:r>
            <a:r>
              <a:rPr lang="en-US" sz="3200" i="1" dirty="0">
                <a:effectLst>
                  <a:outerShdw blurRad="38100" dist="38100" dir="2700000" algn="tl">
                    <a:srgbClr val="000000">
                      <a:alpha val="43137"/>
                    </a:srgbClr>
                  </a:outerShdw>
                </a:effectLst>
              </a:rPr>
              <a:t>to be full</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4" name="TextBox 3"/>
          <p:cNvSpPr txBox="1"/>
          <p:nvPr/>
        </p:nvSpPr>
        <p:spPr>
          <a:xfrm>
            <a:off x="690880" y="1256325"/>
            <a:ext cx="7971339" cy="1569660"/>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solidFill>
                  <a:srgbClr val="FFFF00"/>
                </a:solidFill>
              </a:rPr>
              <a:t>Robert Ketchum (1889-1975)</a:t>
            </a:r>
            <a:r>
              <a:rPr lang="en-US" sz="3200" i="1" dirty="0">
                <a:solidFill>
                  <a:srgbClr val="FFFF00"/>
                </a:solidFill>
              </a:rPr>
              <a:t>, I Shall Not Want</a:t>
            </a:r>
            <a:r>
              <a:rPr lang="en-US" sz="3200" dirty="0">
                <a:solidFill>
                  <a:srgbClr val="FFFF00"/>
                </a:solidFill>
              </a:rPr>
              <a:t>: (4-y/o little girl</a:t>
            </a:r>
            <a:r>
              <a:rPr lang="en-US" sz="3200" dirty="0" smtClean="0">
                <a:solidFill>
                  <a:srgbClr val="FFFF00"/>
                </a:solidFill>
              </a:rPr>
              <a:t>) ~</a:t>
            </a:r>
            <a:r>
              <a:rPr lang="en-US" sz="3200" dirty="0" smtClean="0"/>
              <a:t>“</a:t>
            </a:r>
            <a:r>
              <a:rPr lang="en-US" sz="3200" dirty="0"/>
              <a:t>The Lord is my shepherd, that’s all I want.”</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52163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278073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pPr algn="ctr"/>
            <a:r>
              <a:rPr lang="en-US" sz="3200" dirty="0" smtClean="0">
                <a:solidFill>
                  <a:srgbClr val="FFFF00"/>
                </a:solidFill>
                <a:effectLst>
                  <a:outerShdw blurRad="38100" dist="38100" dir="2700000" algn="tl">
                    <a:srgbClr val="000000">
                      <a:alpha val="43137"/>
                    </a:srgbClr>
                  </a:outerShdw>
                </a:effectLst>
              </a:rPr>
              <a:t>4 types of soil</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9" name="TextBox 8"/>
          <p:cNvSpPr txBox="1"/>
          <p:nvPr/>
        </p:nvSpPr>
        <p:spPr>
          <a:xfrm>
            <a:off x="533400" y="1619793"/>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Hard</a:t>
            </a:r>
            <a:endParaRPr lang="en-US" sz="3200" dirty="0">
              <a:effectLst>
                <a:outerShdw blurRad="38100" dist="38100" dir="2700000" algn="tl">
                  <a:srgbClr val="000000">
                    <a:alpha val="43137"/>
                  </a:srgbClr>
                </a:outerShdw>
              </a:effectLst>
            </a:endParaRPr>
          </a:p>
        </p:txBody>
      </p:sp>
      <p:sp>
        <p:nvSpPr>
          <p:cNvPr id="10" name="TextBox 9"/>
          <p:cNvSpPr txBox="1"/>
          <p:nvPr/>
        </p:nvSpPr>
        <p:spPr>
          <a:xfrm>
            <a:off x="533400" y="2736669"/>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Stony</a:t>
            </a:r>
            <a:endParaRPr lang="en-US" sz="3200" dirty="0">
              <a:effectLst>
                <a:outerShdw blurRad="38100" dist="38100" dir="2700000" algn="tl">
                  <a:srgbClr val="000000">
                    <a:alpha val="43137"/>
                  </a:srgbClr>
                </a:outerShdw>
              </a:effectLst>
            </a:endParaRPr>
          </a:p>
        </p:txBody>
      </p:sp>
      <p:sp>
        <p:nvSpPr>
          <p:cNvPr id="11" name="TextBox 10"/>
          <p:cNvSpPr txBox="1"/>
          <p:nvPr/>
        </p:nvSpPr>
        <p:spPr>
          <a:xfrm>
            <a:off x="533400" y="3884028"/>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Thorny</a:t>
            </a:r>
            <a:endParaRPr lang="en-US" sz="3200" dirty="0">
              <a:effectLst>
                <a:outerShdw blurRad="38100" dist="38100" dir="2700000" algn="tl">
                  <a:srgbClr val="000000">
                    <a:alpha val="43137"/>
                  </a:srgbClr>
                </a:outerShdw>
              </a:effectLst>
            </a:endParaRPr>
          </a:p>
        </p:txBody>
      </p:sp>
      <p:sp>
        <p:nvSpPr>
          <p:cNvPr id="12" name="TextBox 11"/>
          <p:cNvSpPr txBox="1"/>
          <p:nvPr/>
        </p:nvSpPr>
        <p:spPr>
          <a:xfrm>
            <a:off x="533400" y="5037918"/>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Good</a:t>
            </a:r>
            <a:endParaRPr lang="en-US" sz="3200" dirty="0">
              <a:effectLst>
                <a:outerShdw blurRad="38100" dist="38100" dir="2700000" algn="tl">
                  <a:srgbClr val="000000">
                    <a:alpha val="43137"/>
                  </a:srgbClr>
                </a:outerShdw>
              </a:effectLst>
            </a:endParaRPr>
          </a:p>
        </p:txBody>
      </p:sp>
      <p:sp>
        <p:nvSpPr>
          <p:cNvPr id="13" name="TextBox 12"/>
          <p:cNvSpPr txBox="1"/>
          <p:nvPr/>
        </p:nvSpPr>
        <p:spPr>
          <a:xfrm>
            <a:off x="2438400" y="1365069"/>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Those who have stopped their ears to the gospel</a:t>
            </a:r>
            <a:endParaRPr lang="en-US" sz="3200" dirty="0">
              <a:effectLst>
                <a:outerShdw blurRad="38100" dist="38100" dir="2700000" algn="tl">
                  <a:srgbClr val="000000">
                    <a:alpha val="43137"/>
                  </a:srgbClr>
                </a:outerShdw>
              </a:effectLst>
            </a:endParaRPr>
          </a:p>
        </p:txBody>
      </p:sp>
      <p:sp>
        <p:nvSpPr>
          <p:cNvPr id="14" name="TextBox 13"/>
          <p:cNvSpPr txBox="1"/>
          <p:nvPr/>
        </p:nvSpPr>
        <p:spPr>
          <a:xfrm>
            <a:off x="2438400" y="2504725"/>
            <a:ext cx="59436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Those who have made an emotional response to the gospel</a:t>
            </a:r>
            <a:endParaRPr lang="en-US" sz="3200" dirty="0">
              <a:effectLst>
                <a:outerShdw blurRad="38100" dist="38100" dir="2700000" algn="tl">
                  <a:srgbClr val="000000">
                    <a:alpha val="43137"/>
                  </a:srgbClr>
                </a:outerShdw>
              </a:effectLst>
            </a:endParaRPr>
          </a:p>
        </p:txBody>
      </p:sp>
      <p:sp>
        <p:nvSpPr>
          <p:cNvPr id="15" name="TextBox 14"/>
          <p:cNvSpPr txBox="1"/>
          <p:nvPr/>
        </p:nvSpPr>
        <p:spPr>
          <a:xfrm>
            <a:off x="2438400" y="3679475"/>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Those who have given the horizon-</a:t>
            </a:r>
            <a:r>
              <a:rPr lang="en-US" sz="3200" dirty="0" err="1" smtClean="0">
                <a:effectLst>
                  <a:outerShdw blurRad="38100" dist="38100" dir="2700000" algn="tl">
                    <a:srgbClr val="000000">
                      <a:alpha val="43137"/>
                    </a:srgbClr>
                  </a:outerShdw>
                </a:effectLst>
              </a:rPr>
              <a:t>tal</a:t>
            </a:r>
            <a:r>
              <a:rPr lang="en-US" sz="3200" dirty="0" smtClean="0">
                <a:effectLst>
                  <a:outerShdw blurRad="38100" dist="38100" dir="2700000" algn="tl">
                    <a:srgbClr val="000000">
                      <a:alpha val="43137"/>
                    </a:srgbClr>
                  </a:outerShdw>
                </a:effectLst>
              </a:rPr>
              <a:t> priority over the vertical</a:t>
            </a:r>
            <a:endParaRPr lang="en-US" sz="3200" dirty="0">
              <a:effectLst>
                <a:outerShdw blurRad="38100" dist="38100" dir="2700000" algn="tl">
                  <a:srgbClr val="000000">
                    <a:alpha val="43137"/>
                  </a:srgbClr>
                </a:outerShdw>
              </a:effectLst>
            </a:endParaRPr>
          </a:p>
        </p:txBody>
      </p:sp>
      <p:sp>
        <p:nvSpPr>
          <p:cNvPr id="16" name="TextBox 15"/>
          <p:cNvSpPr txBox="1"/>
          <p:nvPr/>
        </p:nvSpPr>
        <p:spPr>
          <a:xfrm>
            <a:off x="2438400" y="4846789"/>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Those who have allowed the Word of God to take deep root</a:t>
            </a:r>
            <a:endParaRPr lang="en-US" sz="3200" dirty="0">
              <a:effectLst>
                <a:outerShdw blurRad="38100" dist="38100" dir="2700000" algn="tl">
                  <a:srgbClr val="000000">
                    <a:alpha val="43137"/>
                  </a:srgbClr>
                </a:outerShdw>
              </a:effectLst>
            </a:endParaRPr>
          </a:p>
        </p:txBody>
      </p:sp>
      <p:grpSp>
        <p:nvGrpSpPr>
          <p:cNvPr id="17" name="Group 16"/>
          <p:cNvGrpSpPr/>
          <p:nvPr/>
        </p:nvGrpSpPr>
        <p:grpSpPr>
          <a:xfrm>
            <a:off x="406403" y="1286798"/>
            <a:ext cx="8280397" cy="4688069"/>
            <a:chOff x="406403" y="1286798"/>
            <a:chExt cx="8280397" cy="4688069"/>
          </a:xfrm>
        </p:grpSpPr>
        <p:cxnSp>
          <p:nvCxnSpPr>
            <p:cNvPr id="18" name="Straight Connector 17"/>
            <p:cNvCxnSpPr/>
            <p:nvPr/>
          </p:nvCxnSpPr>
          <p:spPr>
            <a:xfrm flipV="1">
              <a:off x="2313221" y="1305992"/>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10305" y="2470833"/>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10313" y="3596245"/>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406403" y="4780280"/>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47556" y="1307702"/>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8642401" y="1297728"/>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14215" y="1286798"/>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10317" y="5948681"/>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21698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par>
                                <p:cTn id="33" presetID="3" presetClass="emph" presetSubtype="2" fill="hold" grpId="1" nodeType="withEffect">
                                  <p:stCondLst>
                                    <p:cond delay="0"/>
                                  </p:stCondLst>
                                  <p:childTnLst>
                                    <p:animClr clrSpc="rgb" dir="cw">
                                      <p:cBhvr override="childStyle">
                                        <p:cTn id="34" dur="2000" fill="hold"/>
                                        <p:tgtEl>
                                          <p:spTgt spid="10"/>
                                        </p:tgtEl>
                                        <p:attrNameLst>
                                          <p:attrName>style.color</p:attrName>
                                        </p:attrNameLst>
                                      </p:cBhvr>
                                      <p:to>
                                        <a:schemeClr val="accent2"/>
                                      </p:to>
                                    </p:animClr>
                                  </p:childTnLst>
                                </p:cTn>
                              </p:par>
                              <p:par>
                                <p:cTn id="35" presetID="3" presetClass="emph" presetSubtype="2" fill="hold" grpId="1" nodeType="withEffect">
                                  <p:stCondLst>
                                    <p:cond delay="0"/>
                                  </p:stCondLst>
                                  <p:childTnLst>
                                    <p:animClr clrSpc="rgb" dir="cw">
                                      <p:cBhvr override="childStyle">
                                        <p:cTn id="36" dur="2000" fill="hold"/>
                                        <p:tgtEl>
                                          <p:spTgt spid="11"/>
                                        </p:tgtEl>
                                        <p:attrNameLst>
                                          <p:attrName>style.color</p:attrName>
                                        </p:attrNameLst>
                                      </p:cBhvr>
                                      <p:to>
                                        <a:schemeClr val="accent2"/>
                                      </p:to>
                                    </p:animClr>
                                  </p:childTnLst>
                                </p:cTn>
                              </p:par>
                              <p:par>
                                <p:cTn id="37" presetID="3" presetClass="emph" presetSubtype="2" fill="hold" grpId="1" nodeType="withEffect">
                                  <p:stCondLst>
                                    <p:cond delay="0"/>
                                  </p:stCondLst>
                                  <p:childTnLst>
                                    <p:animClr clrSpc="rgb" dir="cw">
                                      <p:cBhvr override="childStyle">
                                        <p:cTn id="38" dur="2000" fill="hold"/>
                                        <p:tgtEl>
                                          <p:spTgt spid="12"/>
                                        </p:tgtEl>
                                        <p:attrNameLst>
                                          <p:attrName>style.color</p:attrName>
                                        </p:attrNameLst>
                                      </p:cBhvr>
                                      <p:to>
                                        <a:schemeClr val="accent2"/>
                                      </p:to>
                                    </p:animClr>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3" presetClass="emph" presetSubtype="2" fill="hold" grpId="2" nodeType="withEffect">
                                  <p:stCondLst>
                                    <p:cond delay="0"/>
                                  </p:stCondLst>
                                  <p:childTnLst>
                                    <p:animClr clrSpc="rgb" dir="cw">
                                      <p:cBhvr override="childStyle">
                                        <p:cTn id="45" dur="1000" fill="hold"/>
                                        <p:tgtEl>
                                          <p:spTgt spid="10"/>
                                        </p:tgtEl>
                                        <p:attrNameLst>
                                          <p:attrName>style.color</p:attrName>
                                        </p:attrNameLst>
                                      </p:cBhvr>
                                      <p:to>
                                        <a:schemeClr val="bg1"/>
                                      </p:to>
                                    </p:animClr>
                                  </p:childTnLst>
                                </p:cTn>
                              </p:par>
                              <p:par>
                                <p:cTn id="46" presetID="3" presetClass="emph" presetSubtype="2" fill="hold" grpId="1" nodeType="withEffect">
                                  <p:stCondLst>
                                    <p:cond delay="0"/>
                                  </p:stCondLst>
                                  <p:childTnLst>
                                    <p:animClr clrSpc="rgb" dir="cw">
                                      <p:cBhvr override="childStyle">
                                        <p:cTn id="47" dur="2000" fill="hold"/>
                                        <p:tgtEl>
                                          <p:spTgt spid="9"/>
                                        </p:tgtEl>
                                        <p:attrNameLst>
                                          <p:attrName>style.color</p:attrName>
                                        </p:attrNameLst>
                                      </p:cBhvr>
                                      <p:to>
                                        <a:schemeClr val="accent2"/>
                                      </p:to>
                                    </p:animClr>
                                  </p:childTnLst>
                                </p:cTn>
                              </p:par>
                              <p:par>
                                <p:cTn id="48" presetID="3" presetClass="emph" presetSubtype="2" fill="hold" grpId="1" nodeType="withEffect">
                                  <p:stCondLst>
                                    <p:cond delay="0"/>
                                  </p:stCondLst>
                                  <p:childTnLst>
                                    <p:animClr clrSpc="rgb" dir="cw">
                                      <p:cBhvr override="childStyle">
                                        <p:cTn id="49" dur="2000" fill="hold"/>
                                        <p:tgtEl>
                                          <p:spTgt spid="13"/>
                                        </p:tgtEl>
                                        <p:attrNameLst>
                                          <p:attrName>style.color</p:attrName>
                                        </p:attrNameLst>
                                      </p:cBhvr>
                                      <p:to>
                                        <a:schemeClr val="accent2"/>
                                      </p:to>
                                    </p:animClr>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par>
                                <p:cTn id="55" presetID="3" presetClass="emph" presetSubtype="2" fill="hold" grpId="2" nodeType="withEffect">
                                  <p:stCondLst>
                                    <p:cond delay="0"/>
                                  </p:stCondLst>
                                  <p:childTnLst>
                                    <p:animClr clrSpc="rgb" dir="cw">
                                      <p:cBhvr override="childStyle">
                                        <p:cTn id="56" dur="1000" fill="hold"/>
                                        <p:tgtEl>
                                          <p:spTgt spid="11"/>
                                        </p:tgtEl>
                                        <p:attrNameLst>
                                          <p:attrName>style.color</p:attrName>
                                        </p:attrNameLst>
                                      </p:cBhvr>
                                      <p:to>
                                        <a:schemeClr val="bg1"/>
                                      </p:to>
                                    </p:animClr>
                                  </p:childTnLst>
                                </p:cTn>
                              </p:par>
                              <p:par>
                                <p:cTn id="57" presetID="3" presetClass="emph" presetSubtype="2" fill="hold" grpId="1" nodeType="withEffect">
                                  <p:stCondLst>
                                    <p:cond delay="0"/>
                                  </p:stCondLst>
                                  <p:childTnLst>
                                    <p:animClr clrSpc="rgb" dir="cw">
                                      <p:cBhvr override="childStyle">
                                        <p:cTn id="58" dur="2000" fill="hold"/>
                                        <p:tgtEl>
                                          <p:spTgt spid="14"/>
                                        </p:tgtEl>
                                        <p:attrNameLst>
                                          <p:attrName>style.color</p:attrName>
                                        </p:attrNameLst>
                                      </p:cBhvr>
                                      <p:to>
                                        <a:schemeClr val="accent2"/>
                                      </p:to>
                                    </p:animClr>
                                  </p:childTnLst>
                                </p:cTn>
                              </p:par>
                              <p:par>
                                <p:cTn id="59" presetID="3" presetClass="emph" presetSubtype="2" fill="hold" grpId="3" nodeType="withEffect">
                                  <p:stCondLst>
                                    <p:cond delay="0"/>
                                  </p:stCondLst>
                                  <p:childTnLst>
                                    <p:animClr clrSpc="rgb" dir="cw">
                                      <p:cBhvr override="childStyle">
                                        <p:cTn id="60" dur="2000" fill="hold"/>
                                        <p:tgtEl>
                                          <p:spTgt spid="10"/>
                                        </p:tgtEl>
                                        <p:attrNameLst>
                                          <p:attrName>style.color</p:attrName>
                                        </p:attrNameLst>
                                      </p:cBhvr>
                                      <p:to>
                                        <a:schemeClr val="accent2"/>
                                      </p:to>
                                    </p:animClr>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par>
                                <p:cTn id="66" presetID="3" presetClass="emph" presetSubtype="2" fill="hold" grpId="2" nodeType="withEffect">
                                  <p:stCondLst>
                                    <p:cond delay="0"/>
                                  </p:stCondLst>
                                  <p:childTnLst>
                                    <p:animClr clrSpc="rgb" dir="cw">
                                      <p:cBhvr override="childStyle">
                                        <p:cTn id="67" dur="1000" fill="hold"/>
                                        <p:tgtEl>
                                          <p:spTgt spid="12"/>
                                        </p:tgtEl>
                                        <p:attrNameLst>
                                          <p:attrName>style.color</p:attrName>
                                        </p:attrNameLst>
                                      </p:cBhvr>
                                      <p:to>
                                        <a:schemeClr val="bg1"/>
                                      </p:to>
                                    </p:animClr>
                                  </p:childTnLst>
                                </p:cTn>
                              </p:par>
                              <p:par>
                                <p:cTn id="68" presetID="3" presetClass="emph" presetSubtype="2" fill="hold" grpId="3" nodeType="withEffect">
                                  <p:stCondLst>
                                    <p:cond delay="0"/>
                                  </p:stCondLst>
                                  <p:childTnLst>
                                    <p:animClr clrSpc="rgb" dir="cw">
                                      <p:cBhvr override="childStyle">
                                        <p:cTn id="69" dur="2000" fill="hold"/>
                                        <p:tgtEl>
                                          <p:spTgt spid="11"/>
                                        </p:tgtEl>
                                        <p:attrNameLst>
                                          <p:attrName>style.color</p:attrName>
                                        </p:attrNameLst>
                                      </p:cBhvr>
                                      <p:to>
                                        <a:schemeClr val="accent2"/>
                                      </p:to>
                                    </p:animClr>
                                  </p:childTnLst>
                                </p:cTn>
                              </p:par>
                              <p:par>
                                <p:cTn id="70" presetID="3" presetClass="emph" presetSubtype="2" fill="hold" grpId="1" nodeType="withEffect">
                                  <p:stCondLst>
                                    <p:cond delay="0"/>
                                  </p:stCondLst>
                                  <p:childTnLst>
                                    <p:animClr clrSpc="rgb" dir="cw">
                                      <p:cBhvr override="childStyle">
                                        <p:cTn id="71" dur="2000" fill="hold"/>
                                        <p:tgtEl>
                                          <p:spTgt spid="1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10" grpId="2"/>
      <p:bldP spid="10" grpId="3"/>
      <p:bldP spid="11" grpId="0"/>
      <p:bldP spid="11" grpId="1"/>
      <p:bldP spid="11" grpId="2"/>
      <p:bldP spid="11" grpId="3"/>
      <p:bldP spid="12" grpId="0"/>
      <p:bldP spid="12" grpId="1"/>
      <p:bldP spid="12" grpId="2"/>
      <p:bldP spid="13" grpId="0"/>
      <p:bldP spid="13" grpId="1"/>
      <p:bldP spid="14" grpId="0"/>
      <p:bldP spid="14" grpId="1"/>
      <p:bldP spid="15" grpId="0"/>
      <p:bldP spid="15" grpId="1"/>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71560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Hos. 10:12 ~ </a:t>
            </a:r>
            <a:r>
              <a:rPr lang="en-US" sz="3200" dirty="0">
                <a:solidFill>
                  <a:srgbClr val="FFFF00"/>
                </a:solidFill>
                <a:effectLst>
                  <a:outerShdw blurRad="38100" dist="38100" dir="2700000" algn="tl">
                    <a:srgbClr val="000000">
                      <a:alpha val="43137"/>
                    </a:srgbClr>
                  </a:outerShdw>
                </a:effectLst>
              </a:rPr>
              <a:t>Sow for yourselves righteousness;</a:t>
            </a:r>
          </a:p>
          <a:p>
            <a:pPr defTabSz="460375"/>
            <a:r>
              <a:rPr lang="en-US" sz="3200" dirty="0">
                <a:solidFill>
                  <a:srgbClr val="FFFF00"/>
                </a:solidFill>
                <a:effectLst>
                  <a:outerShdw blurRad="38100" dist="38100" dir="2700000" algn="tl">
                    <a:srgbClr val="000000">
                      <a:alpha val="43137"/>
                    </a:srgbClr>
                  </a:outerShdw>
                </a:effectLst>
              </a:rPr>
              <a:t>	Reap in mercy;</a:t>
            </a:r>
          </a:p>
          <a:p>
            <a:pPr defTabSz="460375"/>
            <a:r>
              <a:rPr lang="en-US" sz="3200" dirty="0">
                <a:solidFill>
                  <a:srgbClr val="FFFF00"/>
                </a:solidFill>
                <a:effectLst>
                  <a:outerShdw blurRad="38100" dist="38100" dir="2700000" algn="tl">
                    <a:srgbClr val="000000">
                      <a:alpha val="43137"/>
                    </a:srgbClr>
                  </a:outerShdw>
                </a:effectLst>
              </a:rPr>
              <a:t>	Break up your fallow ground,</a:t>
            </a:r>
          </a:p>
          <a:p>
            <a:pPr defTabSz="460375"/>
            <a:r>
              <a:rPr lang="en-US" sz="3200" dirty="0">
                <a:solidFill>
                  <a:srgbClr val="FFFF00"/>
                </a:solidFill>
                <a:effectLst>
                  <a:outerShdw blurRad="38100" dist="38100" dir="2700000" algn="tl">
                    <a:srgbClr val="000000">
                      <a:alpha val="43137"/>
                    </a:srgbClr>
                  </a:outerShdw>
                </a:effectLst>
              </a:rPr>
              <a:t>	For </a:t>
            </a:r>
            <a:r>
              <a:rPr lang="en-US" sz="3200" i="1" dirty="0">
                <a:solidFill>
                  <a:srgbClr val="FFFF00"/>
                </a:solidFill>
                <a:effectLst>
                  <a:outerShdw blurRad="38100" dist="38100" dir="2700000" algn="tl">
                    <a:srgbClr val="000000">
                      <a:alpha val="43137"/>
                    </a:srgbClr>
                  </a:outerShdw>
                </a:effectLst>
              </a:rPr>
              <a:t>it is</a:t>
            </a:r>
            <a:r>
              <a:rPr lang="en-US" sz="3200" dirty="0">
                <a:solidFill>
                  <a:srgbClr val="FFFF00"/>
                </a:solidFill>
                <a:effectLst>
                  <a:outerShdw blurRad="38100" dist="38100" dir="2700000" algn="tl">
                    <a:srgbClr val="000000">
                      <a:alpha val="43137"/>
                    </a:srgbClr>
                  </a:outerShdw>
                </a:effectLst>
              </a:rPr>
              <a:t> time to seek the LORD,</a:t>
            </a:r>
          </a:p>
          <a:p>
            <a:pPr defTabSz="460375"/>
            <a:r>
              <a:rPr lang="en-US" sz="3200" dirty="0">
                <a:solidFill>
                  <a:srgbClr val="FFFF00"/>
                </a:solidFill>
                <a:effectLst>
                  <a:outerShdw blurRad="38100" dist="38100" dir="2700000" algn="tl">
                    <a:srgbClr val="000000">
                      <a:alpha val="43137"/>
                    </a:srgbClr>
                  </a:outerShdw>
                </a:effectLst>
              </a:rPr>
              <a:t>	Till He comes and rains righteousness on </a:t>
            </a:r>
            <a:r>
              <a:rPr lang="en-US" sz="3200" dirty="0" smtClean="0">
                <a:solidFill>
                  <a:srgbClr val="FFFF00"/>
                </a:solidFill>
                <a:effectLst>
                  <a:outerShdw blurRad="38100" dist="38100" dir="2700000" algn="tl">
                    <a:srgbClr val="000000">
                      <a:alpha val="43137"/>
                    </a:srgbClr>
                  </a:outerShdw>
                </a:effectLst>
              </a:rPr>
              <a:t>	you</a:t>
            </a:r>
            <a:r>
              <a:rPr lang="en-US" sz="3200" dirty="0">
                <a:solidFill>
                  <a:srgbClr val="FFFF00"/>
                </a:solidFill>
                <a:effectLst>
                  <a:outerShdw blurRad="38100" dist="38100" dir="2700000" algn="tl">
                    <a:srgbClr val="000000">
                      <a:alpha val="43137"/>
                    </a:srgbClr>
                  </a:outerShdw>
                </a:effectLst>
              </a:rPr>
              <a:t>.</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303183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61887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Parables</a:t>
            </a:r>
            <a:r>
              <a:rPr lang="en-US" sz="3200" dirty="0">
                <a:effectLst>
                  <a:outerShdw blurRad="38100" dist="38100" dir="2700000" algn="tl">
                    <a:srgbClr val="000000">
                      <a:alpha val="43137"/>
                    </a:srgbClr>
                  </a:outerShdw>
                </a:effectLst>
              </a:rPr>
              <a:t> ~ </a:t>
            </a:r>
            <a:r>
              <a:rPr lang="en-US" sz="3200" b="1" i="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para</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t>
            </a:r>
            <a:r>
              <a:rPr lang="en-US" sz="3200" i="1" dirty="0">
                <a:effectLst>
                  <a:outerShdw blurRad="38100" dist="38100" dir="2700000" algn="tl">
                    <a:srgbClr val="000000">
                      <a:alpha val="43137"/>
                    </a:srgbClr>
                  </a:outerShdw>
                </a:effectLst>
              </a:rPr>
              <a:t>alongside</a:t>
            </a:r>
            <a:r>
              <a:rPr lang="en-US" sz="3200" dirty="0">
                <a:effectLst>
                  <a:outerShdw blurRad="38100" dist="38100" dir="2700000" algn="tl">
                    <a:srgbClr val="000000">
                      <a:alpha val="43137"/>
                    </a:srgbClr>
                  </a:outerShdw>
                </a:effectLst>
              </a:rPr>
              <a:t>)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ballō</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t>
            </a:r>
            <a:r>
              <a:rPr lang="en-US" sz="3200" i="1" dirty="0">
                <a:effectLst>
                  <a:outerShdw blurRad="38100" dist="38100" dir="2700000" algn="tl">
                    <a:srgbClr val="000000">
                      <a:alpha val="43137"/>
                    </a:srgbClr>
                  </a:outerShdw>
                </a:effectLst>
              </a:rPr>
              <a:t>to throw</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an earthly story with a heavenly meaning</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5" name="TextBox 4"/>
          <p:cNvSpPr txBox="1"/>
          <p:nvPr/>
        </p:nvSpPr>
        <p:spPr>
          <a:xfrm>
            <a:off x="457200" y="1725142"/>
            <a:ext cx="8200103"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3 rules of interpretation:</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6" name="TextBox 5"/>
          <p:cNvSpPr txBox="1"/>
          <p:nvPr/>
        </p:nvSpPr>
        <p:spPr>
          <a:xfrm>
            <a:off x="690880" y="2275588"/>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1) Simplicity of interpretation </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697160" y="2821505"/>
            <a:ext cx="7971339" cy="1077218"/>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2) Restrict symbols to those revealed by Jesus</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TextBox 7"/>
          <p:cNvSpPr txBox="1"/>
          <p:nvPr/>
        </p:nvSpPr>
        <p:spPr>
          <a:xfrm>
            <a:off x="697160" y="3841720"/>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3) Consistency of symbolism</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 name="TextBox 8"/>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11170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6"/>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7"/>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P spid="6" grpId="0"/>
      <p:bldP spid="6" grpId="1"/>
      <p:bldP spid="7" grpId="0"/>
      <p:bldP spid="7" grpId="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111988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pPr algn="ctr"/>
            <a:r>
              <a:rPr lang="en-US" sz="3200" dirty="0" smtClean="0">
                <a:solidFill>
                  <a:srgbClr val="FFFF00"/>
                </a:solidFill>
                <a:effectLst>
                  <a:outerShdw blurRad="38100" dist="38100" dir="2700000" algn="tl">
                    <a:srgbClr val="000000">
                      <a:alpha val="43137"/>
                    </a:srgbClr>
                  </a:outerShdw>
                </a:effectLst>
              </a:rPr>
              <a:t>4 types of soil</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9" name="TextBox 8"/>
          <p:cNvSpPr txBox="1"/>
          <p:nvPr/>
        </p:nvSpPr>
        <p:spPr>
          <a:xfrm>
            <a:off x="533400" y="1619793"/>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Hard</a:t>
            </a:r>
            <a:endParaRPr lang="en-US" sz="3200" dirty="0">
              <a:effectLst>
                <a:outerShdw blurRad="38100" dist="38100" dir="2700000" algn="tl">
                  <a:srgbClr val="000000">
                    <a:alpha val="43137"/>
                  </a:srgbClr>
                </a:outerShdw>
              </a:effectLst>
            </a:endParaRPr>
          </a:p>
        </p:txBody>
      </p:sp>
      <p:sp>
        <p:nvSpPr>
          <p:cNvPr id="10" name="TextBox 9"/>
          <p:cNvSpPr txBox="1"/>
          <p:nvPr/>
        </p:nvSpPr>
        <p:spPr>
          <a:xfrm>
            <a:off x="533400" y="2736669"/>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Stony</a:t>
            </a:r>
            <a:endParaRPr lang="en-US" sz="3200" dirty="0">
              <a:effectLst>
                <a:outerShdw blurRad="38100" dist="38100" dir="2700000" algn="tl">
                  <a:srgbClr val="000000">
                    <a:alpha val="43137"/>
                  </a:srgbClr>
                </a:outerShdw>
              </a:effectLst>
            </a:endParaRPr>
          </a:p>
        </p:txBody>
      </p:sp>
      <p:sp>
        <p:nvSpPr>
          <p:cNvPr id="11" name="TextBox 10"/>
          <p:cNvSpPr txBox="1"/>
          <p:nvPr/>
        </p:nvSpPr>
        <p:spPr>
          <a:xfrm>
            <a:off x="533400" y="3884028"/>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Thorny</a:t>
            </a:r>
            <a:endParaRPr lang="en-US" sz="3200" dirty="0">
              <a:effectLst>
                <a:outerShdw blurRad="38100" dist="38100" dir="2700000" algn="tl">
                  <a:srgbClr val="000000">
                    <a:alpha val="43137"/>
                  </a:srgbClr>
                </a:outerShdw>
              </a:effectLst>
            </a:endParaRPr>
          </a:p>
        </p:txBody>
      </p:sp>
      <p:sp>
        <p:nvSpPr>
          <p:cNvPr id="12" name="TextBox 11"/>
          <p:cNvSpPr txBox="1"/>
          <p:nvPr/>
        </p:nvSpPr>
        <p:spPr>
          <a:xfrm>
            <a:off x="533400" y="5037918"/>
            <a:ext cx="1905000" cy="584775"/>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Good</a:t>
            </a:r>
            <a:endParaRPr lang="en-US" sz="3200" dirty="0">
              <a:effectLst>
                <a:outerShdw blurRad="38100" dist="38100" dir="2700000" algn="tl">
                  <a:srgbClr val="000000">
                    <a:alpha val="43137"/>
                  </a:srgbClr>
                </a:outerShdw>
              </a:effectLst>
            </a:endParaRPr>
          </a:p>
        </p:txBody>
      </p:sp>
      <p:sp>
        <p:nvSpPr>
          <p:cNvPr id="13" name="TextBox 12"/>
          <p:cNvSpPr txBox="1"/>
          <p:nvPr/>
        </p:nvSpPr>
        <p:spPr>
          <a:xfrm>
            <a:off x="2438400" y="1365069"/>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Seed devoured by birds immediately. Never germinates or sprouts</a:t>
            </a:r>
            <a:endParaRPr lang="en-US" sz="3200" dirty="0">
              <a:effectLst>
                <a:outerShdw blurRad="38100" dist="38100" dir="2700000" algn="tl">
                  <a:srgbClr val="000000">
                    <a:alpha val="43137"/>
                  </a:srgbClr>
                </a:outerShdw>
              </a:effectLst>
            </a:endParaRPr>
          </a:p>
        </p:txBody>
      </p:sp>
      <p:sp>
        <p:nvSpPr>
          <p:cNvPr id="14" name="TextBox 13"/>
          <p:cNvSpPr txBox="1"/>
          <p:nvPr/>
        </p:nvSpPr>
        <p:spPr>
          <a:xfrm>
            <a:off x="2438400" y="2523775"/>
            <a:ext cx="59436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Seed sprouts immediately but sun scorches because of no root</a:t>
            </a:r>
            <a:endParaRPr lang="en-US" sz="3200" dirty="0">
              <a:effectLst>
                <a:outerShdw blurRad="38100" dist="38100" dir="2700000" algn="tl">
                  <a:srgbClr val="000000">
                    <a:alpha val="43137"/>
                  </a:srgbClr>
                </a:outerShdw>
              </a:effectLst>
            </a:endParaRPr>
          </a:p>
        </p:txBody>
      </p:sp>
      <p:sp>
        <p:nvSpPr>
          <p:cNvPr id="15" name="TextBox 14"/>
          <p:cNvSpPr txBox="1"/>
          <p:nvPr/>
        </p:nvSpPr>
        <p:spPr>
          <a:xfrm>
            <a:off x="2438400" y="3666775"/>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Seed sprouts but thorns quickly chokes</a:t>
            </a:r>
            <a:endParaRPr lang="en-US" sz="3200" dirty="0">
              <a:effectLst>
                <a:outerShdw blurRad="38100" dist="38100" dir="2700000" algn="tl">
                  <a:srgbClr val="000000">
                    <a:alpha val="43137"/>
                  </a:srgbClr>
                </a:outerShdw>
              </a:effectLst>
            </a:endParaRPr>
          </a:p>
        </p:txBody>
      </p:sp>
      <p:sp>
        <p:nvSpPr>
          <p:cNvPr id="16" name="TextBox 15"/>
          <p:cNvSpPr txBox="1"/>
          <p:nvPr/>
        </p:nvSpPr>
        <p:spPr>
          <a:xfrm>
            <a:off x="2438400" y="4846789"/>
            <a:ext cx="6019800" cy="1077218"/>
          </a:xfrm>
          <a:prstGeom prst="rect">
            <a:avLst/>
          </a:prstGeom>
          <a:noFill/>
          <a:scene3d>
            <a:camera prst="orthographicFront"/>
            <a:lightRig rig="threePt" dir="t"/>
          </a:scene3d>
          <a:sp3d>
            <a:bevelT w="152400" h="152400"/>
          </a:sp3d>
        </p:spPr>
        <p:txBody>
          <a:bodyPr wrap="square" rtlCol="0">
            <a:spAutoFit/>
          </a:bodyPr>
          <a:lstStyle/>
          <a:p>
            <a:r>
              <a:rPr lang="en-US" sz="3200" dirty="0" smtClean="0">
                <a:effectLst>
                  <a:outerShdw blurRad="38100" dist="38100" dir="2700000" algn="tl">
                    <a:srgbClr val="000000">
                      <a:alpha val="43137"/>
                    </a:srgbClr>
                  </a:outerShdw>
                </a:effectLst>
              </a:rPr>
              <a:t>Seed sprouts and yields 30, 60, 100-fold fruit</a:t>
            </a:r>
            <a:endParaRPr lang="en-US" sz="3200" dirty="0">
              <a:effectLst>
                <a:outerShdw blurRad="38100" dist="38100" dir="2700000" algn="tl">
                  <a:srgbClr val="000000">
                    <a:alpha val="43137"/>
                  </a:srgbClr>
                </a:outerShdw>
              </a:effectLst>
            </a:endParaRPr>
          </a:p>
        </p:txBody>
      </p:sp>
      <p:grpSp>
        <p:nvGrpSpPr>
          <p:cNvPr id="17" name="Group 16"/>
          <p:cNvGrpSpPr/>
          <p:nvPr/>
        </p:nvGrpSpPr>
        <p:grpSpPr>
          <a:xfrm>
            <a:off x="406403" y="1286798"/>
            <a:ext cx="8280397" cy="4688069"/>
            <a:chOff x="406403" y="1286798"/>
            <a:chExt cx="8280397" cy="4688069"/>
          </a:xfrm>
        </p:grpSpPr>
        <p:cxnSp>
          <p:nvCxnSpPr>
            <p:cNvPr id="18" name="Straight Connector 17"/>
            <p:cNvCxnSpPr/>
            <p:nvPr/>
          </p:nvCxnSpPr>
          <p:spPr>
            <a:xfrm flipV="1">
              <a:off x="2313221" y="1305992"/>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10305" y="2470833"/>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10313" y="3596245"/>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406403" y="4780280"/>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47556" y="1307702"/>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8642401" y="1297728"/>
              <a:ext cx="4511" cy="4667165"/>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14215" y="1286798"/>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410317" y="5948681"/>
              <a:ext cx="8272585" cy="26186"/>
            </a:xfrm>
            <a:prstGeom prst="line">
              <a:avLst/>
            </a:prstGeom>
            <a:ln w="76200">
              <a:solidFill>
                <a:schemeClr val="bg1"/>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675092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par>
                                <p:cTn id="33" presetID="3" presetClass="emph" presetSubtype="2" fill="hold" grpId="1" nodeType="withEffect">
                                  <p:stCondLst>
                                    <p:cond delay="0"/>
                                  </p:stCondLst>
                                  <p:childTnLst>
                                    <p:animClr clrSpc="rgb" dir="cw">
                                      <p:cBhvr override="childStyle">
                                        <p:cTn id="34" dur="2000" fill="hold"/>
                                        <p:tgtEl>
                                          <p:spTgt spid="10"/>
                                        </p:tgtEl>
                                        <p:attrNameLst>
                                          <p:attrName>style.color</p:attrName>
                                        </p:attrNameLst>
                                      </p:cBhvr>
                                      <p:to>
                                        <a:schemeClr val="accent2"/>
                                      </p:to>
                                    </p:animClr>
                                  </p:childTnLst>
                                </p:cTn>
                              </p:par>
                              <p:par>
                                <p:cTn id="35" presetID="3" presetClass="emph" presetSubtype="2" fill="hold" grpId="1" nodeType="withEffect">
                                  <p:stCondLst>
                                    <p:cond delay="0"/>
                                  </p:stCondLst>
                                  <p:childTnLst>
                                    <p:animClr clrSpc="rgb" dir="cw">
                                      <p:cBhvr override="childStyle">
                                        <p:cTn id="36" dur="2000" fill="hold"/>
                                        <p:tgtEl>
                                          <p:spTgt spid="11"/>
                                        </p:tgtEl>
                                        <p:attrNameLst>
                                          <p:attrName>style.color</p:attrName>
                                        </p:attrNameLst>
                                      </p:cBhvr>
                                      <p:to>
                                        <a:schemeClr val="accent2"/>
                                      </p:to>
                                    </p:animClr>
                                  </p:childTnLst>
                                </p:cTn>
                              </p:par>
                              <p:par>
                                <p:cTn id="37" presetID="3" presetClass="emph" presetSubtype="2" fill="hold" grpId="1" nodeType="withEffect">
                                  <p:stCondLst>
                                    <p:cond delay="0"/>
                                  </p:stCondLst>
                                  <p:childTnLst>
                                    <p:animClr clrSpc="rgb" dir="cw">
                                      <p:cBhvr override="childStyle">
                                        <p:cTn id="38" dur="2000" fill="hold"/>
                                        <p:tgtEl>
                                          <p:spTgt spid="12"/>
                                        </p:tgtEl>
                                        <p:attrNameLst>
                                          <p:attrName>style.color</p:attrName>
                                        </p:attrNameLst>
                                      </p:cBhvr>
                                      <p:to>
                                        <a:schemeClr val="accent2"/>
                                      </p:to>
                                    </p:animClr>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3" presetClass="emph" presetSubtype="2" fill="hold" grpId="2" nodeType="withEffect">
                                  <p:stCondLst>
                                    <p:cond delay="0"/>
                                  </p:stCondLst>
                                  <p:childTnLst>
                                    <p:animClr clrSpc="rgb" dir="cw">
                                      <p:cBhvr override="childStyle">
                                        <p:cTn id="45" dur="1000" fill="hold"/>
                                        <p:tgtEl>
                                          <p:spTgt spid="10"/>
                                        </p:tgtEl>
                                        <p:attrNameLst>
                                          <p:attrName>style.color</p:attrName>
                                        </p:attrNameLst>
                                      </p:cBhvr>
                                      <p:to>
                                        <a:schemeClr val="bg1"/>
                                      </p:to>
                                    </p:animClr>
                                  </p:childTnLst>
                                </p:cTn>
                              </p:par>
                              <p:par>
                                <p:cTn id="46" presetID="3" presetClass="emph" presetSubtype="2" fill="hold" grpId="1" nodeType="withEffect">
                                  <p:stCondLst>
                                    <p:cond delay="0"/>
                                  </p:stCondLst>
                                  <p:childTnLst>
                                    <p:animClr clrSpc="rgb" dir="cw">
                                      <p:cBhvr override="childStyle">
                                        <p:cTn id="47" dur="2000" fill="hold"/>
                                        <p:tgtEl>
                                          <p:spTgt spid="9"/>
                                        </p:tgtEl>
                                        <p:attrNameLst>
                                          <p:attrName>style.color</p:attrName>
                                        </p:attrNameLst>
                                      </p:cBhvr>
                                      <p:to>
                                        <a:schemeClr val="accent2"/>
                                      </p:to>
                                    </p:animClr>
                                  </p:childTnLst>
                                </p:cTn>
                              </p:par>
                              <p:par>
                                <p:cTn id="48" presetID="3" presetClass="emph" presetSubtype="2" fill="hold" grpId="1" nodeType="withEffect">
                                  <p:stCondLst>
                                    <p:cond delay="0"/>
                                  </p:stCondLst>
                                  <p:childTnLst>
                                    <p:animClr clrSpc="rgb" dir="cw">
                                      <p:cBhvr override="childStyle">
                                        <p:cTn id="49" dur="2000" fill="hold"/>
                                        <p:tgtEl>
                                          <p:spTgt spid="13"/>
                                        </p:tgtEl>
                                        <p:attrNameLst>
                                          <p:attrName>style.color</p:attrName>
                                        </p:attrNameLst>
                                      </p:cBhvr>
                                      <p:to>
                                        <a:schemeClr val="accent2"/>
                                      </p:to>
                                    </p:animClr>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par>
                                <p:cTn id="55" presetID="3" presetClass="emph" presetSubtype="2" fill="hold" grpId="2" nodeType="withEffect">
                                  <p:stCondLst>
                                    <p:cond delay="0"/>
                                  </p:stCondLst>
                                  <p:childTnLst>
                                    <p:animClr clrSpc="rgb" dir="cw">
                                      <p:cBhvr override="childStyle">
                                        <p:cTn id="56" dur="1000" fill="hold"/>
                                        <p:tgtEl>
                                          <p:spTgt spid="11"/>
                                        </p:tgtEl>
                                        <p:attrNameLst>
                                          <p:attrName>style.color</p:attrName>
                                        </p:attrNameLst>
                                      </p:cBhvr>
                                      <p:to>
                                        <a:schemeClr val="bg1"/>
                                      </p:to>
                                    </p:animClr>
                                  </p:childTnLst>
                                </p:cTn>
                              </p:par>
                              <p:par>
                                <p:cTn id="57" presetID="3" presetClass="emph" presetSubtype="2" fill="hold" grpId="1" nodeType="withEffect">
                                  <p:stCondLst>
                                    <p:cond delay="0"/>
                                  </p:stCondLst>
                                  <p:childTnLst>
                                    <p:animClr clrSpc="rgb" dir="cw">
                                      <p:cBhvr override="childStyle">
                                        <p:cTn id="58" dur="2000" fill="hold"/>
                                        <p:tgtEl>
                                          <p:spTgt spid="14"/>
                                        </p:tgtEl>
                                        <p:attrNameLst>
                                          <p:attrName>style.color</p:attrName>
                                        </p:attrNameLst>
                                      </p:cBhvr>
                                      <p:to>
                                        <a:schemeClr val="accent2"/>
                                      </p:to>
                                    </p:animClr>
                                  </p:childTnLst>
                                </p:cTn>
                              </p:par>
                              <p:par>
                                <p:cTn id="59" presetID="3" presetClass="emph" presetSubtype="2" fill="hold" grpId="3" nodeType="withEffect">
                                  <p:stCondLst>
                                    <p:cond delay="0"/>
                                  </p:stCondLst>
                                  <p:childTnLst>
                                    <p:animClr clrSpc="rgb" dir="cw">
                                      <p:cBhvr override="childStyle">
                                        <p:cTn id="60" dur="2000" fill="hold"/>
                                        <p:tgtEl>
                                          <p:spTgt spid="10"/>
                                        </p:tgtEl>
                                        <p:attrNameLst>
                                          <p:attrName>style.color</p:attrName>
                                        </p:attrNameLst>
                                      </p:cBhvr>
                                      <p:to>
                                        <a:schemeClr val="accent2"/>
                                      </p:to>
                                    </p:animClr>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par>
                                <p:cTn id="66" presetID="3" presetClass="emph" presetSubtype="2" fill="hold" grpId="2" nodeType="withEffect">
                                  <p:stCondLst>
                                    <p:cond delay="0"/>
                                  </p:stCondLst>
                                  <p:childTnLst>
                                    <p:animClr clrSpc="rgb" dir="cw">
                                      <p:cBhvr override="childStyle">
                                        <p:cTn id="67" dur="1000" fill="hold"/>
                                        <p:tgtEl>
                                          <p:spTgt spid="12"/>
                                        </p:tgtEl>
                                        <p:attrNameLst>
                                          <p:attrName>style.color</p:attrName>
                                        </p:attrNameLst>
                                      </p:cBhvr>
                                      <p:to>
                                        <a:schemeClr val="bg1"/>
                                      </p:to>
                                    </p:animClr>
                                  </p:childTnLst>
                                </p:cTn>
                              </p:par>
                              <p:par>
                                <p:cTn id="68" presetID="3" presetClass="emph" presetSubtype="2" fill="hold" grpId="3" nodeType="withEffect">
                                  <p:stCondLst>
                                    <p:cond delay="0"/>
                                  </p:stCondLst>
                                  <p:childTnLst>
                                    <p:animClr clrSpc="rgb" dir="cw">
                                      <p:cBhvr override="childStyle">
                                        <p:cTn id="69" dur="2000" fill="hold"/>
                                        <p:tgtEl>
                                          <p:spTgt spid="11"/>
                                        </p:tgtEl>
                                        <p:attrNameLst>
                                          <p:attrName>style.color</p:attrName>
                                        </p:attrNameLst>
                                      </p:cBhvr>
                                      <p:to>
                                        <a:schemeClr val="accent2"/>
                                      </p:to>
                                    </p:animClr>
                                  </p:childTnLst>
                                </p:cTn>
                              </p:par>
                              <p:par>
                                <p:cTn id="70" presetID="3" presetClass="emph" presetSubtype="2" fill="hold" grpId="1" nodeType="withEffect">
                                  <p:stCondLst>
                                    <p:cond delay="0"/>
                                  </p:stCondLst>
                                  <p:childTnLst>
                                    <p:animClr clrSpc="rgb" dir="cw">
                                      <p:cBhvr override="childStyle">
                                        <p:cTn id="71" dur="2000" fill="hold"/>
                                        <p:tgtEl>
                                          <p:spTgt spid="1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10" grpId="2"/>
      <p:bldP spid="10" grpId="3"/>
      <p:bldP spid="11" grpId="0"/>
      <p:bldP spid="11" grpId="1"/>
      <p:bldP spid="11" grpId="2"/>
      <p:bldP spid="11" grpId="3"/>
      <p:bldP spid="12" grpId="0"/>
      <p:bldP spid="12" grpId="1"/>
      <p:bldP spid="12" grpId="2"/>
      <p:bldP spid="13" grpId="0"/>
      <p:bldP spid="13" grpId="1"/>
      <p:bldP spid="14" grpId="0"/>
      <p:bldP spid="14" grpId="1"/>
      <p:bldP spid="15" grpId="0"/>
      <p:bldP spid="15" grpId="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925774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2116" y="1669760"/>
            <a:ext cx="8200103" cy="1569660"/>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rPr>
              <a:t>                                             </a:t>
            </a:r>
            <a:r>
              <a:rPr lang="en-US" sz="3200" baseline="30000" dirty="0" smtClean="0">
                <a:effectLst>
                  <a:outerShdw blurRad="38100" dist="38100" dir="2700000" algn="tl">
                    <a:srgbClr val="000000">
                      <a:alpha val="43137"/>
                    </a:srgbClr>
                  </a:outerShdw>
                </a:effectLst>
              </a:rPr>
              <a:t>7</a:t>
            </a:r>
            <a:r>
              <a:rPr lang="en-US" sz="3200" dirty="0" smtClean="0">
                <a:effectLst>
                  <a:outerShdw blurRad="38100" dist="38100" dir="2700000" algn="tl">
                    <a:srgbClr val="000000">
                      <a:alpha val="43137"/>
                    </a:srgbClr>
                  </a:outerShdw>
                </a:effectLst>
              </a:rPr>
              <a:t> </a:t>
            </a:r>
            <a:r>
              <a:rPr lang="en-US" sz="3200" dirty="0" smtClean="0">
                <a:solidFill>
                  <a:srgbClr val="FFFF00"/>
                </a:solidFill>
                <a:effectLst>
                  <a:outerShdw blurRad="38100" dist="38100" dir="2700000" algn="tl">
                    <a:srgbClr val="000000">
                      <a:alpha val="43137"/>
                    </a:srgbClr>
                  </a:outerShdw>
                </a:effectLst>
              </a:rPr>
              <a:t>… always </a:t>
            </a:r>
            <a:r>
              <a:rPr lang="en-US" sz="3200" dirty="0">
                <a:solidFill>
                  <a:srgbClr val="FFFF00"/>
                </a:solidFill>
                <a:effectLst>
                  <a:outerShdw blurRad="38100" dist="38100" dir="2700000" algn="tl">
                    <a:srgbClr val="000000">
                      <a:alpha val="43137"/>
                    </a:srgbClr>
                  </a:outerShdw>
                </a:effectLst>
              </a:rPr>
              <a:t>learning and never able to come to the knowledge of the truth</a:t>
            </a:r>
            <a:r>
              <a:rPr lang="en-US" sz="3200" dirty="0" smtClean="0">
                <a:solidFill>
                  <a:srgbClr val="FFFF00"/>
                </a:solidFill>
                <a:effectLst>
                  <a:outerShdw blurRad="38100" dist="38100" dir="2700000" algn="tl">
                    <a:srgbClr val="000000">
                      <a:alpha val="43137"/>
                    </a:srgbClr>
                  </a:outerShdw>
                </a:effectLst>
              </a:rPr>
              <a:t>.</a:t>
            </a:r>
            <a:endParaRPr lang="en-US" sz="3200" dirty="0">
              <a:solidFill>
                <a:srgbClr val="FFFF00"/>
              </a:solidFill>
              <a:effectLst>
                <a:outerShdw blurRad="38100" dist="38100" dir="2700000" algn="tl">
                  <a:srgbClr val="000000">
                    <a:alpha val="43137"/>
                  </a:srgbClr>
                </a:outerShdw>
              </a:effectLst>
            </a:endParaRPr>
          </a:p>
        </p:txBody>
      </p:sp>
      <p:sp>
        <p:nvSpPr>
          <p:cNvPr id="2" name="TextBox 1"/>
          <p:cNvSpPr txBox="1"/>
          <p:nvPr/>
        </p:nvSpPr>
        <p:spPr>
          <a:xfrm>
            <a:off x="462116" y="702023"/>
            <a:ext cx="8200103" cy="156966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2 Tim. 3:1, 2a, 7 ~ </a:t>
            </a:r>
            <a:r>
              <a:rPr lang="en-US" sz="3200" baseline="30000" dirty="0">
                <a:effectLst>
                  <a:outerShdw blurRad="38100" dist="38100" dir="2700000" algn="tl">
                    <a:srgbClr val="000000">
                      <a:alpha val="43137"/>
                    </a:srgbClr>
                  </a:outerShdw>
                </a:effectLst>
              </a:rPr>
              <a:t>1 </a:t>
            </a:r>
            <a:r>
              <a:rPr lang="en-US" sz="3200" dirty="0">
                <a:solidFill>
                  <a:srgbClr val="FFFF00"/>
                </a:solidFill>
                <a:effectLst>
                  <a:outerShdw blurRad="38100" dist="38100" dir="2700000" algn="tl">
                    <a:srgbClr val="000000">
                      <a:alpha val="43137"/>
                    </a:srgbClr>
                  </a:outerShdw>
                </a:effectLst>
              </a:rPr>
              <a:t>But know this, that in the last days perilous times will come. </a:t>
            </a:r>
            <a:r>
              <a:rPr lang="en-US" sz="3200" baseline="30000" dirty="0">
                <a:effectLst>
                  <a:outerShdw blurRad="38100" dist="38100" dir="2700000" algn="tl">
                    <a:srgbClr val="000000">
                      <a:alpha val="43137"/>
                    </a:srgbClr>
                  </a:outerShdw>
                </a:effectLst>
              </a:rPr>
              <a:t>2a</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For men will become lovers of </a:t>
            </a:r>
            <a:r>
              <a:rPr lang="en-US" sz="3200" dirty="0" smtClean="0">
                <a:solidFill>
                  <a:srgbClr val="FFFF00"/>
                </a:solidFill>
                <a:effectLst>
                  <a:outerShdw blurRad="38100" dist="38100" dir="2700000" algn="tl">
                    <a:srgbClr val="000000">
                      <a:alpha val="43137"/>
                    </a:srgbClr>
                  </a:outerShdw>
                </a:effectLst>
              </a:rPr>
              <a:t>themselves …</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5" name="TextBox 4"/>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9967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13:1-23</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95948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2" id="{429DB370-5D6B-4521-8DE7-808FB9B2E2B2}" vid="{728F1B9B-C61C-45EB-85C5-2C9A33CBF98D}"/>
    </a:ext>
  </a:extLst>
</a:theme>
</file>

<file path=docProps/app.xml><?xml version="1.0" encoding="utf-8"?>
<Properties xmlns="http://schemas.openxmlformats.org/officeDocument/2006/extended-properties" xmlns:vt="http://schemas.openxmlformats.org/officeDocument/2006/docPropsVTypes">
  <Template>Matthew</Template>
  <TotalTime>4064</TotalTime>
  <Words>458</Words>
  <Application>Microsoft Office PowerPoint</Application>
  <PresentationFormat>On-screen Show (4:3)</PresentationFormat>
  <Paragraphs>72</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Penoir</vt:lpstr>
      <vt:lpstr>Times New Roman</vt:lpstr>
      <vt:lpstr>LilyUPC</vt:lpstr>
      <vt:lpstr>Britannic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Soundbooth</cp:lastModifiedBy>
  <cp:revision>25</cp:revision>
  <dcterms:created xsi:type="dcterms:W3CDTF">2015-12-03T17:32:54Z</dcterms:created>
  <dcterms:modified xsi:type="dcterms:W3CDTF">2015-12-06T15:27:19Z</dcterms:modified>
</cp:coreProperties>
</file>