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7" r:id="rId3"/>
    <p:sldId id="258" r:id="rId4"/>
    <p:sldId id="266" r:id="rId5"/>
    <p:sldId id="267" r:id="rId6"/>
    <p:sldId id="259" r:id="rId7"/>
    <p:sldId id="260" r:id="rId8"/>
    <p:sldId id="261" r:id="rId9"/>
    <p:sldId id="262" r:id="rId10"/>
    <p:sldId id="263" r:id="rId11"/>
    <p:sldId id="268" r:id="rId12"/>
    <p:sldId id="265" r:id="rId13"/>
    <p:sldId id="264" r:id="rId14"/>
  </p:sldIdLst>
  <p:sldSz cx="9144000" cy="6858000" type="screen4x3"/>
  <p:notesSz cx="6858000" cy="9144000"/>
  <p:embeddedFontLst>
    <p:embeddedFont>
      <p:font typeface="LilyUPC" panose="020B0604020202020204" charset="-34"/>
      <p:regular r:id="rId15"/>
      <p:bold r:id="rId16"/>
      <p:italic r:id="rId17"/>
      <p:boldItalic r:id="rId18"/>
    </p:embeddedFont>
    <p:embeddedFont>
      <p:font typeface="Britannic Bold" panose="020B0903060703020204" pitchFamily="34" charset="0"/>
      <p:regular r:id="rId19"/>
    </p:embeddedFont>
    <p:embeddedFont>
      <p:font typeface="Penoir" panose="020B0500000000000000" pitchFamily="34" charset="0"/>
      <p:regular r:id="rId20"/>
      <p:bold r:id="rId21"/>
      <p:italic r:id="rId22"/>
      <p:boldItalic r:id="rId23"/>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60"/>
  </p:normalViewPr>
  <p:slideViewPr>
    <p:cSldViewPr snapToGrid="0" showGuides="1">
      <p:cViewPr varScale="1">
        <p:scale>
          <a:sx n="61" d="100"/>
          <a:sy n="61" d="100"/>
        </p:scale>
        <p:origin x="813" y="4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font" Target="fonts/font9.fntdata"/><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8.fntdata"/><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222223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74753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4280301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4422DB1-149A-4FB5-BF46-D0E91AD1C571}" type="datetimeFigureOut">
              <a:rPr lang="en-US" smtClean="0"/>
              <a:t>11/25/2015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81220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422DB1-149A-4FB5-BF46-D0E91AD1C571}" type="datetimeFigureOut">
              <a:rPr lang="en-US" smtClean="0"/>
              <a:t>11/25/2015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410971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422DB1-149A-4FB5-BF46-D0E91AD1C571}" type="datetimeFigureOut">
              <a:rPr lang="en-US" smtClean="0"/>
              <a:t>11/25/2015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2984867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4422DB1-149A-4FB5-BF46-D0E91AD1C571}" type="datetimeFigureOut">
              <a:rPr lang="en-US" smtClean="0"/>
              <a:t>11/25/2015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968230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4422DB1-149A-4FB5-BF46-D0E91AD1C571}" type="datetimeFigureOut">
              <a:rPr lang="en-US" smtClean="0"/>
              <a:t>11/25/2015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33845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422DB1-149A-4FB5-BF46-D0E91AD1C571}" type="datetimeFigureOut">
              <a:rPr lang="en-US" smtClean="0"/>
              <a:t>11/25/2015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862100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11/25/2015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1071089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422DB1-149A-4FB5-BF46-D0E91AD1C571}" type="datetimeFigureOut">
              <a:rPr lang="en-US" smtClean="0"/>
              <a:t>11/25/2015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D9D851-C48A-4727-9434-7F72C37547BB}" type="slidenum">
              <a:rPr lang="en-US" smtClean="0"/>
              <a:t>‹#›</a:t>
            </a:fld>
            <a:endParaRPr lang="en-US"/>
          </a:p>
        </p:txBody>
      </p:sp>
    </p:spTree>
    <p:extLst>
      <p:ext uri="{BB962C8B-B14F-4D97-AF65-F5344CB8AC3E}">
        <p14:creationId xmlns:p14="http://schemas.microsoft.com/office/powerpoint/2010/main" val="637161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422DB1-149A-4FB5-BF46-D0E91AD1C571}" type="datetimeFigureOut">
              <a:rPr lang="en-US" smtClean="0"/>
              <a:t>11/25/2015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D9D851-C48A-4727-9434-7F72C37547BB}" type="slidenum">
              <a:rPr lang="en-US" smtClean="0"/>
              <a:t>‹#›</a:t>
            </a:fld>
            <a:endParaRPr lang="en-US"/>
          </a:p>
        </p:txBody>
      </p:sp>
    </p:spTree>
    <p:extLst>
      <p:ext uri="{BB962C8B-B14F-4D97-AF65-F5344CB8AC3E}">
        <p14:creationId xmlns:p14="http://schemas.microsoft.com/office/powerpoint/2010/main" val="3230312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589935" y="399672"/>
            <a:ext cx="7787149" cy="923330"/>
          </a:xfrm>
          <a:prstGeom prst="rect">
            <a:avLst/>
          </a:prstGeom>
          <a:noFill/>
        </p:spPr>
        <p:txBody>
          <a:bodyPr wrap="square" rtlCol="0">
            <a:spAutoFit/>
          </a:bodyPr>
          <a:lstStyle/>
          <a:p>
            <a:r>
              <a:rPr lang="en-US" sz="54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54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12:33-50</a:t>
            </a:r>
            <a:endParaRPr lang="en-US" sz="54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5" name="TextBox 4"/>
          <p:cNvSpPr txBox="1"/>
          <p:nvPr/>
        </p:nvSpPr>
        <p:spPr>
          <a:xfrm>
            <a:off x="5008880" y="3230880"/>
            <a:ext cx="3200400" cy="923330"/>
          </a:xfrm>
          <a:prstGeom prst="rect">
            <a:avLst/>
          </a:prstGeom>
          <a:noFill/>
        </p:spPr>
        <p:txBody>
          <a:bodyPr wrap="square" rtlCol="0">
            <a:spAutoFit/>
          </a:bodyPr>
          <a:lstStyle/>
          <a:p>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A free CD of this message will be available following the service</a:t>
            </a:r>
          </a:p>
        </p:txBody>
      </p:sp>
      <p:pic>
        <p:nvPicPr>
          <p:cNvPr id="30" name="Picture 2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379598">
            <a:off x="5477248" y="5008546"/>
            <a:ext cx="1027893" cy="1074076"/>
          </a:xfrm>
          <a:prstGeom prst="rect">
            <a:avLst/>
          </a:prstGeom>
          <a:scene3d>
            <a:camera prst="orthographicFront"/>
            <a:lightRig rig="threePt" dir="t"/>
          </a:scene3d>
          <a:sp3d>
            <a:bevelT w="190500" h="190500"/>
          </a:sp3d>
        </p:spPr>
      </p:pic>
      <p:pic>
        <p:nvPicPr>
          <p:cNvPr id="33" name="Picture 3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9918662">
            <a:off x="7801268" y="3457782"/>
            <a:ext cx="1019397" cy="1019397"/>
          </a:xfrm>
          <a:prstGeom prst="rect">
            <a:avLst/>
          </a:prstGeom>
          <a:scene3d>
            <a:camera prst="orthographicFront"/>
            <a:lightRig rig="threePt" dir="t"/>
          </a:scene3d>
          <a:sp3d>
            <a:bevelT w="190500" h="190500"/>
          </a:sp3d>
        </p:spPr>
      </p:pic>
      <p:sp>
        <p:nvSpPr>
          <p:cNvPr id="35" name="TextBox 34"/>
          <p:cNvSpPr txBox="1"/>
          <p:nvPr/>
        </p:nvSpPr>
        <p:spPr>
          <a:xfrm>
            <a:off x="5537200" y="4695221"/>
            <a:ext cx="3423249" cy="923330"/>
          </a:xfrm>
          <a:prstGeom prst="rect">
            <a:avLst/>
          </a:prstGeom>
          <a:noFill/>
        </p:spPr>
        <p:txBody>
          <a:bodyPr wrap="square" rtlCol="0">
            <a:spAutoFit/>
          </a:bodyPr>
          <a:lstStyle/>
          <a:p>
            <a:pPr algn="r"/>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IT WILL ALSO be available LATER THIS WEEK</a:t>
            </a:r>
          </a:p>
          <a:p>
            <a:pPr algn="r"/>
            <a:r>
              <a:rPr lang="en-US" cap="all" dirty="0" smtClean="0">
                <a:solidFill>
                  <a:schemeClr val="bg1"/>
                </a:solidFill>
                <a:effectLst>
                  <a:outerShdw blurRad="38100" dist="38100" dir="2700000" algn="tl">
                    <a:srgbClr val="000000">
                      <a:alpha val="43137"/>
                    </a:srgbClr>
                  </a:outerShdw>
                </a:effectLst>
                <a:latin typeface="Britannic Bold" panose="020B0903060703020204" pitchFamily="34" charset="0"/>
              </a:rPr>
              <a:t>VIA cALVARYOKC.COM</a:t>
            </a:r>
          </a:p>
        </p:txBody>
      </p:sp>
    </p:spTree>
    <p:extLst>
      <p:ext uri="{BB962C8B-B14F-4D97-AF65-F5344CB8AC3E}">
        <p14:creationId xmlns:p14="http://schemas.microsoft.com/office/powerpoint/2010/main" val="12350541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07721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John </a:t>
            </a:r>
            <a:r>
              <a:rPr lang="en-US" sz="3200" dirty="0" smtClean="0">
                <a:effectLst>
                  <a:outerShdw blurRad="38100" dist="38100" dir="2700000" algn="tl">
                    <a:srgbClr val="000000">
                      <a:alpha val="43137"/>
                    </a:srgbClr>
                  </a:outerShdw>
                </a:effectLst>
              </a:rPr>
              <a:t>6:29b </a:t>
            </a:r>
            <a:r>
              <a:rPr lang="en-US" sz="3200" dirty="0">
                <a:effectLst>
                  <a:outerShdw blurRad="38100" dist="38100" dir="2700000" algn="tl">
                    <a:srgbClr val="000000">
                      <a:alpha val="43137"/>
                    </a:srgbClr>
                  </a:outerShdw>
                </a:effectLst>
              </a:rPr>
              <a:t>~ </a:t>
            </a:r>
            <a:r>
              <a:rPr lang="en-US" sz="3200" dirty="0">
                <a:solidFill>
                  <a:srgbClr val="FFFF00"/>
                </a:solidFill>
                <a:effectLst>
                  <a:outerShdw blurRad="38100" dist="38100" dir="2700000" algn="tl">
                    <a:srgbClr val="000000">
                      <a:alpha val="43137"/>
                    </a:srgbClr>
                  </a:outerShdw>
                </a:effectLst>
              </a:rPr>
              <a:t>…that you believe in Him whom He sent.</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12:33-50</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6815476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12:33-50</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4169567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5170646"/>
          </a:xfrm>
          <a:prstGeom prst="rect">
            <a:avLst/>
          </a:prstGeom>
          <a:noFill/>
        </p:spPr>
        <p:txBody>
          <a:bodyPr wrap="square" rtlCol="0">
            <a:spAutoFit/>
          </a:bodyPr>
          <a:lstStyle/>
          <a:p>
            <a:r>
              <a:rPr lang="en-US" sz="3000" dirty="0">
                <a:solidFill>
                  <a:srgbClr val="FFFF00"/>
                </a:solidFill>
                <a:effectLst>
                  <a:outerShdw blurRad="38100" dist="38100" dir="2700000" algn="tl">
                    <a:srgbClr val="000000">
                      <a:alpha val="43137"/>
                    </a:srgbClr>
                  </a:outerShdw>
                </a:effectLst>
              </a:rPr>
              <a:t>Jean </a:t>
            </a:r>
            <a:r>
              <a:rPr lang="en-US" sz="3000" dirty="0" err="1">
                <a:solidFill>
                  <a:srgbClr val="FFFF00"/>
                </a:solidFill>
                <a:effectLst>
                  <a:outerShdw blurRad="38100" dist="38100" dir="2700000" algn="tl">
                    <a:srgbClr val="000000">
                      <a:alpha val="43137"/>
                    </a:srgbClr>
                  </a:outerShdw>
                </a:effectLst>
              </a:rPr>
              <a:t>Grou</a:t>
            </a:r>
            <a:r>
              <a:rPr lang="en-US" sz="3000" dirty="0">
                <a:solidFill>
                  <a:srgbClr val="FFFF00"/>
                </a:solidFill>
                <a:effectLst>
                  <a:outerShdw blurRad="38100" dist="38100" dir="2700000" algn="tl">
                    <a:srgbClr val="000000">
                      <a:alpha val="43137"/>
                    </a:srgbClr>
                  </a:outerShdw>
                </a:effectLst>
              </a:rPr>
              <a:t> (1731-1803), </a:t>
            </a:r>
            <a:r>
              <a:rPr lang="en-US" sz="3000" i="1" dirty="0">
                <a:solidFill>
                  <a:srgbClr val="FFFF00"/>
                </a:solidFill>
                <a:effectLst>
                  <a:outerShdw blurRad="38100" dist="38100" dir="2700000" algn="tl">
                    <a:srgbClr val="000000">
                      <a:alpha val="43137"/>
                    </a:srgbClr>
                  </a:outerShdw>
                </a:effectLst>
              </a:rPr>
              <a:t>The Hidden Life of the Soul –</a:t>
            </a:r>
            <a:r>
              <a:rPr lang="en-US" sz="3000" dirty="0">
                <a:solidFill>
                  <a:srgbClr val="FFFF00"/>
                </a:solidFill>
                <a:effectLst>
                  <a:outerShdw blurRad="38100" dist="38100" dir="2700000" algn="tl">
                    <a:srgbClr val="000000">
                      <a:alpha val="43137"/>
                    </a:srgbClr>
                  </a:outerShdw>
                </a:effectLst>
              </a:rPr>
              <a:t> </a:t>
            </a:r>
            <a:r>
              <a:rPr lang="en-US" sz="3000" dirty="0">
                <a:effectLst>
                  <a:outerShdw blurRad="38100" dist="38100" dir="2700000" algn="tl">
                    <a:srgbClr val="000000">
                      <a:alpha val="43137"/>
                    </a:srgbClr>
                  </a:outerShdw>
                </a:effectLst>
              </a:rPr>
              <a:t>“How shall we rest in God? By giving ourselves wholly to him. If you give yourself by halves, you cannot find full rest; there will ever be a lurking disquiet in that half that is withheld. Martyrs, confessors, and saints have tasted this rest, and ‘counted themselves happy in that they endured.’ A countless host of God's faithful servants have drunk deeply of it under the daily burden of a weary life-dull, commonplace, painful, or desolate. All that God has been to them he is ready to be to you.”</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12:33-50</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21891283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12:33-50</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6665688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077218"/>
          </a:xfrm>
          <a:prstGeom prst="rect">
            <a:avLst/>
          </a:prstGeom>
          <a:noFill/>
        </p:spPr>
        <p:txBody>
          <a:bodyPr wrap="square" rtlCol="0">
            <a:spAutoFit/>
          </a:bodyPr>
          <a:lstStyle/>
          <a:p>
            <a:r>
              <a:rPr lang="en-US" sz="3200" dirty="0">
                <a:solidFill>
                  <a:srgbClr val="FFFF00"/>
                </a:solidFill>
                <a:effectLst>
                  <a:outerShdw blurRad="38100" dist="38100" dir="2700000" algn="tl">
                    <a:srgbClr val="000000">
                      <a:alpha val="43137"/>
                    </a:srgbClr>
                  </a:outerShdw>
                </a:effectLst>
              </a:rPr>
              <a:t>Idle</a:t>
            </a:r>
            <a:r>
              <a:rPr lang="en-US" sz="3200" dirty="0">
                <a:effectLst>
                  <a:outerShdw blurRad="38100" dist="38100" dir="2700000" algn="tl">
                    <a:srgbClr val="000000">
                      <a:alpha val="43137"/>
                    </a:srgbClr>
                  </a:outerShdw>
                </a:effectLst>
              </a:rPr>
              <a:t> (v. 36) ~ </a:t>
            </a:r>
            <a:r>
              <a:rPr lang="en-US" sz="3200" b="1" i="1" dirty="0" err="1">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argos</a:t>
            </a:r>
            <a:r>
              <a:rPr lang="en-US" sz="3200" dirty="0">
                <a:solidFill>
                  <a:srgbClr val="FFFF00"/>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 </a:t>
            </a:r>
            <a:r>
              <a:rPr lang="en-US" sz="3200" b="1" i="1"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a:t>
            </a:r>
            <a:r>
              <a:rPr lang="en-US" sz="3200" i="1" dirty="0">
                <a:solidFill>
                  <a:srgbClr val="FFFF00"/>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a:t>
            </a:r>
            <a:r>
              <a:rPr lang="en-US" sz="3200" dirty="0" smtClean="0">
                <a:effectLst>
                  <a:outerShdw blurRad="38100" dist="38100" dir="2700000" algn="tl">
                    <a:srgbClr val="000000">
                      <a:alpha val="43137"/>
                    </a:srgbClr>
                  </a:outerShdw>
                </a:effectLst>
              </a:rPr>
              <a:t>negative particle – equal to “un” in English) </a:t>
            </a:r>
            <a:r>
              <a:rPr lang="en-US" sz="3200" dirty="0">
                <a:effectLst>
                  <a:outerShdw blurRad="38100" dist="38100" dir="2700000" algn="tl">
                    <a:srgbClr val="000000">
                      <a:alpha val="43137"/>
                    </a:srgbClr>
                  </a:outerShdw>
                </a:effectLst>
              </a:rPr>
              <a:t>+ </a:t>
            </a:r>
            <a:r>
              <a:rPr lang="en-US" sz="3200" b="1" i="1"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ergon</a:t>
            </a:r>
            <a:r>
              <a:rPr lang="en-US" sz="3200" i="1" dirty="0">
                <a:solidFill>
                  <a:srgbClr val="FFFF00"/>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(work)</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12:33-50</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5" name="TextBox 4"/>
          <p:cNvSpPr txBox="1"/>
          <p:nvPr/>
        </p:nvSpPr>
        <p:spPr>
          <a:xfrm>
            <a:off x="690880" y="1707662"/>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smtClean="0">
                <a:solidFill>
                  <a:schemeClr val="bg1"/>
                </a:solidFill>
              </a:rPr>
              <a:t> </a:t>
            </a:r>
            <a:r>
              <a:rPr lang="en-US" sz="3200" dirty="0" smtClean="0"/>
              <a:t>i.e. </a:t>
            </a:r>
            <a:r>
              <a:rPr lang="en-US" sz="3200" i="1" dirty="0" smtClean="0"/>
              <a:t>“unemployed”</a:t>
            </a:r>
            <a:endParaRPr lang="en-US" sz="3200" b="1" i="1" cap="small" dirty="0">
              <a:solidFill>
                <a:srgbClr val="FFFF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55871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12:33-50</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40823430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569660"/>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John 6:35 ~ </a:t>
            </a:r>
            <a:r>
              <a:rPr lang="en-US" sz="3200" dirty="0" smtClean="0">
                <a:solidFill>
                  <a:srgbClr val="FFFF00"/>
                </a:solidFill>
                <a:effectLst>
                  <a:outerShdw blurRad="38100" dist="38100" dir="2700000" algn="tl">
                    <a:srgbClr val="000000">
                      <a:alpha val="43137"/>
                    </a:srgbClr>
                  </a:outerShdw>
                </a:effectLst>
              </a:rPr>
              <a:t>I </a:t>
            </a:r>
            <a:r>
              <a:rPr lang="en-US" sz="3200" dirty="0">
                <a:solidFill>
                  <a:srgbClr val="FFFF00"/>
                </a:solidFill>
                <a:effectLst>
                  <a:outerShdw blurRad="38100" dist="38100" dir="2700000" algn="tl">
                    <a:srgbClr val="000000">
                      <a:alpha val="43137"/>
                    </a:srgbClr>
                  </a:outerShdw>
                </a:effectLst>
              </a:rPr>
              <a:t>am the bread of life. He who comes to Me shall never hunger, and he who believes in Me shall never thirst</a:t>
            </a:r>
            <a:r>
              <a:rPr lang="en-US" sz="3200" dirty="0" smtClean="0">
                <a:solidFill>
                  <a:srgbClr val="FFFF00"/>
                </a:solidFill>
                <a:effectLst>
                  <a:outerShdw blurRad="38100" dist="38100" dir="2700000" algn="tl">
                    <a:srgbClr val="000000">
                      <a:alpha val="43137"/>
                    </a:srgbClr>
                  </a:outerShdw>
                </a:effectLst>
              </a:rPr>
              <a:t>.</a:t>
            </a:r>
            <a:endParaRPr lang="en-US" sz="3200" dirty="0">
              <a:solidFill>
                <a:srgbClr val="FFFF00"/>
              </a:solidFill>
              <a:effectLst>
                <a:outerShdw blurRad="38100" dist="38100" dir="2700000" algn="tl">
                  <a:srgbClr val="000000">
                    <a:alpha val="43137"/>
                  </a:srgbClr>
                </a:outerShdw>
              </a:effectLst>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12:33-50</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42152534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12:33-50</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377774722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107721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3x Jesus (or, His accomplishment) is “greater than”</a:t>
            </a:r>
            <a:endParaRPr lang="en-US" sz="3200" dirty="0">
              <a:solidFill>
                <a:srgbClr val="FFFF00"/>
              </a:solidFill>
              <a:effectLst>
                <a:outerShdw blurRad="38100" dist="38100" dir="2700000" algn="tl">
                  <a:srgbClr val="000000">
                    <a:alpha val="43137"/>
                  </a:srgbClr>
                </a:outerShdw>
              </a:effectLst>
              <a:latin typeface="Penoir" panose="020B0500000000000000" pitchFamily="34" charset="0"/>
            </a:endParaRP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12:33-50</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
        <p:nvSpPr>
          <p:cNvPr id="4" name="TextBox 3"/>
          <p:cNvSpPr txBox="1"/>
          <p:nvPr/>
        </p:nvSpPr>
        <p:spPr>
          <a:xfrm>
            <a:off x="690880" y="1707662"/>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smtClean="0">
                <a:solidFill>
                  <a:schemeClr val="bg1"/>
                </a:solidFill>
              </a:rPr>
              <a:t> </a:t>
            </a:r>
            <a:r>
              <a:rPr lang="en-US" sz="3200" dirty="0"/>
              <a:t>v. 6 ~ “it” was greater than the Temple</a:t>
            </a:r>
            <a:endParaRPr lang="en-US" sz="3200" b="1" i="1" cap="small" dirty="0">
              <a:solidFill>
                <a:srgbClr val="FFFF0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694795" y="2250825"/>
            <a:ext cx="7971339" cy="584775"/>
          </a:xfrm>
          <a:prstGeom prst="rect">
            <a:avLst/>
          </a:prstGeom>
          <a:noFill/>
        </p:spPr>
        <p:txBody>
          <a:bodyPr wrap="square" rtlCol="0">
            <a:spAutoFit/>
          </a:bodyPr>
          <a:lstStyle/>
          <a:p>
            <a:pPr marL="285750" indent="-285750">
              <a:buFont typeface="Arial" panose="020B0604020202020204" pitchFamily="34" charset="0"/>
              <a:buChar char="•"/>
            </a:pPr>
            <a:r>
              <a:rPr lang="en-US" sz="3200" b="1" dirty="0" smtClean="0">
                <a:solidFill>
                  <a:schemeClr val="bg1"/>
                </a:solidFill>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v. 41 ~ “it” was greater than the messenger</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6" name="TextBox 5"/>
          <p:cNvSpPr txBox="1"/>
          <p:nvPr/>
        </p:nvSpPr>
        <p:spPr>
          <a:xfrm>
            <a:off x="690895" y="2793991"/>
            <a:ext cx="7971339" cy="1077218"/>
          </a:xfrm>
          <a:prstGeom prst="rect">
            <a:avLst/>
          </a:prstGeom>
          <a:noFill/>
        </p:spPr>
        <p:txBody>
          <a:bodyPr wrap="square" rtlCol="0">
            <a:spAutoFit/>
          </a:bodyPr>
          <a:lstStyle/>
          <a:p>
            <a:pPr marL="285750" indent="-285750">
              <a:buFont typeface="Arial" panose="020B0604020202020204" pitchFamily="34" charset="0"/>
              <a:buChar char="•"/>
            </a:pPr>
            <a:r>
              <a:rPr lang="en-US" sz="3200" b="1" dirty="0" smtClean="0">
                <a:solidFill>
                  <a:schemeClr val="bg1"/>
                </a:solidFill>
                <a:effectLst>
                  <a:outerShdw blurRad="38100" dist="38100" dir="2700000" algn="tl">
                    <a:srgbClr val="000000">
                      <a:alpha val="43137"/>
                    </a:srgbClr>
                  </a:outerShdw>
                </a:effectLst>
              </a:rPr>
              <a:t> </a:t>
            </a:r>
            <a:r>
              <a:rPr lang="en-US" sz="3200" dirty="0"/>
              <a:t>v. 42 ~ “it” was greater than the expectations</a:t>
            </a:r>
            <a:endParaRPr lang="en-US" sz="3200" b="1" i="1" cap="small" dirty="0">
              <a:solidFill>
                <a:srgbClr val="FFFF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299318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500"/>
                                        <p:tgtEl>
                                          <p:spTgt spid="5"/>
                                        </p:tgtEl>
                                      </p:cBhvr>
                                    </p:animEffect>
                                  </p:childTnLst>
                                </p:cTn>
                              </p:par>
                              <p:par>
                                <p:cTn id="18" presetID="3" presetClass="emph" presetSubtype="2" fill="hold" grpId="1" nodeType="withEffect">
                                  <p:stCondLst>
                                    <p:cond delay="0"/>
                                  </p:stCondLst>
                                  <p:childTnLst>
                                    <p:animClr clrSpc="rgb" dir="cw">
                                      <p:cBhvr override="childStyle">
                                        <p:cTn id="19" dur="2000" fill="hold"/>
                                        <p:tgtEl>
                                          <p:spTgt spid="4"/>
                                        </p:tgtEl>
                                        <p:attrNameLst>
                                          <p:attrName>style.color</p:attrName>
                                        </p:attrNameLst>
                                      </p:cBhvr>
                                      <p:to>
                                        <a:schemeClr val="accent2"/>
                                      </p:to>
                                    </p:animClr>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par>
                                <p:cTn id="25" presetID="3" presetClass="emph" presetSubtype="2" fill="hold" grpId="1" nodeType="withEffect">
                                  <p:stCondLst>
                                    <p:cond delay="0"/>
                                  </p:stCondLst>
                                  <p:childTnLst>
                                    <p:animClr clrSpc="rgb" dir="cw">
                                      <p:cBhvr override="childStyle">
                                        <p:cTn id="26" dur="2000" fill="hold"/>
                                        <p:tgtEl>
                                          <p:spTgt spid="5"/>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4" grpId="1"/>
      <p:bldP spid="5" grpId="0"/>
      <p:bldP spid="5" grpId="1"/>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12:33-50</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9823366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702023"/>
            <a:ext cx="8200103" cy="3046988"/>
          </a:xfrm>
          <a:prstGeom prst="rect">
            <a:avLst/>
          </a:prstGeom>
          <a:noFill/>
        </p:spPr>
        <p:txBody>
          <a:bodyPr wrap="square" rtlCol="0">
            <a:spAutoFit/>
          </a:bodyPr>
          <a:lstStyle/>
          <a:p>
            <a:r>
              <a:rPr lang="en-US" sz="3200" dirty="0">
                <a:effectLst>
                  <a:outerShdw blurRad="38100" dist="38100" dir="2700000" algn="tl">
                    <a:srgbClr val="000000">
                      <a:alpha val="43137"/>
                    </a:srgbClr>
                  </a:outerShdw>
                </a:effectLst>
              </a:rPr>
              <a:t>2 Pet. 2:20 ~ </a:t>
            </a:r>
            <a:r>
              <a:rPr lang="en-US" sz="3200" dirty="0">
                <a:solidFill>
                  <a:srgbClr val="FFFF00"/>
                </a:solidFill>
                <a:effectLst>
                  <a:outerShdw blurRad="38100" dist="38100" dir="2700000" algn="tl">
                    <a:srgbClr val="000000">
                      <a:alpha val="43137"/>
                    </a:srgbClr>
                  </a:outerShdw>
                </a:effectLst>
              </a:rPr>
              <a:t>For if, after they have escaped the pollutions of the world through the knowledge of the Lord and Savior Jesus Christ, they are again entangled in them and overcome, the latter end is worse for them than the beginning.</a:t>
            </a:r>
          </a:p>
        </p:txBody>
      </p:sp>
      <p:sp>
        <p:nvSpPr>
          <p:cNvPr id="3" name="TextBox 2"/>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12:33-50</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6677253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62116" y="105032"/>
            <a:ext cx="7787149" cy="584775"/>
          </a:xfrm>
          <a:prstGeom prst="rect">
            <a:avLst/>
          </a:prstGeom>
          <a:noFill/>
        </p:spPr>
        <p:txBody>
          <a:bodyPr wrap="square" rtlCol="0">
            <a:spAutoFit/>
          </a:bodyPr>
          <a:lstStyle/>
          <a:p>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MATTHEW </a:t>
            </a:r>
            <a:r>
              <a:rPr lang="en-US" sz="3200" dirty="0" smtClean="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rPr>
              <a:t>12:33-50</a:t>
            </a:r>
            <a:endParaRPr lang="en-US" sz="3200" dirty="0">
              <a:ln>
                <a:solidFill>
                  <a:schemeClr val="bg1"/>
                </a:solidFill>
              </a:ln>
              <a:solidFill>
                <a:schemeClr val="bg1"/>
              </a:solidFill>
              <a:effectLst>
                <a:outerShdw blurRad="50800" dist="38100" dir="5400000" algn="t" rotWithShape="0">
                  <a:prstClr val="black">
                    <a:alpha val="40000"/>
                  </a:prstClr>
                </a:outerShdw>
              </a:effectLst>
              <a:latin typeface="Britannic Bold" panose="020B0903060703020204" pitchFamily="34" charset="0"/>
              <a:cs typeface="LilyUPC" panose="020B0604020202020204" pitchFamily="34" charset="-34"/>
            </a:endParaRPr>
          </a:p>
        </p:txBody>
      </p:sp>
    </p:spTree>
    <p:extLst>
      <p:ext uri="{BB962C8B-B14F-4D97-AF65-F5344CB8AC3E}">
        <p14:creationId xmlns:p14="http://schemas.microsoft.com/office/powerpoint/2010/main" val="105809368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Matthew">
      <a:dk1>
        <a:srgbClr val="FFFFFF"/>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atthew">
      <a:majorFont>
        <a:latin typeface="Penoir"/>
        <a:ea typeface=""/>
        <a:cs typeface=""/>
      </a:majorFont>
      <a:minorFont>
        <a:latin typeface="Penoir"/>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429DB370-5D6B-4521-8DE7-808FB9B2E2B2}" vid="{728F1B9B-C61C-45EB-85C5-2C9A33CBF98D}"/>
    </a:ext>
  </a:extLst>
</a:theme>
</file>

<file path=docProps/app.xml><?xml version="1.0" encoding="utf-8"?>
<Properties xmlns="http://schemas.openxmlformats.org/officeDocument/2006/extended-properties" xmlns:vt="http://schemas.openxmlformats.org/officeDocument/2006/docPropsVTypes">
  <Template>Matthew</Template>
  <TotalTime>4790</TotalTime>
  <Words>341</Words>
  <Application>Microsoft Office PowerPoint</Application>
  <PresentationFormat>On-screen Show (4:3)</PresentationFormat>
  <Paragraphs>26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LilyUPC</vt:lpstr>
      <vt:lpstr>Britannic Bold</vt:lpstr>
      <vt:lpstr>Arial</vt:lpstr>
      <vt:lpstr>Penoir</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8</cp:revision>
  <dcterms:created xsi:type="dcterms:W3CDTF">2015-11-26T05:19:16Z</dcterms:created>
  <dcterms:modified xsi:type="dcterms:W3CDTF">2015-11-29T13:10:05Z</dcterms:modified>
</cp:coreProperties>
</file>