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66" r:id="rId5"/>
    <p:sldId id="267" r:id="rId6"/>
    <p:sldId id="259" r:id="rId7"/>
    <p:sldId id="260" r:id="rId8"/>
    <p:sldId id="261" r:id="rId9"/>
    <p:sldId id="262" r:id="rId10"/>
    <p:sldId id="263" r:id="rId11"/>
    <p:sldId id="268" r:id="rId12"/>
    <p:sldId id="265" r:id="rId13"/>
    <p:sldId id="264" r:id="rId14"/>
  </p:sldIdLst>
  <p:sldSz cx="9144000" cy="6858000" type="screen4x3"/>
  <p:notesSz cx="6858000" cy="9144000"/>
  <p:embeddedFontLst>
    <p:embeddedFont>
      <p:font typeface="LilyUPC" panose="020B0604020202020204" charset="-34"/>
      <p:regular r:id="rId15"/>
      <p:bold r:id="rId16"/>
      <p:italic r:id="rId17"/>
      <p:boldItalic r:id="rId18"/>
    </p:embeddedFont>
    <p:embeddedFont>
      <p:font typeface="Britannic Bold" panose="020B0903060703020204" pitchFamily="34" charset="0"/>
      <p:regular r:id="rId19"/>
    </p:embeddedFont>
    <p:embeddedFont>
      <p:font typeface="Penoir" panose="020B0500000000000000" pitchFamily="34" charset="0"/>
      <p:regular r:id="rId20"/>
      <p:bold r:id="rId21"/>
      <p:italic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showGuides="1">
      <p:cViewPr varScale="1">
        <p:scale>
          <a:sx n="61" d="100"/>
          <a:sy n="61" d="100"/>
        </p:scale>
        <p:origin x="813"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8.fntdata"/><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11/25/2015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11/25/2015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11/25/2015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11/25/2015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11/25/2015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11/25/2015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John </a:t>
            </a:r>
            <a:r>
              <a:rPr lang="en-US" sz="3200" dirty="0" smtClean="0">
                <a:effectLst>
                  <a:outerShdw blurRad="38100" dist="38100" dir="2700000" algn="tl">
                    <a:srgbClr val="000000">
                      <a:alpha val="43137"/>
                    </a:srgbClr>
                  </a:outerShdw>
                </a:effectLst>
              </a:rPr>
              <a:t>6:29b </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…that you believe in Him whom He sent.</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6815476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16956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170646"/>
          </a:xfrm>
          <a:prstGeom prst="rect">
            <a:avLst/>
          </a:prstGeom>
          <a:noFill/>
        </p:spPr>
        <p:txBody>
          <a:bodyPr wrap="square" rtlCol="0">
            <a:spAutoFit/>
          </a:bodyPr>
          <a:lstStyle/>
          <a:p>
            <a:r>
              <a:rPr lang="en-US" sz="3000" dirty="0">
                <a:solidFill>
                  <a:srgbClr val="FFFF00"/>
                </a:solidFill>
                <a:effectLst>
                  <a:outerShdw blurRad="38100" dist="38100" dir="2700000" algn="tl">
                    <a:srgbClr val="000000">
                      <a:alpha val="43137"/>
                    </a:srgbClr>
                  </a:outerShdw>
                </a:effectLst>
              </a:rPr>
              <a:t>Jean </a:t>
            </a:r>
            <a:r>
              <a:rPr lang="en-US" sz="3000" dirty="0" err="1">
                <a:solidFill>
                  <a:srgbClr val="FFFF00"/>
                </a:solidFill>
                <a:effectLst>
                  <a:outerShdw blurRad="38100" dist="38100" dir="2700000" algn="tl">
                    <a:srgbClr val="000000">
                      <a:alpha val="43137"/>
                    </a:srgbClr>
                  </a:outerShdw>
                </a:effectLst>
              </a:rPr>
              <a:t>Grou</a:t>
            </a:r>
            <a:r>
              <a:rPr lang="en-US" sz="3000" dirty="0">
                <a:solidFill>
                  <a:srgbClr val="FFFF00"/>
                </a:solidFill>
                <a:effectLst>
                  <a:outerShdw blurRad="38100" dist="38100" dir="2700000" algn="tl">
                    <a:srgbClr val="000000">
                      <a:alpha val="43137"/>
                    </a:srgbClr>
                  </a:outerShdw>
                </a:effectLst>
              </a:rPr>
              <a:t> (1731-1803), </a:t>
            </a:r>
            <a:r>
              <a:rPr lang="en-US" sz="3000" i="1" dirty="0">
                <a:solidFill>
                  <a:srgbClr val="FFFF00"/>
                </a:solidFill>
                <a:effectLst>
                  <a:outerShdw blurRad="38100" dist="38100" dir="2700000" algn="tl">
                    <a:srgbClr val="000000">
                      <a:alpha val="43137"/>
                    </a:srgbClr>
                  </a:outerShdw>
                </a:effectLst>
              </a:rPr>
              <a:t>The Hidden Life of the Soul –</a:t>
            </a:r>
            <a:r>
              <a:rPr lang="en-US" sz="3000" dirty="0">
                <a:solidFill>
                  <a:srgbClr val="FFFF00"/>
                </a:solidFill>
                <a:effectLst>
                  <a:outerShdw blurRad="38100" dist="38100" dir="2700000" algn="tl">
                    <a:srgbClr val="000000">
                      <a:alpha val="43137"/>
                    </a:srgbClr>
                  </a:outerShdw>
                </a:effectLst>
              </a:rPr>
              <a:t> </a:t>
            </a:r>
            <a:r>
              <a:rPr lang="en-US" sz="3000" dirty="0">
                <a:effectLst>
                  <a:outerShdw blurRad="38100" dist="38100" dir="2700000" algn="tl">
                    <a:srgbClr val="000000">
                      <a:alpha val="43137"/>
                    </a:srgbClr>
                  </a:outerShdw>
                </a:effectLst>
              </a:rPr>
              <a:t>“How shall we rest in God? By giving ourselves wholly to him. If you give yourself by halves, you cannot find full rest; there will ever be a lurking disquiet in that half that is withheld. Martyrs, confessors, and saints have tasted this rest, and ‘counted themselves happy in that they endured.’ A countless host of God's faithful servants have drunk deeply of it under the daily burden of a weary life-dull, commonplace, painful, or desolate. All that God has been to them he is ready to be to you.”</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218912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666568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Idle</a:t>
            </a:r>
            <a:r>
              <a:rPr lang="en-US" sz="3200" dirty="0">
                <a:effectLst>
                  <a:outerShdw blurRad="38100" dist="38100" dir="2700000" algn="tl">
                    <a:srgbClr val="000000">
                      <a:alpha val="43137"/>
                    </a:srgbClr>
                  </a:outerShdw>
                </a:effectLst>
              </a:rPr>
              <a:t> (v. 36)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argos</a:t>
            </a:r>
            <a:r>
              <a:rPr lang="en-US" sz="3200"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 </a:t>
            </a:r>
            <a:r>
              <a:rPr lang="en-US" sz="3200" b="1" i="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t>
            </a:r>
            <a:r>
              <a:rPr lang="en-US" sz="3200" dirty="0" smtClean="0">
                <a:effectLst>
                  <a:outerShdw blurRad="38100" dist="38100" dir="2700000" algn="tl">
                    <a:srgbClr val="000000">
                      <a:alpha val="43137"/>
                    </a:srgbClr>
                  </a:outerShdw>
                </a:effectLst>
              </a:rPr>
              <a:t>negative particle – equal to “un” in English) </a:t>
            </a:r>
            <a:r>
              <a:rPr lang="en-US" sz="3200" dirty="0">
                <a:effectLst>
                  <a:outerShdw blurRad="38100" dist="38100" dir="2700000" algn="tl">
                    <a:srgbClr val="000000">
                      <a:alpha val="43137"/>
                    </a:srgbClr>
                  </a:outerShdw>
                </a:effectLst>
              </a:rPr>
              <a:t>+ </a:t>
            </a:r>
            <a:r>
              <a:rPr lang="en-US" sz="3200" b="1" i="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ergon</a:t>
            </a:r>
            <a:r>
              <a:rPr lang="en-US" sz="3200" i="1"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(work)</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690880" y="1707662"/>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rPr>
              <a:t> </a:t>
            </a:r>
            <a:r>
              <a:rPr lang="en-US" sz="3200" dirty="0" smtClean="0"/>
              <a:t>i.e. </a:t>
            </a:r>
            <a:r>
              <a:rPr lang="en-US" sz="3200" i="1" dirty="0" smtClean="0"/>
              <a:t>“unemployed”</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569660"/>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John 6:35 ~ </a:t>
            </a:r>
            <a:r>
              <a:rPr lang="en-US" sz="3200" dirty="0" smtClean="0">
                <a:solidFill>
                  <a:srgbClr val="FFFF00"/>
                </a:solidFill>
                <a:effectLst>
                  <a:outerShdw blurRad="38100" dist="38100" dir="2700000" algn="tl">
                    <a:srgbClr val="000000">
                      <a:alpha val="43137"/>
                    </a:srgbClr>
                  </a:outerShdw>
                </a:effectLst>
              </a:rPr>
              <a:t>I </a:t>
            </a:r>
            <a:r>
              <a:rPr lang="en-US" sz="3200" dirty="0">
                <a:solidFill>
                  <a:srgbClr val="FFFF00"/>
                </a:solidFill>
                <a:effectLst>
                  <a:outerShdw blurRad="38100" dist="38100" dir="2700000" algn="tl">
                    <a:srgbClr val="000000">
                      <a:alpha val="43137"/>
                    </a:srgbClr>
                  </a:outerShdw>
                </a:effectLst>
              </a:rPr>
              <a:t>am the bread of life. He who comes to Me shall never hunger, and he who believes in Me shall never thirst</a:t>
            </a:r>
            <a:r>
              <a:rPr lang="en-US" sz="3200" dirty="0" smtClean="0">
                <a:solidFill>
                  <a:srgbClr val="FFFF00"/>
                </a:solidFill>
                <a:effectLst>
                  <a:outerShdw blurRad="38100" dist="38100" dir="2700000" algn="tl">
                    <a:srgbClr val="000000">
                      <a:alpha val="43137"/>
                    </a:srgbClr>
                  </a:outerShdw>
                </a:effectLst>
              </a:rPr>
              <a:t>.</a:t>
            </a:r>
            <a:endParaRPr lang="en-US" sz="32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215253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777747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3x Jesus (or, His accomplishment) is “greater than”</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690880" y="1707662"/>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rPr>
              <a:t> </a:t>
            </a:r>
            <a:r>
              <a:rPr lang="en-US" sz="3200" dirty="0"/>
              <a:t>v. 6 ~ “it” was greater than the Temple</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94795" y="2250825"/>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v. 41 ~ “it” was greater than the messenger</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690895" y="2793991"/>
            <a:ext cx="7971339" cy="1077218"/>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t>v. 42 ~ “it” was greater than the expectations</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993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P spid="5" grpId="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982336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2 Pet. 2:20 ~ </a:t>
            </a:r>
            <a:r>
              <a:rPr lang="en-US" sz="3200" dirty="0">
                <a:solidFill>
                  <a:srgbClr val="FFFF00"/>
                </a:solidFill>
                <a:effectLst>
                  <a:outerShdw blurRad="38100" dist="38100" dir="2700000" algn="tl">
                    <a:srgbClr val="000000">
                      <a:alpha val="43137"/>
                    </a:srgbClr>
                  </a:outerShdw>
                </a:effectLst>
              </a:rPr>
              <a:t>For if, after they have escaped the pollutions of the world through the knowledge of the Lord and Savior Jesus Christ, they are again entangled in them and overcome, the latter end is worse for them than the beginning.</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6677253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a:t>
            </a:r>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12:33-50</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0580936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29DB370-5D6B-4521-8DE7-808FB9B2E2B2}" vid="{728F1B9B-C61C-45EB-85C5-2C9A33CBF98D}"/>
    </a:ext>
  </a:extLst>
</a:theme>
</file>

<file path=docProps/app.xml><?xml version="1.0" encoding="utf-8"?>
<Properties xmlns="http://schemas.openxmlformats.org/officeDocument/2006/extended-properties" xmlns:vt="http://schemas.openxmlformats.org/officeDocument/2006/docPropsVTypes">
  <Template>Matthew</Template>
  <TotalTime>4790</TotalTime>
  <Words>341</Words>
  <Application>Microsoft Office PowerPoint</Application>
  <PresentationFormat>On-screen Show (4:3)</PresentationFormat>
  <Paragraphs>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LilyUPC</vt:lpstr>
      <vt:lpstr>Britannic Bold</vt:lpstr>
      <vt:lpstr>Arial</vt:lpstr>
      <vt:lpstr>Penoir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8</cp:revision>
  <dcterms:created xsi:type="dcterms:W3CDTF">2015-11-26T05:19:16Z</dcterms:created>
  <dcterms:modified xsi:type="dcterms:W3CDTF">2015-11-29T13:10:05Z</dcterms:modified>
</cp:coreProperties>
</file>