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61" r:id="rId3"/>
    <p:sldId id="258" r:id="rId4"/>
    <p:sldId id="257" r:id="rId5"/>
    <p:sldId id="280" r:id="rId6"/>
    <p:sldId id="259" r:id="rId7"/>
    <p:sldId id="262" r:id="rId8"/>
    <p:sldId id="277" r:id="rId9"/>
    <p:sldId id="263" r:id="rId10"/>
    <p:sldId id="279" r:id="rId11"/>
    <p:sldId id="264" r:id="rId12"/>
    <p:sldId id="265" r:id="rId13"/>
    <p:sldId id="260" r:id="rId14"/>
    <p:sldId id="266" r:id="rId15"/>
    <p:sldId id="269" r:id="rId16"/>
    <p:sldId id="268" r:id="rId17"/>
    <p:sldId id="267" r:id="rId18"/>
    <p:sldId id="272" r:id="rId19"/>
    <p:sldId id="270" r:id="rId20"/>
    <p:sldId id="271" r:id="rId21"/>
    <p:sldId id="273" r:id="rId22"/>
    <p:sldId id="274" r:id="rId23"/>
    <p:sldId id="275" r:id="rId24"/>
    <p:sldId id="276" r:id="rId25"/>
  </p:sldIdLst>
  <p:sldSz cx="9144000" cy="6858000" type="screen4x3"/>
  <p:notesSz cx="6858000" cy="9144000"/>
  <p:embeddedFontLst>
    <p:embeddedFont>
      <p:font typeface="Britannic Bold" panose="020B0903060703020204" pitchFamily="34" charset="0"/>
      <p:regular r:id="rId26"/>
    </p:embeddedFont>
    <p:embeddedFont>
      <p:font typeface="Penoir" panose="020B0500000000000000" pitchFamily="34" charset="0"/>
      <p:regular r:id="rId27"/>
      <p:bold r:id="rId28"/>
      <p:italic r:id="rId29"/>
      <p:boldItalic r:id="rId30"/>
    </p:embeddedFont>
    <p:embeddedFont>
      <p:font typeface="LilyUPC" panose="020B0604020202020204" charset="-34"/>
      <p:regular r:id="rId31"/>
      <p:bold r:id="rId32"/>
      <p:italic r:id="rId33"/>
      <p:boldItalic r:id="rId3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p:scale>
          <a:sx n="51" d="100"/>
          <a:sy n="51" d="100"/>
        </p:scale>
        <p:origin x="1686" y="2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8.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7.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11/8/2015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11/8/2015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11/8/2015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725198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Rectangle 3"/>
          <p:cNvSpPr/>
          <p:nvPr/>
        </p:nvSpPr>
        <p:spPr>
          <a:xfrm>
            <a:off x="7759273" y="1669900"/>
            <a:ext cx="691777" cy="634420"/>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62116" y="2157746"/>
            <a:ext cx="1163484" cy="634420"/>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079924" y="2177291"/>
            <a:ext cx="1548597" cy="634420"/>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2116" y="702023"/>
            <a:ext cx="8200103" cy="255454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Ex. 16:29 ~ </a:t>
            </a:r>
            <a:r>
              <a:rPr lang="en-US" sz="3200" dirty="0">
                <a:solidFill>
                  <a:srgbClr val="FFFF00"/>
                </a:solidFill>
                <a:effectLst>
                  <a:outerShdw blurRad="38100" dist="38100" dir="2700000" algn="tl">
                    <a:srgbClr val="000000">
                      <a:alpha val="43137"/>
                    </a:srgbClr>
                  </a:outerShdw>
                </a:effectLst>
              </a:rPr>
              <a:t>See! For the </a:t>
            </a:r>
            <a:r>
              <a:rPr lang="en-US" sz="3200" cap="small" dirty="0">
                <a:solidFill>
                  <a:srgbClr val="FFFF00"/>
                </a:solidFill>
                <a:effectLst>
                  <a:outerShdw blurRad="38100" dist="38100" dir="2700000" algn="tl">
                    <a:srgbClr val="000000">
                      <a:alpha val="43137"/>
                    </a:srgbClr>
                  </a:outerShdw>
                </a:effectLst>
              </a:rPr>
              <a:t>Lord</a:t>
            </a:r>
            <a:r>
              <a:rPr lang="en-US" sz="3200" dirty="0">
                <a:solidFill>
                  <a:srgbClr val="FFFF00"/>
                </a:solidFill>
                <a:effectLst>
                  <a:outerShdw blurRad="38100" dist="38100" dir="2700000" algn="tl">
                    <a:srgbClr val="000000">
                      <a:alpha val="43137"/>
                    </a:srgbClr>
                  </a:outerShdw>
                </a:effectLst>
              </a:rPr>
              <a:t> has given you the Sabbath; therefore He gives you on the sixth day bread for two days. Let every man remain in his place; let no man go out of his place on the seventh day.</a:t>
            </a:r>
          </a:p>
        </p:txBody>
      </p:sp>
    </p:spTree>
    <p:extLst>
      <p:ext uri="{BB962C8B-B14F-4D97-AF65-F5344CB8AC3E}">
        <p14:creationId xmlns:p14="http://schemas.microsoft.com/office/powerpoint/2010/main" val="2827314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353943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Num. 35:5 ~ </a:t>
            </a:r>
            <a:r>
              <a:rPr lang="en-US" sz="3200" dirty="0">
                <a:solidFill>
                  <a:srgbClr val="FFFF00"/>
                </a:solidFill>
                <a:effectLst>
                  <a:outerShdw blurRad="38100" dist="38100" dir="2700000" algn="tl">
                    <a:srgbClr val="000000">
                      <a:alpha val="43137"/>
                    </a:srgbClr>
                  </a:outerShdw>
                </a:effectLst>
              </a:rPr>
              <a:t>And you shall measure outside the city on the east side two thousand cubits, on the south side two thousand cubits, on the west side two thousand cubits, and on the north side two thousand cubits. The city shall be in the middle. This shall belong to them as common-land for the cities.</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690880" y="4138250"/>
            <a:ext cx="7971339" cy="584775"/>
          </a:xfrm>
          <a:prstGeom prst="rect">
            <a:avLst/>
          </a:prstGeom>
          <a:noFill/>
        </p:spPr>
        <p:txBody>
          <a:bodyPr wrap="square" rtlCol="0">
            <a:spAutoFit/>
          </a:bodyPr>
          <a:lstStyle/>
          <a:p>
            <a:pPr marL="288925" indent="-288925">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smtClean="0">
                <a:solidFill>
                  <a:srgbClr val="FFFF00"/>
                </a:solidFill>
                <a:effectLst>
                  <a:outerShdw blurRad="38100" dist="38100" dir="2700000" algn="tl">
                    <a:srgbClr val="000000">
                      <a:alpha val="43137"/>
                    </a:srgbClr>
                  </a:outerShdw>
                </a:effectLst>
              </a:rPr>
              <a:t>A Sabbath day’s journey</a:t>
            </a:r>
            <a:r>
              <a:rPr lang="en-US" sz="3200" dirty="0" smtClean="0">
                <a:effectLst>
                  <a:outerShdw blurRad="38100" dist="38100" dir="2700000" algn="tl">
                    <a:srgbClr val="000000">
                      <a:alpha val="43137"/>
                    </a:srgbClr>
                  </a:outerShdw>
                </a:effectLst>
              </a:rPr>
              <a:t> (Acts 1:12)</a:t>
            </a: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363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831323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rot="21327640">
            <a:off x="1040363" y="1050450"/>
            <a:ext cx="1521725" cy="1392474"/>
            <a:chOff x="964277" y="1331796"/>
            <a:chExt cx="1673897" cy="1392474"/>
          </a:xfrm>
          <a:effectLst>
            <a:outerShdw blurRad="127000" dist="254000" dir="8100000" algn="tr" rotWithShape="0">
              <a:schemeClr val="bg1">
                <a:alpha val="35000"/>
              </a:schemeClr>
            </a:outerShdw>
          </a:effectLst>
          <a:scene3d>
            <a:camera prst="perspectiveHeroicExtremeRightFacing" fov="4800000">
              <a:rot lat="0" lon="21000000" rev="0"/>
            </a:camera>
            <a:lightRig rig="threePt" dir="t"/>
          </a:scene3d>
        </p:grpSpPr>
        <p:sp>
          <p:nvSpPr>
            <p:cNvPr id="8" name="Rectangle 7"/>
            <p:cNvSpPr/>
            <p:nvPr/>
          </p:nvSpPr>
          <p:spPr>
            <a:xfrm>
              <a:off x="964277" y="1331796"/>
              <a:ext cx="1673897" cy="1392474"/>
            </a:xfrm>
            <a:prstGeom prst="rect">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7713" y="1538286"/>
              <a:ext cx="1323288" cy="1016772"/>
            </a:xfrm>
            <a:prstGeom prst="rect">
              <a:avLst/>
            </a:prstGeom>
          </p:spPr>
        </p:pic>
      </p:gr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grpSp>
        <p:nvGrpSpPr>
          <p:cNvPr id="4" name="Group 3"/>
          <p:cNvGrpSpPr/>
          <p:nvPr/>
        </p:nvGrpSpPr>
        <p:grpSpPr>
          <a:xfrm rot="179193">
            <a:off x="611864" y="2079357"/>
            <a:ext cx="1929492" cy="1304997"/>
            <a:chOff x="515390" y="2618609"/>
            <a:chExt cx="2122441" cy="1304997"/>
          </a:xfrm>
          <a:effectLst>
            <a:outerShdw blurRad="127000" dist="254000" dir="2700000" algn="tl" rotWithShape="0">
              <a:schemeClr val="bg1">
                <a:alpha val="35000"/>
              </a:schemeClr>
            </a:outerShdw>
          </a:effectLst>
          <a:scene3d>
            <a:camera prst="perspectiveContrastingLeftFacing">
              <a:rot lat="600000" lon="1800000" rev="21594000"/>
            </a:camera>
            <a:lightRig rig="threePt" dir="t"/>
          </a:scene3d>
        </p:grpSpPr>
        <p:sp>
          <p:nvSpPr>
            <p:cNvPr id="5" name="Rectangle 4"/>
            <p:cNvSpPr/>
            <p:nvPr/>
          </p:nvSpPr>
          <p:spPr>
            <a:xfrm>
              <a:off x="515390" y="2618609"/>
              <a:ext cx="2122441" cy="1304997"/>
            </a:xfrm>
            <a:prstGeom prst="rect">
              <a:avLst/>
            </a:prstGeom>
            <a:solidFill>
              <a:schemeClr val="bg1"/>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0525" y="2775977"/>
              <a:ext cx="1763688" cy="984237"/>
            </a:xfrm>
            <a:prstGeom prst="rect">
              <a:avLst/>
            </a:prstGeom>
          </p:spPr>
        </p:pic>
      </p:grpSp>
      <p:sp>
        <p:nvSpPr>
          <p:cNvPr id="10" name="TextBox 9"/>
          <p:cNvSpPr txBox="1"/>
          <p:nvPr/>
        </p:nvSpPr>
        <p:spPr>
          <a:xfrm>
            <a:off x="457200" y="637483"/>
            <a:ext cx="8229600" cy="584775"/>
          </a:xfrm>
          <a:prstGeom prst="rect">
            <a:avLst/>
          </a:prstGeom>
          <a:noFill/>
        </p:spPr>
        <p:txBody>
          <a:bodyPr wrap="square" rtlCol="0">
            <a:spAutoFit/>
          </a:bodyPr>
          <a:lstStyle/>
          <a:p>
            <a:r>
              <a:rPr lang="en-US" sz="3200" dirty="0" smtClean="0">
                <a:solidFill>
                  <a:schemeClr val="bg1"/>
                </a:solidFill>
                <a:effectLst>
                  <a:outerShdw blurRad="38100" dist="38100" dir="2700000" algn="tl">
                    <a:srgbClr val="000000">
                      <a:alpha val="43137"/>
                    </a:srgbClr>
                  </a:outerShdw>
                </a:effectLst>
                <a:latin typeface="+mj-lt"/>
              </a:rPr>
              <a:t>613 Precepts ~ 365 negative/248 positive</a:t>
            </a:r>
            <a:endParaRPr lang="en-US" sz="3200" dirty="0">
              <a:solidFill>
                <a:schemeClr val="bg1"/>
              </a:solidFill>
              <a:effectLst>
                <a:outerShdw blurRad="38100" dist="38100" dir="2700000" algn="tl">
                  <a:srgbClr val="000000">
                    <a:alpha val="43137"/>
                  </a:srgbClr>
                </a:outerShdw>
              </a:effectLst>
              <a:latin typeface="+mj-lt"/>
              <a:cs typeface="Times New Roman" panose="02020603050405020304" pitchFamily="18" charset="0"/>
            </a:endParaRPr>
          </a:p>
        </p:txBody>
      </p:sp>
      <p:sp>
        <p:nvSpPr>
          <p:cNvPr id="11" name="TextBox 10"/>
          <p:cNvSpPr txBox="1"/>
          <p:nvPr/>
        </p:nvSpPr>
        <p:spPr>
          <a:xfrm>
            <a:off x="2659610" y="1456013"/>
            <a:ext cx="4233954" cy="584775"/>
          </a:xfrm>
          <a:prstGeom prst="rect">
            <a:avLst/>
          </a:prstGeom>
          <a:noFill/>
        </p:spPr>
        <p:txBody>
          <a:bodyPr wrap="square" rtlCol="0">
            <a:spAutoFit/>
          </a:bodyPr>
          <a:lstStyle/>
          <a:p>
            <a:r>
              <a:rPr lang="en-US" sz="3200" dirty="0" smtClean="0">
                <a:solidFill>
                  <a:srgbClr val="FFFF00"/>
                </a:solidFill>
                <a:effectLst>
                  <a:outerShdw blurRad="38100" dist="38100" dir="2700000" algn="tl">
                    <a:srgbClr val="000000">
                      <a:alpha val="43137"/>
                    </a:srgbClr>
                  </a:outerShdw>
                </a:effectLst>
                <a:latin typeface="+mj-lt"/>
                <a:cs typeface="Arial" pitchFamily="34" charset="0"/>
              </a:rPr>
              <a:t>Mishnah</a:t>
            </a:r>
            <a:r>
              <a:rPr lang="en-US" sz="3200" dirty="0" smtClean="0">
                <a:solidFill>
                  <a:schemeClr val="bg1"/>
                </a:solidFill>
                <a:effectLst>
                  <a:outerShdw blurRad="38100" dist="38100" dir="2700000" algn="tl">
                    <a:srgbClr val="000000">
                      <a:alpha val="43137"/>
                    </a:srgbClr>
                  </a:outerShdw>
                </a:effectLst>
                <a:latin typeface="+mj-lt"/>
                <a:cs typeface="Arial" pitchFamily="34" charset="0"/>
              </a:rPr>
              <a:t> (c. AD 200)</a:t>
            </a:r>
            <a:endParaRPr lang="en-US" sz="3200" dirty="0">
              <a:solidFill>
                <a:schemeClr val="bg1"/>
              </a:solidFill>
              <a:effectLst>
                <a:outerShdw blurRad="38100" dist="38100" dir="2700000" algn="tl">
                  <a:srgbClr val="000000">
                    <a:alpha val="43137"/>
                  </a:srgbClr>
                </a:outerShdw>
              </a:effectLst>
              <a:latin typeface="+mj-lt"/>
              <a:cs typeface="Arial" pitchFamily="34" charset="0"/>
            </a:endParaRPr>
          </a:p>
        </p:txBody>
      </p:sp>
      <p:sp>
        <p:nvSpPr>
          <p:cNvPr id="12" name="TextBox 11"/>
          <p:cNvSpPr txBox="1"/>
          <p:nvPr/>
        </p:nvSpPr>
        <p:spPr>
          <a:xfrm>
            <a:off x="2590799" y="2567183"/>
            <a:ext cx="4568501" cy="584775"/>
          </a:xfrm>
          <a:prstGeom prst="rect">
            <a:avLst/>
          </a:prstGeom>
          <a:noFill/>
        </p:spPr>
        <p:txBody>
          <a:bodyPr wrap="square" rtlCol="0">
            <a:spAutoFit/>
          </a:bodyPr>
          <a:lstStyle/>
          <a:p>
            <a:r>
              <a:rPr lang="en-US" sz="3200" dirty="0" err="1" smtClean="0">
                <a:solidFill>
                  <a:srgbClr val="FFFF00"/>
                </a:solidFill>
                <a:effectLst>
                  <a:outerShdw blurRad="38100" dist="38100" dir="2700000" algn="tl">
                    <a:srgbClr val="000000">
                      <a:alpha val="43137"/>
                    </a:srgbClr>
                  </a:outerShdw>
                </a:effectLst>
                <a:latin typeface="+mj-lt"/>
                <a:cs typeface="Arial" pitchFamily="34" charset="0"/>
              </a:rPr>
              <a:t>Gemara</a:t>
            </a:r>
            <a:r>
              <a:rPr lang="en-US" sz="3200" dirty="0" smtClean="0">
                <a:solidFill>
                  <a:srgbClr val="FFFF00"/>
                </a:solidFill>
                <a:effectLst>
                  <a:outerShdw blurRad="38100" dist="38100" dir="2700000" algn="tl">
                    <a:srgbClr val="000000">
                      <a:alpha val="43137"/>
                    </a:srgbClr>
                  </a:outerShdw>
                </a:effectLst>
                <a:latin typeface="+mj-lt"/>
                <a:cs typeface="Arial" pitchFamily="34" charset="0"/>
              </a:rPr>
              <a:t> </a:t>
            </a:r>
            <a:r>
              <a:rPr lang="en-US" sz="3200" dirty="0" smtClean="0">
                <a:solidFill>
                  <a:schemeClr val="bg1"/>
                </a:solidFill>
                <a:effectLst>
                  <a:outerShdw blurRad="38100" dist="38100" dir="2700000" algn="tl">
                    <a:srgbClr val="000000">
                      <a:alpha val="43137"/>
                    </a:srgbClr>
                  </a:outerShdw>
                </a:effectLst>
                <a:latin typeface="+mj-lt"/>
                <a:cs typeface="Arial" pitchFamily="34" charset="0"/>
              </a:rPr>
              <a:t>(AD 350-400)</a:t>
            </a:r>
            <a:endParaRPr lang="en-US" sz="3200" dirty="0">
              <a:solidFill>
                <a:schemeClr val="bg1"/>
              </a:solidFill>
              <a:effectLst>
                <a:outerShdw blurRad="38100" dist="38100" dir="2700000" algn="tl">
                  <a:srgbClr val="000000">
                    <a:alpha val="43137"/>
                  </a:srgbClr>
                </a:outerShdw>
              </a:effectLst>
              <a:latin typeface="+mj-lt"/>
              <a:cs typeface="Arial" pitchFamily="34" charset="0"/>
            </a:endParaRPr>
          </a:p>
        </p:txBody>
      </p:sp>
      <p:sp>
        <p:nvSpPr>
          <p:cNvPr id="13" name="Right Brace 12"/>
          <p:cNvSpPr/>
          <p:nvPr/>
        </p:nvSpPr>
        <p:spPr>
          <a:xfrm>
            <a:off x="6744677" y="1545893"/>
            <a:ext cx="327394" cy="1606065"/>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7152994" y="2050357"/>
            <a:ext cx="1755873" cy="584775"/>
          </a:xfrm>
          <a:prstGeom prst="rect">
            <a:avLst/>
          </a:prstGeom>
          <a:noFill/>
        </p:spPr>
        <p:txBody>
          <a:bodyPr wrap="square" rtlCol="0">
            <a:spAutoFit/>
          </a:bodyPr>
          <a:lstStyle/>
          <a:p>
            <a:r>
              <a:rPr lang="en-US" sz="3200" dirty="0" smtClean="0">
                <a:solidFill>
                  <a:srgbClr val="FFFF00"/>
                </a:solidFill>
                <a:effectLst>
                  <a:outerShdw blurRad="38100" dist="38100" dir="2700000" algn="tl">
                    <a:srgbClr val="000000">
                      <a:alpha val="43137"/>
                    </a:srgbClr>
                  </a:outerShdw>
                </a:effectLst>
                <a:latin typeface="+mj-lt"/>
                <a:cs typeface="Arial" pitchFamily="34" charset="0"/>
              </a:rPr>
              <a:t>Talmud</a:t>
            </a:r>
            <a:endParaRPr lang="en-US" sz="3200" dirty="0">
              <a:solidFill>
                <a:srgbClr val="FFFF00"/>
              </a:solidFill>
              <a:effectLst>
                <a:outerShdw blurRad="38100" dist="38100" dir="2700000" algn="tl">
                  <a:srgbClr val="000000">
                    <a:alpha val="43137"/>
                  </a:srgbClr>
                </a:outerShdw>
              </a:effectLst>
              <a:latin typeface="+mj-lt"/>
              <a:cs typeface="Arial" pitchFamily="34" charset="0"/>
            </a:endParaRPr>
          </a:p>
        </p:txBody>
      </p:sp>
      <p:sp>
        <p:nvSpPr>
          <p:cNvPr id="22" name="Right Brace 21"/>
          <p:cNvSpPr/>
          <p:nvPr/>
        </p:nvSpPr>
        <p:spPr>
          <a:xfrm rot="5400000">
            <a:off x="4103935" y="2064319"/>
            <a:ext cx="447985" cy="6511347"/>
          </a:xfrm>
          <a:prstGeom prst="righ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3024565" y="5549099"/>
            <a:ext cx="2590800" cy="584775"/>
          </a:xfrm>
          <a:prstGeom prst="rect">
            <a:avLst/>
          </a:prstGeom>
          <a:noFill/>
        </p:spPr>
        <p:txBody>
          <a:bodyPr wrap="square" rtlCol="0">
            <a:spAutoFit/>
          </a:bodyPr>
          <a:lstStyle/>
          <a:p>
            <a:pPr algn="ctr"/>
            <a:r>
              <a:rPr lang="en-US" sz="3200" dirty="0" smtClean="0">
                <a:solidFill>
                  <a:srgbClr val="FFFF00"/>
                </a:solidFill>
                <a:effectLst>
                  <a:outerShdw blurRad="38100" dist="38100" dir="2700000" algn="tl">
                    <a:srgbClr val="000000">
                      <a:alpha val="43137"/>
                    </a:srgbClr>
                  </a:outerShdw>
                </a:effectLst>
                <a:latin typeface="+mj-lt"/>
                <a:cs typeface="Arial" pitchFamily="34" charset="0"/>
              </a:rPr>
              <a:t>48 volumes</a:t>
            </a:r>
            <a:endParaRPr lang="en-US" sz="3200" dirty="0">
              <a:solidFill>
                <a:srgbClr val="FFFF00"/>
              </a:solidFill>
              <a:effectLst>
                <a:outerShdw blurRad="38100" dist="38100" dir="2700000" algn="tl">
                  <a:srgbClr val="000000">
                    <a:alpha val="43137"/>
                  </a:srgbClr>
                </a:outerShdw>
              </a:effectLst>
              <a:latin typeface="+mj-lt"/>
              <a:cs typeface="Arial" pitchFamily="34" charset="0"/>
            </a:endParaRPr>
          </a:p>
        </p:txBody>
      </p:sp>
      <p:grpSp>
        <p:nvGrpSpPr>
          <p:cNvPr id="15" name="Group 14"/>
          <p:cNvGrpSpPr/>
          <p:nvPr/>
        </p:nvGrpSpPr>
        <p:grpSpPr>
          <a:xfrm rot="188788">
            <a:off x="474591" y="3262466"/>
            <a:ext cx="7179174" cy="1572140"/>
            <a:chOff x="55417" y="4043375"/>
            <a:chExt cx="8686800" cy="1729354"/>
          </a:xfrm>
          <a:effectLst>
            <a:outerShdw blurRad="127000" dist="254000" dir="2700000" algn="tl" rotWithShape="0">
              <a:schemeClr val="bg1">
                <a:alpha val="35000"/>
              </a:schemeClr>
            </a:outerShdw>
          </a:effectLst>
          <a:scene3d>
            <a:camera prst="perspectiveLeft"/>
            <a:lightRig rig="threePt" dir="t"/>
          </a:scene3d>
        </p:grpSpPr>
        <p:sp>
          <p:nvSpPr>
            <p:cNvPr id="16" name="Rectangle 15"/>
            <p:cNvSpPr/>
            <p:nvPr/>
          </p:nvSpPr>
          <p:spPr>
            <a:xfrm>
              <a:off x="55417" y="4043375"/>
              <a:ext cx="8686800" cy="1729354"/>
            </a:xfrm>
            <a:prstGeom prst="rect">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303228" y="4250744"/>
              <a:ext cx="8194398" cy="1345304"/>
              <a:chOff x="704150" y="4455193"/>
              <a:chExt cx="5596885" cy="1010745"/>
            </a:xfrm>
          </p:grpSpPr>
          <p:pic>
            <p:nvPicPr>
              <p:cNvPr id="18" name="Picture 2" descr="http://www.gemaramarkings.com/graphics/shas.jpg"/>
              <p:cNvPicPr>
                <a:picLocks noChangeAspect="1" noChangeArrowheads="1"/>
              </p:cNvPicPr>
              <p:nvPr/>
            </p:nvPicPr>
            <p:blipFill rotWithShape="1">
              <a:blip r:embed="rId5">
                <a:extLst>
                  <a:ext uri="{28A0092B-C50C-407E-A947-70E740481C1C}">
                    <a14:useLocalDpi xmlns:a14="http://schemas.microsoft.com/office/drawing/2010/main" val="0"/>
                  </a:ext>
                </a:extLst>
              </a:blip>
              <a:srcRect l="1742" t="4108" r="1607" b="4578"/>
              <a:stretch/>
            </p:blipFill>
            <p:spPr bwMode="auto">
              <a:xfrm>
                <a:off x="704150" y="4455193"/>
                <a:ext cx="1732021" cy="100450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http://www.gemaramarkings.com/graphics/shas.jpg"/>
              <p:cNvPicPr>
                <a:picLocks noChangeAspect="1" noChangeArrowheads="1"/>
              </p:cNvPicPr>
              <p:nvPr/>
            </p:nvPicPr>
            <p:blipFill rotWithShape="1">
              <a:blip r:embed="rId5">
                <a:extLst>
                  <a:ext uri="{28A0092B-C50C-407E-A947-70E740481C1C}">
                    <a14:useLocalDpi xmlns:a14="http://schemas.microsoft.com/office/drawing/2010/main" val="0"/>
                  </a:ext>
                </a:extLst>
              </a:blip>
              <a:srcRect l="1742" t="4108" r="1607" b="4578"/>
              <a:stretch/>
            </p:blipFill>
            <p:spPr bwMode="auto">
              <a:xfrm>
                <a:off x="2428452" y="4457612"/>
                <a:ext cx="1732021" cy="100450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http://www.gemaramarkings.com/graphics/shas.jpg"/>
              <p:cNvPicPr>
                <a:picLocks noChangeAspect="1" noChangeArrowheads="1"/>
              </p:cNvPicPr>
              <p:nvPr/>
            </p:nvPicPr>
            <p:blipFill rotWithShape="1">
              <a:blip r:embed="rId5">
                <a:extLst>
                  <a:ext uri="{28A0092B-C50C-407E-A947-70E740481C1C}">
                    <a14:useLocalDpi xmlns:a14="http://schemas.microsoft.com/office/drawing/2010/main" val="0"/>
                  </a:ext>
                </a:extLst>
              </a:blip>
              <a:srcRect l="1742" t="4108" r="1607" b="4578"/>
              <a:stretch/>
            </p:blipFill>
            <p:spPr bwMode="auto">
              <a:xfrm>
                <a:off x="4160370" y="4458464"/>
                <a:ext cx="1732021" cy="100450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www.gemaramarkings.com/graphics/shas.jpg"/>
              <p:cNvPicPr>
                <a:picLocks noChangeAspect="1" noChangeArrowheads="1"/>
              </p:cNvPicPr>
              <p:nvPr/>
            </p:nvPicPr>
            <p:blipFill rotWithShape="1">
              <a:blip r:embed="rId5">
                <a:extLst>
                  <a:ext uri="{28A0092B-C50C-407E-A947-70E740481C1C}">
                    <a14:useLocalDpi xmlns:a14="http://schemas.microsoft.com/office/drawing/2010/main" val="0"/>
                  </a:ext>
                </a:extLst>
              </a:blip>
              <a:srcRect l="1742" t="4108" r="75150" b="4578"/>
              <a:stretch/>
            </p:blipFill>
            <p:spPr bwMode="auto">
              <a:xfrm>
                <a:off x="5886943" y="4461432"/>
                <a:ext cx="414092" cy="1004506"/>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1090026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childTnLst>
                          </p:cTn>
                        </p:par>
                        <p:par>
                          <p:cTn id="30" fill="hold">
                            <p:stCondLst>
                              <p:cond delay="500"/>
                            </p:stCondLst>
                            <p:childTnLst>
                              <p:par>
                                <p:cTn id="31" presetID="53" presetClass="entr" presetSubtype="16"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par>
                          <p:cTn id="41" fill="hold">
                            <p:stCondLst>
                              <p:cond delay="500"/>
                            </p:stCondLst>
                            <p:childTnLst>
                              <p:par>
                                <p:cTn id="42" presetID="53" presetClass="entr" presetSubtype="16"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500" fill="hold"/>
                                        <p:tgtEl>
                                          <p:spTgt spid="14"/>
                                        </p:tgtEl>
                                        <p:attrNameLst>
                                          <p:attrName>ppt_w</p:attrName>
                                        </p:attrNameLst>
                                      </p:cBhvr>
                                      <p:tavLst>
                                        <p:tav tm="0">
                                          <p:val>
                                            <p:fltVal val="0"/>
                                          </p:val>
                                        </p:tav>
                                        <p:tav tm="100000">
                                          <p:val>
                                            <p:strVal val="#ppt_w"/>
                                          </p:val>
                                        </p:tav>
                                      </p:tavLst>
                                    </p:anim>
                                    <p:anim calcmode="lin" valueType="num">
                                      <p:cBhvr>
                                        <p:cTn id="45" dur="500" fill="hold"/>
                                        <p:tgtEl>
                                          <p:spTgt spid="14"/>
                                        </p:tgtEl>
                                        <p:attrNameLst>
                                          <p:attrName>ppt_h</p:attrName>
                                        </p:attrNameLst>
                                      </p:cBhvr>
                                      <p:tavLst>
                                        <p:tav tm="0">
                                          <p:val>
                                            <p:fltVal val="0"/>
                                          </p:val>
                                        </p:tav>
                                        <p:tav tm="100000">
                                          <p:val>
                                            <p:strVal val="#ppt_h"/>
                                          </p:val>
                                        </p:tav>
                                      </p:tavLst>
                                    </p:anim>
                                    <p:animEffect transition="in" filter="fade">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left)">
                                      <p:cBhvr>
                                        <p:cTn id="51" dur="3000"/>
                                        <p:tgtEl>
                                          <p:spTgt spid="15"/>
                                        </p:tgtEl>
                                      </p:cBhvr>
                                    </p:animEffect>
                                  </p:childTnLst>
                                </p:cTn>
                              </p:par>
                            </p:childTnLst>
                          </p:cTn>
                        </p:par>
                        <p:par>
                          <p:cTn id="52" fill="hold">
                            <p:stCondLst>
                              <p:cond delay="3000"/>
                            </p:stCondLst>
                            <p:childTnLst>
                              <p:par>
                                <p:cTn id="53" presetID="22"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up)">
                                      <p:cBhvr>
                                        <p:cTn id="55" dur="500"/>
                                        <p:tgtEl>
                                          <p:spTgt spid="22"/>
                                        </p:tgtEl>
                                      </p:cBhvr>
                                    </p:animEffect>
                                  </p:childTnLst>
                                </p:cTn>
                              </p:par>
                            </p:childTnLst>
                          </p:cTn>
                        </p:par>
                        <p:par>
                          <p:cTn id="56" fill="hold">
                            <p:stCondLst>
                              <p:cond delay="3500"/>
                            </p:stCondLst>
                            <p:childTnLst>
                              <p:par>
                                <p:cTn id="57" presetID="53" presetClass="entr" presetSubtype="16"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animEffect transition="in" filter="fade">
                                      <p:cBhvr>
                                        <p:cTn id="6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animBg="1"/>
      <p:bldP spid="14" grpId="0"/>
      <p:bldP spid="22" grpId="0" animBg="1"/>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617306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687754" y="3209678"/>
            <a:ext cx="7974465" cy="2062103"/>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chemeClr val="bg1"/>
                </a:solidFill>
                <a:effectLst>
                  <a:outerShdw blurRad="38100" dist="38100" dir="2700000" algn="tl">
                    <a:srgbClr val="000000">
                      <a:alpha val="43137"/>
                    </a:srgbClr>
                  </a:outerShdw>
                </a:effectLst>
              </a:rPr>
              <a:t> </a:t>
            </a:r>
            <a:r>
              <a:rPr lang="en-US" sz="3200" dirty="0" smtClean="0">
                <a:solidFill>
                  <a:srgbClr val="FFFF00"/>
                </a:solidFill>
                <a:effectLst>
                  <a:outerShdw blurRad="38100" dist="38100" dir="2700000" algn="tl">
                    <a:srgbClr val="000000">
                      <a:alpha val="43137"/>
                    </a:srgbClr>
                  </a:outerShdw>
                </a:effectLst>
              </a:rPr>
              <a:t>Sabbath </a:t>
            </a:r>
            <a:r>
              <a:rPr lang="en-US" sz="3200" dirty="0">
                <a:solidFill>
                  <a:srgbClr val="FFFF00"/>
                </a:solidFill>
                <a:effectLst>
                  <a:outerShdw blurRad="38100" dist="38100" dir="2700000" algn="tl">
                    <a:srgbClr val="000000">
                      <a:alpha val="43137"/>
                    </a:srgbClr>
                  </a:outerShdw>
                </a:effectLst>
              </a:rPr>
              <a:t>~ (Dictionary of Biblical Languages with Semantic Domains</a:t>
            </a:r>
            <a:r>
              <a:rPr lang="en-US" sz="3200" dirty="0" smtClean="0">
                <a:solidFill>
                  <a:srgbClr val="FFFF00"/>
                </a:solidFill>
                <a:effectLst>
                  <a:outerShdw blurRad="38100" dist="38100" dir="2700000" algn="tl">
                    <a:srgbClr val="000000">
                      <a:alpha val="43137"/>
                    </a:srgbClr>
                  </a:outerShdw>
                </a:effectLst>
              </a:rPr>
              <a:t>) ~ </a:t>
            </a:r>
            <a:r>
              <a:rPr lang="en-US" sz="3200" dirty="0">
                <a:effectLst>
                  <a:outerShdw blurRad="38100" dist="38100" dir="2700000" algn="tl">
                    <a:srgbClr val="000000">
                      <a:alpha val="43137"/>
                    </a:srgbClr>
                  </a:outerShdw>
                </a:effectLst>
              </a:rPr>
              <a:t>“The seventh day of the Jewish week, ceremonial day of rest; known in our culture as Saturday.”</a:t>
            </a:r>
          </a:p>
        </p:txBody>
      </p:sp>
      <p:sp>
        <p:nvSpPr>
          <p:cNvPr id="6" name="Rectangle 5"/>
          <p:cNvSpPr/>
          <p:nvPr/>
        </p:nvSpPr>
        <p:spPr>
          <a:xfrm>
            <a:off x="510783" y="1694562"/>
            <a:ext cx="3203320" cy="538537"/>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10782" y="2681722"/>
            <a:ext cx="2288232" cy="634420"/>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93376" y="3213831"/>
            <a:ext cx="7974465" cy="1077218"/>
          </a:xfrm>
          <a:prstGeom prst="rect">
            <a:avLst/>
          </a:prstGeom>
          <a:noFill/>
        </p:spPr>
        <p:txBody>
          <a:bodyPr wrap="square" rtlCol="0">
            <a:spAutoFit/>
          </a:bodyPr>
          <a:lstStyle/>
          <a:p>
            <a:pPr marL="288925" lvl="0" indent="-288925" algn="just" eaLnBrk="0" fontAlgn="base" hangingPunct="0">
              <a:spcBef>
                <a:spcPct val="0"/>
              </a:spcBef>
              <a:spcAft>
                <a:spcPct val="0"/>
              </a:spcAft>
              <a:buFont typeface="Arial" panose="020B0604020202020204" pitchFamily="34" charset="0"/>
              <a:buChar char="•"/>
            </a:pPr>
            <a:r>
              <a:rPr lang="en-US" sz="3200" dirty="0" smtClean="0">
                <a:solidFill>
                  <a:schemeClr val="bg1"/>
                </a:solidFill>
                <a:latin typeface="+mj-lt"/>
              </a:rPr>
              <a:t> </a:t>
            </a:r>
            <a:r>
              <a:rPr lang="en-US" altLang="en-US" sz="3200" dirty="0">
                <a:solidFill>
                  <a:schemeClr val="bg1"/>
                </a:solidFill>
                <a:latin typeface="+mj-lt"/>
                <a:ea typeface="Times New Roman" panose="02020603050405020304" pitchFamily="18" charset="0"/>
                <a:cs typeface="Arial" panose="020B0604020202020204" pitchFamily="34" charset="0"/>
              </a:rPr>
              <a:t>1 Cor. 10:31b ~ </a:t>
            </a:r>
            <a:r>
              <a:rPr lang="en-US" altLang="en-US" sz="3200" dirty="0">
                <a:solidFill>
                  <a:srgbClr val="FFFF00"/>
                </a:solidFill>
                <a:latin typeface="+mj-lt"/>
                <a:ea typeface="Times New Roman" panose="02020603050405020304" pitchFamily="18" charset="0"/>
                <a:cs typeface="Arial" panose="020B0604020202020204" pitchFamily="34" charset="0"/>
              </a:rPr>
              <a:t>whatever you do, do all to the glory of God</a:t>
            </a:r>
            <a:endParaRPr lang="en-US" altLang="en-US" sz="4400" dirty="0">
              <a:solidFill>
                <a:srgbClr val="FFFF00"/>
              </a:solidFill>
              <a:latin typeface="+mj-lt"/>
            </a:endParaRPr>
          </a:p>
        </p:txBody>
      </p:sp>
      <p:sp>
        <p:nvSpPr>
          <p:cNvPr id="9" name="Rectangle 8"/>
          <p:cNvSpPr/>
          <p:nvPr/>
        </p:nvSpPr>
        <p:spPr>
          <a:xfrm>
            <a:off x="3514474" y="2683155"/>
            <a:ext cx="3045637" cy="634420"/>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86496" y="3206948"/>
            <a:ext cx="7974465" cy="1077218"/>
          </a:xfrm>
          <a:prstGeom prst="rect">
            <a:avLst/>
          </a:prstGeom>
          <a:noFill/>
        </p:spPr>
        <p:txBody>
          <a:bodyPr wrap="square" rtlCol="0">
            <a:spAutoFit/>
          </a:bodyPr>
          <a:lstStyle/>
          <a:p>
            <a:pPr marL="288925" lvl="0" indent="-288925" algn="just" eaLnBrk="0" fontAlgn="base" hangingPunct="0">
              <a:spcBef>
                <a:spcPct val="0"/>
              </a:spcBef>
              <a:spcAft>
                <a:spcPct val="0"/>
              </a:spcAft>
              <a:buFont typeface="Arial" panose="020B0604020202020204" pitchFamily="34" charset="0"/>
              <a:buChar char="•"/>
            </a:pPr>
            <a:r>
              <a:rPr lang="en-US" sz="3200" dirty="0" smtClean="0">
                <a:solidFill>
                  <a:schemeClr val="bg1"/>
                </a:solidFill>
                <a:latin typeface="+mj-lt"/>
              </a:rPr>
              <a:t> </a:t>
            </a:r>
            <a:r>
              <a:rPr lang="en-US" altLang="en-US" sz="3200" dirty="0" smtClean="0">
                <a:solidFill>
                  <a:schemeClr val="bg1"/>
                </a:solidFill>
                <a:latin typeface="+mj-lt"/>
                <a:ea typeface="Times New Roman" panose="02020603050405020304" pitchFamily="18" charset="0"/>
                <a:cs typeface="Arial" panose="020B0604020202020204" pitchFamily="34" charset="0"/>
              </a:rPr>
              <a:t>Sinful recreations are OK Monday-</a:t>
            </a:r>
          </a:p>
          <a:p>
            <a:pPr lvl="0" algn="just" defTabSz="460375" eaLnBrk="0" fontAlgn="base" hangingPunct="0">
              <a:spcBef>
                <a:spcPct val="0"/>
              </a:spcBef>
              <a:spcAft>
                <a:spcPct val="0"/>
              </a:spcAft>
            </a:pPr>
            <a:r>
              <a:rPr lang="en-US" altLang="en-US" sz="3200" dirty="0">
                <a:solidFill>
                  <a:schemeClr val="bg1"/>
                </a:solidFill>
                <a:latin typeface="+mj-lt"/>
                <a:ea typeface="Times New Roman" panose="02020603050405020304" pitchFamily="18" charset="0"/>
                <a:cs typeface="Arial" panose="020B0604020202020204" pitchFamily="34" charset="0"/>
              </a:rPr>
              <a:t>	</a:t>
            </a:r>
            <a:r>
              <a:rPr lang="en-US" altLang="en-US" sz="3200" dirty="0" smtClean="0">
                <a:solidFill>
                  <a:schemeClr val="bg1"/>
                </a:solidFill>
                <a:latin typeface="+mj-lt"/>
                <a:ea typeface="Times New Roman" panose="02020603050405020304" pitchFamily="18" charset="0"/>
                <a:cs typeface="Arial" panose="020B0604020202020204" pitchFamily="34" charset="0"/>
              </a:rPr>
              <a:t>Saturday????</a:t>
            </a:r>
            <a:endParaRPr lang="en-US" altLang="en-US" sz="4400" dirty="0">
              <a:solidFill>
                <a:srgbClr val="FFFF00"/>
              </a:solidFill>
              <a:latin typeface="+mj-lt"/>
            </a:endParaRPr>
          </a:p>
        </p:txBody>
      </p:sp>
      <p:sp>
        <p:nvSpPr>
          <p:cNvPr id="2" name="TextBox 1"/>
          <p:cNvSpPr txBox="1"/>
          <p:nvPr/>
        </p:nvSpPr>
        <p:spPr>
          <a:xfrm>
            <a:off x="462116" y="702023"/>
            <a:ext cx="8200103" cy="255454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Baptist General Statement of </a:t>
            </a:r>
            <a:r>
              <a:rPr lang="en-US" sz="3200" dirty="0" smtClean="0">
                <a:solidFill>
                  <a:srgbClr val="FFFF00"/>
                </a:solidFill>
                <a:effectLst>
                  <a:outerShdw blurRad="38100" dist="38100" dir="2700000" algn="tl">
                    <a:srgbClr val="000000">
                      <a:alpha val="43137"/>
                    </a:srgbClr>
                  </a:outerShdw>
                </a:effectLst>
              </a:rPr>
              <a:t>Faith ~ </a:t>
            </a:r>
            <a:r>
              <a:rPr lang="en-US" sz="3200" dirty="0">
                <a:effectLst>
                  <a:outerShdw blurRad="38100" dist="38100" dir="2700000" algn="tl">
                    <a:srgbClr val="000000">
                      <a:alpha val="43137"/>
                    </a:srgbClr>
                  </a:outerShdw>
                </a:effectLst>
              </a:rPr>
              <a:t>“We believe that the 1</a:t>
            </a:r>
            <a:r>
              <a:rPr lang="en-US" sz="3200" baseline="30000" dirty="0">
                <a:effectLst>
                  <a:outerShdw blurRad="38100" dist="38100" dir="2700000" algn="tl">
                    <a:srgbClr val="000000">
                      <a:alpha val="43137"/>
                    </a:srgbClr>
                  </a:outerShdw>
                </a:effectLst>
              </a:rPr>
              <a:t>st</a:t>
            </a:r>
            <a:r>
              <a:rPr lang="en-US" sz="3200" dirty="0">
                <a:effectLst>
                  <a:outerShdw blurRad="38100" dist="38100" dir="2700000" algn="tl">
                    <a:srgbClr val="000000">
                      <a:alpha val="43137"/>
                    </a:srgbClr>
                  </a:outerShdw>
                </a:effectLst>
              </a:rPr>
              <a:t> of the week is the Lord's Day or Christian Sabbath; and is to be kept sacred to religious purposes, by abstaining from all secular labor and sinful recreations.”</a:t>
            </a:r>
            <a:endParaRPr lang="en-US" sz="32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565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xit" presetSubtype="8" fill="hold" grpId="1" nodeType="clickEffect">
                                  <p:stCondLst>
                                    <p:cond delay="0"/>
                                  </p:stCondLst>
                                  <p:childTnLst>
                                    <p:animEffect transition="out" filter="wipe(left)">
                                      <p:cBhvr>
                                        <p:cTn id="20" dur="500"/>
                                        <p:tgtEl>
                                          <p:spTgt spid="6"/>
                                        </p:tgtEl>
                                      </p:cBhvr>
                                    </p:animEffect>
                                    <p:set>
                                      <p:cBhvr>
                                        <p:cTn id="21" dur="1" fill="hold">
                                          <p:stCondLst>
                                            <p:cond delay="499"/>
                                          </p:stCondLst>
                                        </p:cTn>
                                        <p:tgtEl>
                                          <p:spTgt spid="6"/>
                                        </p:tgtEl>
                                        <p:attrNameLst>
                                          <p:attrName>style.visibility</p:attrName>
                                        </p:attrNameLst>
                                      </p:cBhvr>
                                      <p:to>
                                        <p:strVal val="hidden"/>
                                      </p:to>
                                    </p:se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par>
                                <p:cTn id="26" presetID="10" presetClass="exit" presetSubtype="0" fill="hold" grpId="1" nodeType="withEffect">
                                  <p:stCondLst>
                                    <p:cond delay="0"/>
                                  </p:stCondLst>
                                  <p:childTnLst>
                                    <p:animEffect transition="out" filter="fade">
                                      <p:cBhvr>
                                        <p:cTn id="27" dur="500"/>
                                        <p:tgtEl>
                                          <p:spTgt spid="5"/>
                                        </p:tgtEl>
                                      </p:cBhvr>
                                    </p:animEffect>
                                    <p:set>
                                      <p:cBhvr>
                                        <p:cTn id="28" dur="1" fill="hold">
                                          <p:stCondLst>
                                            <p:cond delay="499"/>
                                          </p:stCondLst>
                                        </p:cTn>
                                        <p:tgtEl>
                                          <p:spTgt spid="5"/>
                                        </p:tgtEl>
                                        <p:attrNameLst>
                                          <p:attrName>style.visibility</p:attrName>
                                        </p:attrNameLst>
                                      </p:cBhvr>
                                      <p:to>
                                        <p:strVal val="hidden"/>
                                      </p:to>
                                    </p:se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1" nodeType="clickEffect">
                                  <p:stCondLst>
                                    <p:cond delay="0"/>
                                  </p:stCondLst>
                                  <p:childTnLst>
                                    <p:animEffect transition="out" filter="wipe(left)">
                                      <p:cBhvr>
                                        <p:cTn id="36" dur="500"/>
                                        <p:tgtEl>
                                          <p:spTgt spid="7"/>
                                        </p:tgtEl>
                                      </p:cBhvr>
                                    </p:animEffect>
                                    <p:set>
                                      <p:cBhvr>
                                        <p:cTn id="37" dur="1" fill="hold">
                                          <p:stCondLst>
                                            <p:cond delay="499"/>
                                          </p:stCondLst>
                                        </p:cTn>
                                        <p:tgtEl>
                                          <p:spTgt spid="7"/>
                                        </p:tgtEl>
                                        <p:attrNameLst>
                                          <p:attrName>style.visibility</p:attrName>
                                        </p:attrNameLst>
                                      </p:cBhvr>
                                      <p:to>
                                        <p:strVal val="hidden"/>
                                      </p:to>
                                    </p:set>
                                  </p:childTnLst>
                                </p:cTn>
                              </p:par>
                            </p:childTnLst>
                          </p:cTn>
                        </p:par>
                        <p:par>
                          <p:cTn id="38" fill="hold">
                            <p:stCondLst>
                              <p:cond delay="500"/>
                            </p:stCondLst>
                            <p:childTnLst>
                              <p:par>
                                <p:cTn id="39" presetID="22" presetClass="entr" presetSubtype="8"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left)">
                                      <p:cBhvr>
                                        <p:cTn id="41" dur="500"/>
                                        <p:tgtEl>
                                          <p:spTgt spid="9"/>
                                        </p:tgtEl>
                                      </p:cBhvr>
                                    </p:animEffect>
                                  </p:childTnLst>
                                </p:cTn>
                              </p:par>
                              <p:par>
                                <p:cTn id="42" presetID="10" presetClass="exit" presetSubtype="0" fill="hold" grpId="1" nodeType="withEffect">
                                  <p:stCondLst>
                                    <p:cond delay="0"/>
                                  </p:stCondLst>
                                  <p:childTnLst>
                                    <p:animEffect transition="out" filter="fade">
                                      <p:cBhvr>
                                        <p:cTn id="43" dur="500"/>
                                        <p:tgtEl>
                                          <p:spTgt spid="8"/>
                                        </p:tgtEl>
                                      </p:cBhvr>
                                    </p:animEffect>
                                    <p:set>
                                      <p:cBhvr>
                                        <p:cTn id="44" dur="1" fill="hold">
                                          <p:stCondLst>
                                            <p:cond delay="499"/>
                                          </p:stCondLst>
                                        </p:cTn>
                                        <p:tgtEl>
                                          <p:spTgt spid="8"/>
                                        </p:tgtEl>
                                        <p:attrNameLst>
                                          <p:attrName>style.visibility</p:attrName>
                                        </p:attrNameLst>
                                      </p:cBhvr>
                                      <p:to>
                                        <p:strVal val="hidden"/>
                                      </p:to>
                                    </p:set>
                                  </p:childTnLst>
                                </p:cTn>
                              </p:par>
                            </p:childTnLst>
                          </p:cTn>
                        </p:par>
                        <p:par>
                          <p:cTn id="45" fill="hold">
                            <p:stCondLst>
                              <p:cond delay="1000"/>
                            </p:stCondLst>
                            <p:childTnLst>
                              <p:par>
                                <p:cTn id="46" presetID="10" presetClass="entr" presetSubtype="0"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animBg="1"/>
      <p:bldP spid="6" grpId="1" animBg="1"/>
      <p:bldP spid="7" grpId="0" animBg="1"/>
      <p:bldP spid="7" grpId="1" animBg="1"/>
      <p:bldP spid="8" grpId="0"/>
      <p:bldP spid="8" grpId="1"/>
      <p:bldP spid="9" grpId="0" animBg="1"/>
      <p:bldP spid="10"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959068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26" name="Picture 2" descr="http://cdn.ucadia.net/images/one-evil.org/images_navigation_people_large/people_01_ignatius.jpg"/>
          <p:cNvPicPr>
            <a:picLocks noChangeAspect="1" noChangeArrowheads="1"/>
          </p:cNvPicPr>
          <p:nvPr/>
        </p:nvPicPr>
        <p:blipFill rotWithShape="1">
          <a:blip r:embed="rId3">
            <a:extLst>
              <a:ext uri="{28A0092B-C50C-407E-A947-70E740481C1C}">
                <a14:useLocalDpi xmlns:a14="http://schemas.microsoft.com/office/drawing/2010/main" val="0"/>
              </a:ext>
            </a:extLst>
          </a:blip>
          <a:srcRect b="6411"/>
          <a:stretch/>
        </p:blipFill>
        <p:spPr bwMode="auto">
          <a:xfrm rot="21324153">
            <a:off x="6739454" y="1155447"/>
            <a:ext cx="1905000" cy="2674286"/>
          </a:xfrm>
          <a:prstGeom prst="rect">
            <a:avLst/>
          </a:prstGeom>
          <a:noFill/>
          <a:effectLst>
            <a:outerShdw blurRad="127000" dist="254000" dir="8100000" algn="tr" rotWithShape="0">
              <a:schemeClr val="bg1">
                <a:alpha val="35000"/>
              </a:schemeClr>
            </a:outerShdw>
          </a:effectLst>
          <a:extLst>
            <a:ext uri="{909E8E84-426E-40DD-AFC4-6F175D3DCCD1}">
              <a14:hiddenFill xmlns:a14="http://schemas.microsoft.com/office/drawing/2010/main">
                <a:solidFill>
                  <a:srgbClr val="FFFFFF"/>
                </a:solidFill>
              </a14:hiddenFill>
            </a:ext>
          </a:extLst>
        </p:spPr>
      </p:pic>
      <p:sp>
        <p:nvSpPr>
          <p:cNvPr id="6" name="Rectangle 5"/>
          <p:cNvSpPr/>
          <p:nvPr/>
        </p:nvSpPr>
        <p:spPr>
          <a:xfrm>
            <a:off x="1813806" y="4233356"/>
            <a:ext cx="4670292" cy="633919"/>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2116" y="702023"/>
            <a:ext cx="8200103" cy="5001369"/>
          </a:xfrm>
          <a:prstGeom prst="rect">
            <a:avLst/>
          </a:prstGeom>
          <a:noFill/>
        </p:spPr>
        <p:txBody>
          <a:bodyPr wrap="square" rtlCol="0">
            <a:spAutoFit/>
          </a:bodyPr>
          <a:lstStyle/>
          <a:p>
            <a:r>
              <a:rPr lang="en-US" sz="2900" dirty="0">
                <a:solidFill>
                  <a:srgbClr val="FFFF00"/>
                </a:solidFill>
                <a:effectLst>
                  <a:outerShdw blurRad="38100" dist="38100" dir="2700000" algn="tl">
                    <a:srgbClr val="000000">
                      <a:alpha val="43137"/>
                    </a:srgbClr>
                  </a:outerShdw>
                </a:effectLst>
              </a:rPr>
              <a:t>Ignatius of Antioch (c. AD 35 – c. AD 107), </a:t>
            </a:r>
            <a:r>
              <a:rPr lang="en-US" sz="2900" i="1" dirty="0">
                <a:solidFill>
                  <a:srgbClr val="FFFF00"/>
                </a:solidFill>
                <a:effectLst>
                  <a:outerShdw blurRad="38100" dist="38100" dir="2700000" algn="tl">
                    <a:srgbClr val="000000">
                      <a:alpha val="43137"/>
                    </a:srgbClr>
                  </a:outerShdw>
                </a:effectLst>
              </a:rPr>
              <a:t>Epistle to the Magnesians</a:t>
            </a:r>
            <a:r>
              <a:rPr lang="en-US" sz="2900" dirty="0">
                <a:solidFill>
                  <a:srgbClr val="FFFF00"/>
                </a:solidFill>
                <a:effectLst>
                  <a:outerShdw blurRad="38100" dist="38100" dir="2700000" algn="tl">
                    <a:srgbClr val="000000">
                      <a:alpha val="43137"/>
                    </a:srgbClr>
                  </a:outerShdw>
                </a:effectLst>
              </a:rPr>
              <a:t> 8:1; 9:1-2 ~ </a:t>
            </a:r>
            <a:r>
              <a:rPr lang="en-US" sz="2900" dirty="0">
                <a:effectLst>
                  <a:outerShdw blurRad="38100" dist="38100" dir="2700000" algn="tl">
                    <a:srgbClr val="000000">
                      <a:alpha val="43137"/>
                    </a:srgbClr>
                  </a:outerShdw>
                </a:effectLst>
              </a:rPr>
              <a:t>“Be </a:t>
            </a:r>
            <a:r>
              <a:rPr lang="en-US" sz="2900" dirty="0" smtClean="0">
                <a:effectLst>
                  <a:outerShdw blurRad="38100" dist="38100" dir="2700000" algn="tl">
                    <a:srgbClr val="000000">
                      <a:alpha val="43137"/>
                    </a:srgbClr>
                  </a:outerShdw>
                </a:effectLst>
              </a:rPr>
              <a:t>not</a:t>
            </a:r>
          </a:p>
          <a:p>
            <a:r>
              <a:rPr lang="en-US" sz="2900" dirty="0" smtClean="0">
                <a:effectLst>
                  <a:outerShdw blurRad="38100" dist="38100" dir="2700000" algn="tl">
                    <a:srgbClr val="000000">
                      <a:alpha val="43137"/>
                    </a:srgbClr>
                  </a:outerShdw>
                </a:effectLst>
              </a:rPr>
              <a:t>seduced </a:t>
            </a:r>
            <a:r>
              <a:rPr lang="en-US" sz="2900" dirty="0">
                <a:effectLst>
                  <a:outerShdw blurRad="38100" dist="38100" dir="2700000" algn="tl">
                    <a:srgbClr val="000000">
                      <a:alpha val="43137"/>
                    </a:srgbClr>
                  </a:outerShdw>
                </a:effectLst>
              </a:rPr>
              <a:t>by strange doctrines nor </a:t>
            </a:r>
            <a:r>
              <a:rPr lang="en-US" sz="2900" dirty="0" smtClean="0">
                <a:effectLst>
                  <a:outerShdw blurRad="38100" dist="38100" dir="2700000" algn="tl">
                    <a:srgbClr val="000000">
                      <a:alpha val="43137"/>
                    </a:srgbClr>
                  </a:outerShdw>
                </a:effectLst>
              </a:rPr>
              <a:t>by</a:t>
            </a:r>
          </a:p>
          <a:p>
            <a:r>
              <a:rPr lang="en-US" sz="2900" dirty="0" smtClean="0">
                <a:effectLst>
                  <a:outerShdw blurRad="38100" dist="38100" dir="2700000" algn="tl">
                    <a:srgbClr val="000000">
                      <a:alpha val="43137"/>
                    </a:srgbClr>
                  </a:outerShdw>
                </a:effectLst>
              </a:rPr>
              <a:t>antiquated </a:t>
            </a:r>
            <a:r>
              <a:rPr lang="en-US" sz="2900" dirty="0">
                <a:effectLst>
                  <a:outerShdw blurRad="38100" dist="38100" dir="2700000" algn="tl">
                    <a:srgbClr val="000000">
                      <a:alpha val="43137"/>
                    </a:srgbClr>
                  </a:outerShdw>
                </a:effectLst>
              </a:rPr>
              <a:t>fables, which are </a:t>
            </a:r>
            <a:r>
              <a:rPr lang="en-US" sz="2900" dirty="0" smtClean="0">
                <a:effectLst>
                  <a:outerShdw blurRad="38100" dist="38100" dir="2700000" algn="tl">
                    <a:srgbClr val="000000">
                      <a:alpha val="43137"/>
                    </a:srgbClr>
                  </a:outerShdw>
                </a:effectLst>
              </a:rPr>
              <a:t>profitless.</a:t>
            </a:r>
          </a:p>
          <a:p>
            <a:r>
              <a:rPr lang="en-US" sz="2900" dirty="0" smtClean="0">
                <a:effectLst>
                  <a:outerShdw blurRad="38100" dist="38100" dir="2700000" algn="tl">
                    <a:srgbClr val="000000">
                      <a:alpha val="43137"/>
                    </a:srgbClr>
                  </a:outerShdw>
                </a:effectLst>
              </a:rPr>
              <a:t>For </a:t>
            </a:r>
            <a:r>
              <a:rPr lang="en-US" sz="2900" dirty="0">
                <a:effectLst>
                  <a:outerShdw blurRad="38100" dist="38100" dir="2700000" algn="tl">
                    <a:srgbClr val="000000">
                      <a:alpha val="43137"/>
                    </a:srgbClr>
                  </a:outerShdw>
                </a:effectLst>
              </a:rPr>
              <a:t>if even unto this day we live after </a:t>
            </a:r>
            <a:r>
              <a:rPr lang="en-US" sz="2900" dirty="0" smtClean="0">
                <a:effectLst>
                  <a:outerShdw blurRad="38100" dist="38100" dir="2700000" algn="tl">
                    <a:srgbClr val="000000">
                      <a:alpha val="43137"/>
                    </a:srgbClr>
                  </a:outerShdw>
                </a:effectLst>
              </a:rPr>
              <a:t>the</a:t>
            </a:r>
          </a:p>
          <a:p>
            <a:r>
              <a:rPr lang="en-US" sz="2900" dirty="0" smtClean="0">
                <a:effectLst>
                  <a:outerShdw blurRad="38100" dist="38100" dir="2700000" algn="tl">
                    <a:srgbClr val="000000">
                      <a:alpha val="43137"/>
                    </a:srgbClr>
                  </a:outerShdw>
                </a:effectLst>
              </a:rPr>
              <a:t>manner </a:t>
            </a:r>
            <a:r>
              <a:rPr lang="en-US" sz="2900" dirty="0">
                <a:effectLst>
                  <a:outerShdw blurRad="38100" dist="38100" dir="2700000" algn="tl">
                    <a:srgbClr val="000000">
                      <a:alpha val="43137"/>
                    </a:srgbClr>
                  </a:outerShdw>
                </a:effectLst>
              </a:rPr>
              <a:t>of Judaism, we avow that we </a:t>
            </a:r>
            <a:r>
              <a:rPr lang="en-US" sz="2900" dirty="0" smtClean="0">
                <a:effectLst>
                  <a:outerShdw blurRad="38100" dist="38100" dir="2700000" algn="tl">
                    <a:srgbClr val="000000">
                      <a:alpha val="43137"/>
                    </a:srgbClr>
                  </a:outerShdw>
                </a:effectLst>
              </a:rPr>
              <a:t>have</a:t>
            </a:r>
          </a:p>
          <a:p>
            <a:r>
              <a:rPr lang="en-US" sz="2900" dirty="0" smtClean="0">
                <a:effectLst>
                  <a:outerShdw blurRad="38100" dist="38100" dir="2700000" algn="tl">
                    <a:srgbClr val="000000">
                      <a:alpha val="43137"/>
                    </a:srgbClr>
                  </a:outerShdw>
                </a:effectLst>
              </a:rPr>
              <a:t>not </a:t>
            </a:r>
            <a:r>
              <a:rPr lang="en-US" sz="2900" dirty="0">
                <a:effectLst>
                  <a:outerShdw blurRad="38100" dist="38100" dir="2700000" algn="tl">
                    <a:srgbClr val="000000">
                      <a:alpha val="43137"/>
                    </a:srgbClr>
                  </a:outerShdw>
                </a:effectLst>
              </a:rPr>
              <a:t>received grace ... If then those </a:t>
            </a:r>
            <a:r>
              <a:rPr lang="en-US" sz="2900" dirty="0" smtClean="0">
                <a:effectLst>
                  <a:outerShdw blurRad="38100" dist="38100" dir="2700000" algn="tl">
                    <a:srgbClr val="000000">
                      <a:alpha val="43137"/>
                    </a:srgbClr>
                  </a:outerShdw>
                </a:effectLst>
              </a:rPr>
              <a:t>who</a:t>
            </a:r>
          </a:p>
          <a:p>
            <a:r>
              <a:rPr lang="en-US" sz="2900" dirty="0" smtClean="0">
                <a:effectLst>
                  <a:outerShdw blurRad="38100" dist="38100" dir="2700000" algn="tl">
                    <a:srgbClr val="000000">
                      <a:alpha val="43137"/>
                    </a:srgbClr>
                  </a:outerShdw>
                </a:effectLst>
              </a:rPr>
              <a:t>had </a:t>
            </a:r>
            <a:r>
              <a:rPr lang="en-US" sz="2900" dirty="0">
                <a:effectLst>
                  <a:outerShdw blurRad="38100" dist="38100" dir="2700000" algn="tl">
                    <a:srgbClr val="000000">
                      <a:alpha val="43137"/>
                    </a:srgbClr>
                  </a:outerShdw>
                </a:effectLst>
              </a:rPr>
              <a:t>walked in ancient practices attained unto newness of hope, no longer observing Sabbaths but fashioning their lives after the Lord's day, on which our life also arose through Him and through His death …”</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618187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050" name="Picture 2" descr="Image result for justin marty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392370">
            <a:off x="6673429" y="1551967"/>
            <a:ext cx="1933575" cy="2371726"/>
          </a:xfrm>
          <a:prstGeom prst="rect">
            <a:avLst/>
          </a:prstGeom>
          <a:noFill/>
          <a:effectLst>
            <a:outerShdw blurRad="127000" dist="254000" dir="8100000" algn="tr" rotWithShape="0">
              <a:schemeClr val="bg1">
                <a:alpha val="35000"/>
              </a:schemeClr>
            </a:outerShdw>
          </a:effectLst>
          <a:extLst>
            <a:ext uri="{909E8E84-426E-40DD-AFC4-6F175D3DCCD1}">
              <a14:hiddenFill xmlns:a14="http://schemas.microsoft.com/office/drawing/2010/main">
                <a:solidFill>
                  <a:srgbClr val="FFFFFF"/>
                </a:solidFill>
              </a14:hiddenFill>
            </a:ext>
          </a:extLst>
        </p:spPr>
      </p:pic>
      <p:sp>
        <p:nvSpPr>
          <p:cNvPr id="6" name="Rectangle 5"/>
          <p:cNvSpPr/>
          <p:nvPr/>
        </p:nvSpPr>
        <p:spPr>
          <a:xfrm>
            <a:off x="3560389" y="1181574"/>
            <a:ext cx="2957307" cy="524314"/>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2116" y="702023"/>
            <a:ext cx="8200103" cy="4108817"/>
          </a:xfrm>
          <a:prstGeom prst="rect">
            <a:avLst/>
          </a:prstGeom>
          <a:noFill/>
        </p:spPr>
        <p:txBody>
          <a:bodyPr wrap="square" rtlCol="0">
            <a:spAutoFit/>
          </a:bodyPr>
          <a:lstStyle/>
          <a:p>
            <a:r>
              <a:rPr lang="en-US" sz="2900" dirty="0">
                <a:solidFill>
                  <a:srgbClr val="FFFF00"/>
                </a:solidFill>
                <a:effectLst>
                  <a:outerShdw blurRad="38100" dist="38100" dir="2700000" algn="tl">
                    <a:srgbClr val="000000">
                      <a:alpha val="43137"/>
                    </a:srgbClr>
                  </a:outerShdw>
                </a:effectLst>
              </a:rPr>
              <a:t>Justin Martyr, </a:t>
            </a:r>
            <a:r>
              <a:rPr lang="en-US" sz="2900" i="1" dirty="0">
                <a:solidFill>
                  <a:srgbClr val="FFFF00"/>
                </a:solidFill>
                <a:effectLst>
                  <a:outerShdw blurRad="38100" dist="38100" dir="2700000" algn="tl">
                    <a:srgbClr val="000000">
                      <a:alpha val="43137"/>
                    </a:srgbClr>
                  </a:outerShdw>
                </a:effectLst>
              </a:rPr>
              <a:t>Dialogues</a:t>
            </a:r>
            <a:r>
              <a:rPr lang="en-US" sz="2900" dirty="0">
                <a:solidFill>
                  <a:srgbClr val="FFFF00"/>
                </a:solidFill>
                <a:effectLst>
                  <a:outerShdw blurRad="38100" dist="38100" dir="2700000" algn="tl">
                    <a:srgbClr val="000000">
                      <a:alpha val="43137"/>
                    </a:srgbClr>
                  </a:outerShdw>
                </a:effectLst>
              </a:rPr>
              <a:t> 12:3 ~ </a:t>
            </a:r>
            <a:r>
              <a:rPr lang="en-US" sz="2900" dirty="0">
                <a:effectLst>
                  <a:outerShdw blurRad="38100" dist="38100" dir="2700000" algn="tl">
                    <a:srgbClr val="000000">
                      <a:alpha val="43137"/>
                    </a:srgbClr>
                  </a:outerShdw>
                </a:effectLst>
              </a:rPr>
              <a:t>“The new law requires you to keep perpetual Sabbath, and you, because you are idle for one </a:t>
            </a:r>
            <a:r>
              <a:rPr lang="en-US" sz="2900" dirty="0" smtClean="0">
                <a:effectLst>
                  <a:outerShdw blurRad="38100" dist="38100" dir="2700000" algn="tl">
                    <a:srgbClr val="000000">
                      <a:alpha val="43137"/>
                    </a:srgbClr>
                  </a:outerShdw>
                </a:effectLst>
              </a:rPr>
              <a:t>day,</a:t>
            </a:r>
          </a:p>
          <a:p>
            <a:r>
              <a:rPr lang="en-US" sz="2900" dirty="0" smtClean="0">
                <a:effectLst>
                  <a:outerShdw blurRad="38100" dist="38100" dir="2700000" algn="tl">
                    <a:srgbClr val="000000">
                      <a:alpha val="43137"/>
                    </a:srgbClr>
                  </a:outerShdw>
                </a:effectLst>
              </a:rPr>
              <a:t>suppose </a:t>
            </a:r>
            <a:r>
              <a:rPr lang="en-US" sz="2900" dirty="0">
                <a:effectLst>
                  <a:outerShdw blurRad="38100" dist="38100" dir="2700000" algn="tl">
                    <a:srgbClr val="000000">
                      <a:alpha val="43137"/>
                    </a:srgbClr>
                  </a:outerShdw>
                </a:effectLst>
              </a:rPr>
              <a:t>you are pious…The Lord </a:t>
            </a:r>
            <a:r>
              <a:rPr lang="en-US" sz="2900" dirty="0" smtClean="0">
                <a:effectLst>
                  <a:outerShdw blurRad="38100" dist="38100" dir="2700000" algn="tl">
                    <a:srgbClr val="000000">
                      <a:alpha val="43137"/>
                    </a:srgbClr>
                  </a:outerShdw>
                </a:effectLst>
              </a:rPr>
              <a:t>God</a:t>
            </a:r>
          </a:p>
          <a:p>
            <a:r>
              <a:rPr lang="en-US" sz="2900" dirty="0" smtClean="0">
                <a:effectLst>
                  <a:outerShdw blurRad="38100" dist="38100" dir="2700000" algn="tl">
                    <a:srgbClr val="000000">
                      <a:alpha val="43137"/>
                    </a:srgbClr>
                  </a:outerShdw>
                </a:effectLst>
              </a:rPr>
              <a:t>does </a:t>
            </a:r>
            <a:r>
              <a:rPr lang="en-US" sz="2900" dirty="0">
                <a:effectLst>
                  <a:outerShdw blurRad="38100" dist="38100" dir="2700000" algn="tl">
                    <a:srgbClr val="000000">
                      <a:alpha val="43137"/>
                    </a:srgbClr>
                  </a:outerShdw>
                </a:effectLst>
              </a:rPr>
              <a:t>not take pleasure in </a:t>
            </a:r>
            <a:r>
              <a:rPr lang="en-US" sz="2900" dirty="0" smtClean="0">
                <a:effectLst>
                  <a:outerShdw blurRad="38100" dist="38100" dir="2700000" algn="tl">
                    <a:srgbClr val="000000">
                      <a:alpha val="43137"/>
                    </a:srgbClr>
                  </a:outerShdw>
                </a:effectLst>
              </a:rPr>
              <a:t>such</a:t>
            </a:r>
          </a:p>
          <a:p>
            <a:r>
              <a:rPr lang="en-US" sz="2900" dirty="0" smtClean="0">
                <a:effectLst>
                  <a:outerShdw blurRad="38100" dist="38100" dir="2700000" algn="tl">
                    <a:srgbClr val="000000">
                      <a:alpha val="43137"/>
                    </a:srgbClr>
                  </a:outerShdw>
                </a:effectLst>
              </a:rPr>
              <a:t>observances</a:t>
            </a:r>
            <a:r>
              <a:rPr lang="en-US" sz="2900" dirty="0">
                <a:effectLst>
                  <a:outerShdw blurRad="38100" dist="38100" dir="2700000" algn="tl">
                    <a:srgbClr val="000000">
                      <a:alpha val="43137"/>
                    </a:srgbClr>
                  </a:outerShdw>
                </a:effectLst>
              </a:rPr>
              <a:t>, if there is any </a:t>
            </a:r>
            <a:r>
              <a:rPr lang="en-US" sz="2900" dirty="0" smtClean="0">
                <a:effectLst>
                  <a:outerShdw blurRad="38100" dist="38100" dir="2700000" algn="tl">
                    <a:srgbClr val="000000">
                      <a:alpha val="43137"/>
                    </a:srgbClr>
                  </a:outerShdw>
                </a:effectLst>
              </a:rPr>
              <a:t>perjured</a:t>
            </a:r>
          </a:p>
          <a:p>
            <a:r>
              <a:rPr lang="en-US" sz="2900" dirty="0" smtClean="0">
                <a:effectLst>
                  <a:outerShdw blurRad="38100" dist="38100" dir="2700000" algn="tl">
                    <a:srgbClr val="000000">
                      <a:alpha val="43137"/>
                    </a:srgbClr>
                  </a:outerShdw>
                </a:effectLst>
              </a:rPr>
              <a:t>person </a:t>
            </a:r>
            <a:r>
              <a:rPr lang="en-US" sz="2900" dirty="0">
                <a:effectLst>
                  <a:outerShdw blurRad="38100" dist="38100" dir="2700000" algn="tl">
                    <a:srgbClr val="000000">
                      <a:alpha val="43137"/>
                    </a:srgbClr>
                  </a:outerShdw>
                </a:effectLst>
              </a:rPr>
              <a:t>or thief among you, let him </a:t>
            </a:r>
            <a:r>
              <a:rPr lang="en-US" sz="2900" dirty="0" smtClean="0">
                <a:effectLst>
                  <a:outerShdw blurRad="38100" dist="38100" dir="2700000" algn="tl">
                    <a:srgbClr val="000000">
                      <a:alpha val="43137"/>
                    </a:srgbClr>
                  </a:outerShdw>
                </a:effectLst>
              </a:rPr>
              <a:t>cease</a:t>
            </a:r>
          </a:p>
          <a:p>
            <a:r>
              <a:rPr lang="en-US" sz="2900" dirty="0" smtClean="0">
                <a:effectLst>
                  <a:outerShdw blurRad="38100" dist="38100" dir="2700000" algn="tl">
                    <a:srgbClr val="000000">
                      <a:alpha val="43137"/>
                    </a:srgbClr>
                  </a:outerShdw>
                </a:effectLst>
              </a:rPr>
              <a:t>to </a:t>
            </a:r>
            <a:r>
              <a:rPr lang="en-US" sz="2900" dirty="0">
                <a:effectLst>
                  <a:outerShdw blurRad="38100" dist="38100" dir="2700000" algn="tl">
                    <a:srgbClr val="000000">
                      <a:alpha val="43137"/>
                    </a:srgbClr>
                  </a:outerShdw>
                </a:effectLst>
              </a:rPr>
              <a:t>be so; if any adulterer, let him repent; then he has kept the sweet and true Sabbath of God.”</a:t>
            </a:r>
            <a:endParaRPr lang="en-US" sz="29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679213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Effect transition="in" filter="fade">
                                      <p:cBhvr>
                                        <p:cTn id="10" dur="5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353943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Deut. 23:24-25 ~ </a:t>
            </a:r>
            <a:r>
              <a:rPr lang="en-US" sz="3200" baseline="30000" dirty="0">
                <a:effectLst>
                  <a:outerShdw blurRad="38100" dist="38100" dir="2700000" algn="tl">
                    <a:srgbClr val="000000">
                      <a:alpha val="43137"/>
                    </a:srgbClr>
                  </a:outerShdw>
                </a:effectLst>
              </a:rPr>
              <a:t>24</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When you come into your neighbor’s vineyard, you may eat your fill of grapes at your pleasure, but you shall not put </a:t>
            </a:r>
            <a:r>
              <a:rPr lang="en-US" sz="3200" i="1" dirty="0">
                <a:solidFill>
                  <a:srgbClr val="FFFF00"/>
                </a:solidFill>
                <a:effectLst>
                  <a:outerShdw blurRad="38100" dist="38100" dir="2700000" algn="tl">
                    <a:srgbClr val="000000">
                      <a:alpha val="43137"/>
                    </a:srgbClr>
                  </a:outerShdw>
                </a:effectLst>
              </a:rPr>
              <a:t>any</a:t>
            </a:r>
            <a:r>
              <a:rPr lang="en-US" sz="3200" dirty="0">
                <a:solidFill>
                  <a:srgbClr val="FFFF00"/>
                </a:solidFill>
                <a:effectLst>
                  <a:outerShdw blurRad="38100" dist="38100" dir="2700000" algn="tl">
                    <a:srgbClr val="000000">
                      <a:alpha val="43137"/>
                    </a:srgbClr>
                  </a:outerShdw>
                </a:effectLst>
              </a:rPr>
              <a:t> in your container. </a:t>
            </a:r>
            <a:r>
              <a:rPr lang="en-US" sz="3200" baseline="30000" dirty="0">
                <a:effectLst>
                  <a:outerShdw blurRad="38100" dist="38100" dir="2700000" algn="tl">
                    <a:srgbClr val="000000">
                      <a:alpha val="43137"/>
                    </a:srgbClr>
                  </a:outerShdw>
                </a:effectLst>
              </a:rPr>
              <a:t>25</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When you come into your neighbor’s standing grain, you may pluck the heads with your hand, but you shall not use a sickle on your neighbor’s standing grain.</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60893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850840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i="1" dirty="0">
                <a:solidFill>
                  <a:srgbClr val="FFFF00"/>
                </a:solidFill>
                <a:effectLst>
                  <a:outerShdw blurRad="38100" dist="38100" dir="2700000" algn="tl">
                    <a:srgbClr val="000000">
                      <a:alpha val="43137"/>
                    </a:srgbClr>
                  </a:outerShdw>
                </a:effectLst>
              </a:rPr>
              <a:t>One</a:t>
            </a:r>
            <a:r>
              <a:rPr lang="en-US" sz="3200" dirty="0">
                <a:effectLst>
                  <a:outerShdw blurRad="38100" dist="38100" dir="2700000" algn="tl">
                    <a:srgbClr val="000000">
                      <a:alpha val="43137"/>
                    </a:srgbClr>
                  </a:outerShdw>
                </a:effectLst>
              </a:rPr>
              <a:t> is in italics</a:t>
            </a:r>
            <a:endParaRPr lang="en-US" sz="2900" b="1"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674764" y="1210797"/>
            <a:ext cx="7987455" cy="1077218"/>
          </a:xfrm>
          <a:prstGeom prst="rect">
            <a:avLst/>
          </a:prstGeom>
          <a:noFill/>
        </p:spPr>
        <p:txBody>
          <a:bodyPr wrap="square" rtlCol="0">
            <a:spAutoFit/>
          </a:bodyPr>
          <a:lstStyle/>
          <a:p>
            <a:pPr marL="227013" indent="-227013">
              <a:buFont typeface="Arial" panose="020B0604020202020204" pitchFamily="34" charset="0"/>
              <a:buChar char="•"/>
            </a:pPr>
            <a:r>
              <a:rPr lang="en-US" sz="3200" dirty="0" smtClean="0">
                <a:effectLst>
                  <a:outerShdw blurRad="38100" dist="38100" dir="2700000" algn="tl">
                    <a:srgbClr val="000000">
                      <a:alpha val="43137"/>
                    </a:srgbClr>
                  </a:outerShdw>
                </a:effectLst>
              </a:rPr>
              <a:t> Literally</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I say to you that of the Temple greater is here</a:t>
            </a:r>
            <a:r>
              <a:rPr lang="en-US" sz="3200" dirty="0" smtClean="0">
                <a:solidFill>
                  <a:srgbClr val="FFFF00"/>
                </a:solidFill>
                <a:effectLst>
                  <a:outerShdw blurRad="38100" dist="38100" dir="2700000" algn="tl">
                    <a:srgbClr val="000000">
                      <a:alpha val="43137"/>
                    </a:srgbClr>
                  </a:outerShdw>
                </a:effectLst>
              </a:rPr>
              <a:t>.</a:t>
            </a:r>
            <a:endParaRPr lang="en-US" sz="3200" dirty="0">
              <a:solidFill>
                <a:srgbClr val="FFFF00"/>
              </a:solidFill>
              <a:effectLst>
                <a:outerShdw blurRad="38100" dist="38100" dir="2700000" algn="tl">
                  <a:srgbClr val="000000">
                    <a:alpha val="43137"/>
                  </a:srgbClr>
                </a:outerShdw>
              </a:effectLst>
            </a:endParaRPr>
          </a:p>
        </p:txBody>
      </p:sp>
      <p:sp>
        <p:nvSpPr>
          <p:cNvPr id="7" name="TextBox 6"/>
          <p:cNvSpPr txBox="1"/>
          <p:nvPr/>
        </p:nvSpPr>
        <p:spPr>
          <a:xfrm>
            <a:off x="675815" y="2233451"/>
            <a:ext cx="7987455" cy="1077218"/>
          </a:xfrm>
          <a:prstGeom prst="rect">
            <a:avLst/>
          </a:prstGeom>
          <a:noFill/>
        </p:spPr>
        <p:txBody>
          <a:bodyPr wrap="square" rtlCol="0">
            <a:spAutoFit/>
          </a:bodyPr>
          <a:lstStyle/>
          <a:p>
            <a:pPr marL="284163" indent="-284163">
              <a:buFont typeface="Arial" panose="020B0604020202020204" pitchFamily="34" charset="0"/>
              <a:buChar char="•"/>
            </a:pPr>
            <a:r>
              <a:rPr lang="en-US" sz="3200" dirty="0" smtClean="0">
                <a:effectLst>
                  <a:outerShdw blurRad="38100" dist="38100" dir="2700000" algn="tl">
                    <a:srgbClr val="000000">
                      <a:alpha val="43137"/>
                    </a:srgbClr>
                  </a:outerShdw>
                </a:effectLst>
              </a:rPr>
              <a:t> </a:t>
            </a:r>
            <a:r>
              <a:rPr lang="en-US" sz="3200" dirty="0"/>
              <a:t>NASB, ESV ~ </a:t>
            </a:r>
            <a:r>
              <a:rPr lang="en-US" sz="3200" dirty="0">
                <a:solidFill>
                  <a:srgbClr val="FFFF00"/>
                </a:solidFill>
              </a:rPr>
              <a:t>… something greater than the Temple is here.</a:t>
            </a:r>
          </a:p>
        </p:txBody>
      </p:sp>
      <p:sp>
        <p:nvSpPr>
          <p:cNvPr id="8" name="TextBox 7"/>
          <p:cNvSpPr txBox="1"/>
          <p:nvPr/>
        </p:nvSpPr>
        <p:spPr>
          <a:xfrm>
            <a:off x="676866" y="3256105"/>
            <a:ext cx="7987455" cy="1077218"/>
          </a:xfrm>
          <a:prstGeom prst="rect">
            <a:avLst/>
          </a:prstGeom>
          <a:noFill/>
        </p:spPr>
        <p:txBody>
          <a:bodyPr wrap="square" rtlCol="0">
            <a:spAutoFit/>
          </a:bodyPr>
          <a:lstStyle/>
          <a:p>
            <a:pPr marL="284163" indent="-284163">
              <a:buFont typeface="Arial" panose="020B0604020202020204" pitchFamily="34" charset="0"/>
              <a:buChar char="•"/>
            </a:pPr>
            <a:r>
              <a:rPr lang="en-US" sz="3200" dirty="0" smtClean="0">
                <a:effectLst>
                  <a:outerShdw blurRad="38100" dist="38100" dir="2700000" algn="tl">
                    <a:srgbClr val="000000">
                      <a:alpha val="43137"/>
                    </a:srgbClr>
                  </a:outerShdw>
                </a:effectLst>
              </a:rPr>
              <a:t> Message ~ </a:t>
            </a:r>
            <a:r>
              <a:rPr lang="en-US" sz="3200" dirty="0" smtClean="0">
                <a:solidFill>
                  <a:srgbClr val="FFFF00"/>
                </a:solidFill>
                <a:effectLst>
                  <a:outerShdw blurRad="38100" dist="38100" dir="2700000" algn="tl">
                    <a:srgbClr val="000000">
                      <a:alpha val="43137"/>
                    </a:srgbClr>
                  </a:outerShdw>
                </a:effectLst>
              </a:rPr>
              <a:t>There </a:t>
            </a:r>
            <a:r>
              <a:rPr lang="en-US" sz="3200" dirty="0">
                <a:solidFill>
                  <a:srgbClr val="FFFF00"/>
                </a:solidFill>
                <a:effectLst>
                  <a:outerShdw blurRad="38100" dist="38100" dir="2700000" algn="tl">
                    <a:srgbClr val="000000">
                      <a:alpha val="43137"/>
                    </a:srgbClr>
                  </a:outerShdw>
                </a:effectLst>
              </a:rPr>
              <a:t>is more at stake here than religion.</a:t>
            </a:r>
          </a:p>
        </p:txBody>
      </p:sp>
    </p:spTree>
    <p:extLst>
      <p:ext uri="{BB962C8B-B14F-4D97-AF65-F5344CB8AC3E}">
        <p14:creationId xmlns:p14="http://schemas.microsoft.com/office/powerpoint/2010/main" val="284703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4"/>
                                        </p:tgtEl>
                                        <p:attrNameLst>
                                          <p:attrName>style.color</p:attrName>
                                        </p:attrNameLst>
                                      </p:cBhvr>
                                      <p:to>
                                        <a:schemeClr val="accent2"/>
                                      </p:to>
                                    </p:animClr>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7"/>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7" grpId="0"/>
      <p:bldP spid="7" grpId="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789987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African prayer: </a:t>
            </a:r>
            <a:r>
              <a:rPr lang="en-US" sz="3200" dirty="0">
                <a:effectLst>
                  <a:outerShdw blurRad="38100" dist="38100" dir="2700000" algn="tl">
                    <a:srgbClr val="000000">
                      <a:alpha val="43137"/>
                    </a:srgbClr>
                  </a:outerShdw>
                </a:effectLst>
              </a:rPr>
              <a:t>“Lord Jesus, make my heart sit down.”</a:t>
            </a:r>
            <a:endParaRPr lang="en-US" sz="2900" b="1"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4624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778392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08234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304698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Ex. 20:10 ~ </a:t>
            </a:r>
            <a:r>
              <a:rPr lang="en-US" sz="3200" dirty="0">
                <a:solidFill>
                  <a:srgbClr val="FFFF00"/>
                </a:solidFill>
                <a:effectLst>
                  <a:outerShdw blurRad="38100" dist="38100" dir="2700000" algn="tl">
                    <a:srgbClr val="000000">
                      <a:alpha val="43137"/>
                    </a:srgbClr>
                  </a:outerShdw>
                </a:effectLst>
              </a:rPr>
              <a:t>but the seventh day is the Sabbath of the </a:t>
            </a:r>
            <a:r>
              <a:rPr lang="en-US" sz="3200" cap="small" dirty="0">
                <a:solidFill>
                  <a:srgbClr val="FFFF00"/>
                </a:solidFill>
                <a:effectLst>
                  <a:outerShdw blurRad="38100" dist="38100" dir="2700000" algn="tl">
                    <a:srgbClr val="000000">
                      <a:alpha val="43137"/>
                    </a:srgbClr>
                  </a:outerShdw>
                </a:effectLst>
              </a:rPr>
              <a:t>Lord</a:t>
            </a:r>
            <a:r>
              <a:rPr lang="en-US" sz="3200" dirty="0">
                <a:solidFill>
                  <a:srgbClr val="FFFF00"/>
                </a:solidFill>
                <a:effectLst>
                  <a:outerShdw blurRad="38100" dist="38100" dir="2700000" algn="tl">
                    <a:srgbClr val="000000">
                      <a:alpha val="43137"/>
                    </a:srgbClr>
                  </a:outerShdw>
                </a:effectLst>
              </a:rPr>
              <a:t> your God. In it you shall do no work: you, nor your son, nor your daughter, nor your male servant, nor your female servant, nor your cattle, nor your stranger who is within your gates.</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690880" y="3700583"/>
            <a:ext cx="7971339" cy="584775"/>
          </a:xfrm>
          <a:prstGeom prst="rect">
            <a:avLst/>
          </a:prstGeom>
          <a:noFill/>
        </p:spPr>
        <p:txBody>
          <a:bodyPr wrap="square" rtlCol="0">
            <a:spAutoFit/>
          </a:bodyPr>
          <a:lstStyle/>
          <a:p>
            <a:pPr marL="288925" indent="-288925">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Repeated 5 more times in the Pentateuch </a:t>
            </a:r>
          </a:p>
        </p:txBody>
      </p:sp>
    </p:spTree>
    <p:extLst>
      <p:ext uri="{BB962C8B-B14F-4D97-AF65-F5344CB8AC3E}">
        <p14:creationId xmlns:p14="http://schemas.microsoft.com/office/powerpoint/2010/main" val="427558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65631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7160842" y="2179133"/>
            <a:ext cx="863430" cy="593377"/>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4301" y="2655860"/>
            <a:ext cx="4653943" cy="634420"/>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2116" y="702023"/>
            <a:ext cx="8200103" cy="5509200"/>
          </a:xfrm>
          <a:prstGeom prst="rect">
            <a:avLst/>
          </a:prstGeom>
          <a:noFill/>
        </p:spPr>
        <p:txBody>
          <a:bodyPr wrap="square" rtlCol="0">
            <a:spAutoFit/>
          </a:bodyPr>
          <a:lstStyle/>
          <a:p>
            <a:r>
              <a:rPr lang="en-US" sz="3200" dirty="0" err="1">
                <a:solidFill>
                  <a:srgbClr val="FFFF00"/>
                </a:solidFill>
              </a:rPr>
              <a:t>WorldNetDaily</a:t>
            </a:r>
            <a:r>
              <a:rPr lang="en-US" sz="3200" dirty="0">
                <a:solidFill>
                  <a:srgbClr val="FFFF00"/>
                </a:solidFill>
              </a:rPr>
              <a:t>, Oct. 13, 2005, Joe Kovacs: </a:t>
            </a:r>
            <a:r>
              <a:rPr lang="en-US" sz="3200" dirty="0" smtClean="0"/>
              <a:t>One </a:t>
            </a:r>
            <a:r>
              <a:rPr lang="en-US" sz="3200" dirty="0"/>
              <a:t>of the longest running disputes in the history of Christianity – Saturday vs. Sunday – is having new life breathed into it with a cash reward of up to $1 million toward a resolution. </a:t>
            </a:r>
          </a:p>
          <a:p>
            <a:r>
              <a:rPr lang="en-US" sz="3200" dirty="0"/>
              <a:t>A. Jan </a:t>
            </a:r>
            <a:r>
              <a:rPr lang="en-US" sz="3200" dirty="0" err="1"/>
              <a:t>Marcussen</a:t>
            </a:r>
            <a:r>
              <a:rPr lang="en-US" sz="3200" dirty="0"/>
              <a:t>, a Seventh-day Adventist </a:t>
            </a:r>
            <a:r>
              <a:rPr lang="en-US" sz="3200" dirty="0">
                <a:effectLst>
                  <a:outerShdw blurRad="38100" dist="38100" dir="2700000" algn="tl">
                    <a:srgbClr val="000000">
                      <a:alpha val="43137"/>
                    </a:srgbClr>
                  </a:outerShdw>
                </a:effectLst>
              </a:rPr>
              <a:t>pastor</a:t>
            </a:r>
            <a:r>
              <a:rPr lang="en-US" sz="3200" dirty="0"/>
              <a:t> in Illinois, is starting with $50,000 of his own money if someone can produce “a verse from the Holy Bible showing that God commands us to keep holy the first day of the week” – Sunday – “instead of the </a:t>
            </a:r>
            <a:r>
              <a:rPr lang="en-US" sz="3200" dirty="0" smtClean="0"/>
              <a:t>seventh</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24748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509200"/>
          </a:xfrm>
          <a:prstGeom prst="rect">
            <a:avLst/>
          </a:prstGeom>
          <a:noFill/>
        </p:spPr>
        <p:txBody>
          <a:bodyPr wrap="square" rtlCol="0">
            <a:spAutoFit/>
          </a:bodyPr>
          <a:lstStyle/>
          <a:p>
            <a:r>
              <a:rPr lang="en-US" sz="3200" dirty="0" err="1">
                <a:solidFill>
                  <a:srgbClr val="FFFF00"/>
                </a:solidFill>
              </a:rPr>
              <a:t>WorldNetDaily</a:t>
            </a:r>
            <a:r>
              <a:rPr lang="en-US" sz="3200" dirty="0">
                <a:solidFill>
                  <a:srgbClr val="FFFF00"/>
                </a:solidFill>
              </a:rPr>
              <a:t>, Oct. 13, 2005, Joe Kovacs: </a:t>
            </a:r>
            <a:r>
              <a:rPr lang="en-US" sz="3200" dirty="0"/>
              <a:t>day” – Saturday – “as is commanded in the Bible.” </a:t>
            </a:r>
          </a:p>
          <a:p>
            <a:r>
              <a:rPr lang="en-US" sz="3200" dirty="0"/>
              <a:t>He says the reward will increase in $25,000 increments each week for 40 consecutive weeks if no one sends him such a verse, with a final cap at $1 million. </a:t>
            </a:r>
          </a:p>
          <a:p>
            <a:r>
              <a:rPr lang="en-US" sz="3200" dirty="0"/>
              <a:t>“Millions of people believe and have confidence in their clergy that what they're being taught is true,” says </a:t>
            </a:r>
            <a:r>
              <a:rPr lang="en-US" sz="3200" dirty="0" err="1"/>
              <a:t>Marcussen</a:t>
            </a:r>
            <a:r>
              <a:rPr lang="en-US" sz="3200" dirty="0"/>
              <a:t>. “They'll find out that the clergy is not teaching from the Bible.”</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673114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910727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12:1-13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Rectangle 3"/>
          <p:cNvSpPr/>
          <p:nvPr/>
        </p:nvSpPr>
        <p:spPr>
          <a:xfrm>
            <a:off x="4114801" y="3648407"/>
            <a:ext cx="3358242" cy="634420"/>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67799" y="4113419"/>
            <a:ext cx="7418901" cy="634420"/>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62116" y="702023"/>
            <a:ext cx="8200103" cy="5509200"/>
          </a:xfrm>
          <a:prstGeom prst="rect">
            <a:avLst/>
          </a:prstGeom>
          <a:noFill/>
        </p:spPr>
        <p:txBody>
          <a:bodyPr wrap="square" rtlCol="0">
            <a:spAutoFit/>
          </a:bodyPr>
          <a:lstStyle/>
          <a:p>
            <a:r>
              <a:rPr lang="en-US" sz="3200" dirty="0"/>
              <a:t>Ex. 31:15-17 ~ </a:t>
            </a:r>
            <a:r>
              <a:rPr lang="en-US" sz="3200" baseline="30000" dirty="0"/>
              <a:t>15</a:t>
            </a:r>
            <a:r>
              <a:rPr lang="en-US" sz="3200" dirty="0"/>
              <a:t> </a:t>
            </a:r>
            <a:r>
              <a:rPr lang="en-US" sz="3200" dirty="0">
                <a:solidFill>
                  <a:srgbClr val="FFFF00"/>
                </a:solidFill>
              </a:rPr>
              <a:t>Work shall be done for six days, but the seventh is the Sabbath of rest, holy to the </a:t>
            </a:r>
            <a:r>
              <a:rPr lang="en-US" sz="3200" cap="small" dirty="0">
                <a:solidFill>
                  <a:srgbClr val="FFFF00"/>
                </a:solidFill>
              </a:rPr>
              <a:t>Lord</a:t>
            </a:r>
            <a:r>
              <a:rPr lang="en-US" sz="3200" dirty="0">
                <a:solidFill>
                  <a:srgbClr val="FFFF00"/>
                </a:solidFill>
              </a:rPr>
              <a:t>. Whoever does any work on the Sabbath day, he shall surely be put to death. </a:t>
            </a:r>
            <a:r>
              <a:rPr lang="en-US" sz="3200" baseline="30000" dirty="0"/>
              <a:t>16</a:t>
            </a:r>
            <a:r>
              <a:rPr lang="en-US" sz="3200" dirty="0"/>
              <a:t> </a:t>
            </a:r>
            <a:r>
              <a:rPr lang="en-US" sz="3200" dirty="0">
                <a:solidFill>
                  <a:srgbClr val="FFFF00"/>
                </a:solidFill>
              </a:rPr>
              <a:t>Therefore the children of Israel shall keep the Sabbath, to observe the Sabbath throughout their generations as a perpetual covenant. </a:t>
            </a:r>
            <a:r>
              <a:rPr lang="en-US" sz="3200" baseline="30000" dirty="0"/>
              <a:t>17</a:t>
            </a:r>
            <a:r>
              <a:rPr lang="en-US" sz="3200" dirty="0"/>
              <a:t> </a:t>
            </a:r>
            <a:r>
              <a:rPr lang="en-US" sz="3200" dirty="0">
                <a:solidFill>
                  <a:srgbClr val="FFFF00"/>
                </a:solidFill>
              </a:rPr>
              <a:t>It is a sign between Me and the children of Israel forever; for in six days the </a:t>
            </a:r>
            <a:r>
              <a:rPr lang="en-US" sz="3200" cap="small" dirty="0">
                <a:solidFill>
                  <a:srgbClr val="FFFF00"/>
                </a:solidFill>
              </a:rPr>
              <a:t>Lord</a:t>
            </a:r>
            <a:r>
              <a:rPr lang="en-US" sz="3200" dirty="0">
                <a:solidFill>
                  <a:srgbClr val="FFFF00"/>
                </a:solidFill>
              </a:rPr>
              <a:t> made the heavens and the earth, and on the seventh day He rested and was refreshed.</a:t>
            </a:r>
          </a:p>
        </p:txBody>
      </p:sp>
    </p:spTree>
    <p:extLst>
      <p:ext uri="{BB962C8B-B14F-4D97-AF65-F5344CB8AC3E}">
        <p14:creationId xmlns:p14="http://schemas.microsoft.com/office/powerpoint/2010/main" val="2495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1"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2" grpId="0"/>
    </p:bldLst>
  </p:timing>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29DB370-5D6B-4521-8DE7-808FB9B2E2B2}" vid="{728F1B9B-C61C-45EB-85C5-2C9A33CBF98D}"/>
    </a:ext>
  </a:extLst>
</a:theme>
</file>

<file path=docProps/app.xml><?xml version="1.0" encoding="utf-8"?>
<Properties xmlns="http://schemas.openxmlformats.org/officeDocument/2006/extended-properties" xmlns:vt="http://schemas.openxmlformats.org/officeDocument/2006/docPropsVTypes">
  <Template>Matthew</Template>
  <TotalTime>3412</TotalTime>
  <Words>987</Words>
  <Application>Microsoft Office PowerPoint</Application>
  <PresentationFormat>On-screen Show (4:3)</PresentationFormat>
  <Paragraphs>67</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Britannic Bold</vt:lpstr>
      <vt:lpstr>Arial</vt:lpstr>
      <vt:lpstr>Times New Roman</vt:lpstr>
      <vt:lpstr>Penoir</vt:lpstr>
      <vt:lpstr>LilyUPC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25</cp:revision>
  <dcterms:created xsi:type="dcterms:W3CDTF">2015-11-05T13:55:39Z</dcterms:created>
  <dcterms:modified xsi:type="dcterms:W3CDTF">2015-11-08T12:39:41Z</dcterms:modified>
</cp:coreProperties>
</file>