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1" r:id="rId6"/>
    <p:sldId id="264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  <p:sldId id="260" r:id="rId19"/>
  </p:sldIdLst>
  <p:sldSz cx="9144000" cy="6858000" type="screen4x3"/>
  <p:notesSz cx="6858000" cy="9144000"/>
  <p:embeddedFontLst>
    <p:embeddedFont>
      <p:font typeface="LilyUPC" panose="020B0604020202020204" charset="-34"/>
      <p:regular r:id="rId20"/>
      <p:bold r:id="rId21"/>
      <p:italic r:id="rId22"/>
      <p:boldItalic r:id="rId23"/>
    </p:embeddedFont>
    <p:embeddedFont>
      <p:font typeface="Mitzvah" pitchFamily="2" charset="0"/>
      <p:regular r:id="rId24"/>
    </p:embeddedFont>
    <p:embeddedFont>
      <p:font typeface="Britannic Bold" panose="020B0903060703020204" pitchFamily="34" charset="0"/>
      <p:regular r:id="rId25"/>
    </p:embeddedFont>
    <p:embeddedFont>
      <p:font typeface="Cry Uncial" pitchFamily="2" charset="0"/>
      <p:regular r:id="rId26"/>
    </p:embeddedFont>
    <p:embeddedFont>
      <p:font typeface="Greek" panose="020B0500000000000000" pitchFamily="34" charset="0"/>
      <p:regular r:id="rId27"/>
    </p:embeddedFont>
    <p:embeddedFont>
      <p:font typeface="Penoir" panose="020B0500000000000000" pitchFamily="34" charset="0"/>
      <p:regular r:id="rId28"/>
      <p:bold r:id="rId29"/>
      <p:italic r:id="rId30"/>
      <p:boldItalic r:id="rId31"/>
    </p:embeddedFont>
    <p:embeddedFont>
      <p:font typeface="Ian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E00"/>
    <a:srgbClr val="B79C7D"/>
    <a:srgbClr val="E6AF00"/>
    <a:srgbClr val="CD924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9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nēpios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speech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174" y="1223128"/>
            <a:ext cx="796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NIV,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children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5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64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steps (all imperative)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174" y="1223128"/>
            <a:ext cx="796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315" y="1722114"/>
            <a:ext cx="440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454" y="2228472"/>
            <a:ext cx="49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6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99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kopiaō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to the point of exhaustion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21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45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22:10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plow with an ox and a donkey together.  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658" y="1731950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chrēstos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fit, useful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9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4" y="1075600"/>
            <a:ext cx="4987636" cy="3356281"/>
          </a:xfrm>
          <a:prstGeom prst="rect">
            <a:avLst/>
          </a:prstGeom>
          <a:ln w="76200">
            <a:noFill/>
          </a:ln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scene3d>
            <a:camera prst="perspectiveContrastingLeftFacing">
              <a:rot lat="623785" lon="1800000" rev="21386789"/>
            </a:camera>
            <a:lightRig rig="threePt" dir="t"/>
          </a:scene3d>
          <a:sp3d>
            <a:bevelT w="254000" h="254000" prst="coolSlan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41" y="3619224"/>
            <a:ext cx="697484" cy="25817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21392777">
            <a:off x="2957390" y="1249176"/>
            <a:ext cx="2962031" cy="258532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4035"/>
              </a:avLst>
            </a:prstTxWarp>
            <a:spAutoFit/>
            <a:scene3d>
              <a:camera prst="perspectiveContrastingLeftFacing"/>
              <a:lightRig rig="threePt" dir="t"/>
            </a:scene3d>
            <a:sp3d extrusionH="38100" contourW="6350">
              <a:bevelB w="38100" h="38100" prst="slope"/>
              <a:extrusionClr>
                <a:schemeClr val="bg1"/>
              </a:extrusionClr>
              <a:contourClr>
                <a:srgbClr val="B79C7D"/>
              </a:contourClr>
            </a:sp3d>
          </a:bodyPr>
          <a:lstStyle/>
          <a:p>
            <a:pPr algn="ctr"/>
            <a:r>
              <a:rPr lang="en-US" sz="5400" b="1" dirty="0" err="1">
                <a:ln w="57150">
                  <a:solidFill>
                    <a:srgbClr val="5C2E00"/>
                  </a:solidFill>
                </a:ln>
                <a:solidFill>
                  <a:srgbClr val="5C2E00"/>
                </a:solidFill>
                <a:latin typeface="Greek" panose="020B0500000000000000" pitchFamily="34" charset="0"/>
              </a:rPr>
              <a:t>Zugoi</a:t>
            </a:r>
            <a:r>
              <a:rPr lang="en-US" sz="5400" b="1" dirty="0">
                <a:ln w="57150">
                  <a:solidFill>
                    <a:srgbClr val="5C2E00"/>
                  </a:solidFill>
                </a:ln>
                <a:solidFill>
                  <a:srgbClr val="5C2E00"/>
                </a:solidFill>
                <a:latin typeface="Greek" panose="020B0500000000000000" pitchFamily="34" charset="0"/>
              </a:rPr>
              <a:t> </a:t>
            </a:r>
            <a:r>
              <a:rPr lang="en-US" sz="5400" b="1" dirty="0" err="1">
                <a:ln w="57150">
                  <a:solidFill>
                    <a:srgbClr val="5C2E00"/>
                  </a:solidFill>
                </a:ln>
                <a:solidFill>
                  <a:srgbClr val="5C2E00"/>
                </a:solidFill>
                <a:latin typeface="Greek" panose="020B0500000000000000" pitchFamily="34" charset="0"/>
              </a:rPr>
              <a:t>Mou</a:t>
            </a:r>
            <a:r>
              <a:rPr lang="en-US" sz="5400" b="1" dirty="0">
                <a:ln w="57150">
                  <a:solidFill>
                    <a:srgbClr val="5C2E00"/>
                  </a:solidFill>
                </a:ln>
                <a:solidFill>
                  <a:srgbClr val="5C2E00"/>
                </a:solidFill>
                <a:latin typeface="Greek" panose="020B0500000000000000" pitchFamily="34" charset="0"/>
              </a:rPr>
              <a:t> </a:t>
            </a:r>
            <a:r>
              <a:rPr lang="en-US" sz="5400" b="1" dirty="0" err="1">
                <a:ln w="57150">
                  <a:solidFill>
                    <a:srgbClr val="5C2E00"/>
                  </a:solidFill>
                </a:ln>
                <a:solidFill>
                  <a:srgbClr val="5C2E00"/>
                </a:solidFill>
                <a:latin typeface="Greek" panose="020B0500000000000000" pitchFamily="34" charset="0"/>
              </a:rPr>
              <a:t>Crhstoi</a:t>
            </a:r>
            <a:r>
              <a:rPr lang="en-US" sz="5400" b="1" dirty="0">
                <a:ln w="57150">
                  <a:solidFill>
                    <a:srgbClr val="5C2E00"/>
                  </a:solidFill>
                </a:ln>
                <a:solidFill>
                  <a:srgbClr val="5C2E00"/>
                </a:solidFill>
                <a:latin typeface="Greek" panose="020B0500000000000000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21180000">
            <a:off x="2881157" y="1224983"/>
            <a:ext cx="3072891" cy="2350294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4035"/>
              </a:avLst>
            </a:prstTxWarp>
            <a:spAutoFit/>
            <a:scene3d>
              <a:camera prst="perspectiveContrastingLeftFacing">
                <a:rot lat="623785" lon="3000000" rev="21386789"/>
              </a:camera>
              <a:lightRig rig="threePt" dir="t"/>
            </a:scene3d>
            <a:sp3d extrusionH="25400" contourW="19050">
              <a:bevelB w="38100" h="38100" prst="slope"/>
              <a:extrusionClr>
                <a:schemeClr val="bg1"/>
              </a:extrusionClr>
              <a:contourClr>
                <a:srgbClr val="B79C7D"/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rgbClr val="5C2E00"/>
                </a:solidFill>
                <a:latin typeface="Ian" pitchFamily="2" charset="0"/>
              </a:rPr>
              <a:t>O</a:t>
            </a:r>
            <a:r>
              <a:rPr lang="en-US" sz="5400" b="1" dirty="0" smtClean="0">
                <a:solidFill>
                  <a:srgbClr val="5C2E00"/>
                </a:solidFill>
                <a:latin typeface="Cry Uncial" pitchFamily="2" charset="0"/>
              </a:rPr>
              <a:t>ur</a:t>
            </a:r>
          </a:p>
          <a:p>
            <a:pPr algn="ctr"/>
            <a:r>
              <a:rPr lang="en-US" sz="5400" b="1" dirty="0" smtClean="0">
                <a:solidFill>
                  <a:srgbClr val="5C2E00"/>
                </a:solidFill>
                <a:latin typeface="Cry Uncial" pitchFamily="2" charset="0"/>
              </a:rPr>
              <a:t>Yokes</a:t>
            </a:r>
          </a:p>
          <a:p>
            <a:pPr algn="ctr"/>
            <a:r>
              <a:rPr lang="en-US" sz="5400" b="1" dirty="0" smtClean="0">
                <a:solidFill>
                  <a:srgbClr val="5C2E00"/>
                </a:solidFill>
                <a:latin typeface="Cry Uncial" pitchFamily="2" charset="0"/>
              </a:rPr>
              <a:t>Fit</a:t>
            </a:r>
            <a:endParaRPr lang="en-US" sz="5400" b="1" dirty="0">
              <a:solidFill>
                <a:srgbClr val="5C2E00"/>
              </a:solid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23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 rot="334508">
            <a:off x="516645" y="914400"/>
            <a:ext cx="1836150" cy="955349"/>
            <a:chOff x="2451480" y="2079788"/>
            <a:chExt cx="2221741" cy="955349"/>
          </a:xfrm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2451480" y="2102340"/>
              <a:ext cx="2221741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File:Food and Drug Administration logo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480" y="2079788"/>
              <a:ext cx="2221741" cy="95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Image result for ep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932">
            <a:off x="878850" y="2281904"/>
            <a:ext cx="1187940" cy="1292921"/>
          </a:xfrm>
          <a:prstGeom prst="rect">
            <a:avLst/>
          </a:prstGeom>
          <a:noFill/>
          <a:effectLst>
            <a:outerShdw blurRad="50800" dist="1143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anderingeyre.com/wp-content/uploads/2014/12/AM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508">
            <a:off x="898890" y="3947911"/>
            <a:ext cx="1199050" cy="1190723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healthwyze.org/images/department_of_health_and_human_services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932">
            <a:off x="4343399" y="1143000"/>
            <a:ext cx="1184960" cy="1215737"/>
          </a:xfrm>
          <a:prstGeom prst="rect">
            <a:avLst/>
          </a:prstGeom>
          <a:noFill/>
          <a:effectLst>
            <a:outerShdw blurRad="50800" dist="1143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nea.org/assets/img/template/logo-ne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508">
            <a:off x="4336560" y="2684329"/>
            <a:ext cx="1187940" cy="1299310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 rot="21322932">
            <a:off x="4170539" y="4511630"/>
            <a:ext cx="2003073" cy="945250"/>
            <a:chOff x="5379441" y="4127950"/>
            <a:chExt cx="2423718" cy="945250"/>
          </a:xfrm>
          <a:effectLst>
            <a:outerShdw blurRad="50800" dist="114300" dir="8100000" algn="tr" rotWithShape="0">
              <a:schemeClr val="bg1">
                <a:alpha val="40000"/>
              </a:scheme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5410199" y="4127950"/>
              <a:ext cx="2286001" cy="94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4" name="Picture 20" descr="http://wccginc.com/images/osha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41" y="4127950"/>
              <a:ext cx="2423718" cy="94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390775" y="971550"/>
            <a:ext cx="203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Water in Wine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28825" y="2502137"/>
            <a:ext cx="203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Killing Fig Trees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076450" y="4146055"/>
            <a:ext cx="203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Medicine w/o License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77514" y="2837699"/>
            <a:ext cx="215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Teaching w/o Certificate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572124" y="923925"/>
            <a:ext cx="2505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Opening Graves Raising Dead Feeding 5,000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953125" y="4346080"/>
            <a:ext cx="203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Walking on 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 rot="259327">
            <a:off x="641719" y="943792"/>
            <a:ext cx="1456585" cy="1286931"/>
            <a:chOff x="708024" y="900236"/>
            <a:chExt cx="3778007" cy="3671764"/>
          </a:xfrm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708024" y="900236"/>
              <a:ext cx="3778007" cy="3671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http://www.jdentertain.com/theme/wp-content/uploads/2013/11/SPCA-logo-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57" y="968594"/>
              <a:ext cx="3578135" cy="352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encrypted-tbn2.gstatic.com/images?q=tbn:ANd9GcRlZp1DrRU9ZOewgakmPaWudeEFlSCn5Ek_XsiQzGpa7CwNbpq3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162">
            <a:off x="623555" y="2299714"/>
            <a:ext cx="1475615" cy="1475615"/>
          </a:xfrm>
          <a:prstGeom prst="rect">
            <a:avLst/>
          </a:prstGeom>
          <a:noFill/>
          <a:effectLst>
            <a:outerShdw blurRad="508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merican psychiatry associat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327">
            <a:off x="620289" y="4289375"/>
            <a:ext cx="1463783" cy="1463783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en/2/24/National_Organization_for_Women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162">
            <a:off x="4618871" y="807393"/>
            <a:ext cx="1431255" cy="1431255"/>
          </a:xfrm>
          <a:prstGeom prst="rect">
            <a:avLst/>
          </a:prstGeom>
          <a:noFill/>
          <a:effectLst>
            <a:outerShdw blurRad="508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en/f/fd/The_Interfaith_Alliance_logo_2007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327">
            <a:off x="3741315" y="2777617"/>
            <a:ext cx="2576259" cy="930315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21373162">
            <a:off x="4134993" y="3914088"/>
            <a:ext cx="2244935" cy="1718262"/>
            <a:chOff x="4228536" y="3240744"/>
            <a:chExt cx="2244935" cy="1718262"/>
          </a:xfrm>
          <a:effectLst>
            <a:outerShdw blurRad="50800" dist="127000" dir="8100000" algn="tr" rotWithShape="0">
              <a:schemeClr val="bg1">
                <a:alpha val="40000"/>
              </a:scheme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5057396" y="3240744"/>
              <a:ext cx="1416075" cy="1718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80928" y="3556923"/>
              <a:ext cx="13925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solidFill>
                    <a:schemeClr val="accent1">
                      <a:lumMod val="75000"/>
                    </a:schemeClr>
                  </a:solidFill>
                  <a:latin typeface="Mitzvah" pitchFamily="2" charset="0"/>
                </a:rPr>
                <a:t>Israel Building Commission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Mitzvah" pitchFamily="2" charset="0"/>
              </a:endParaRPr>
            </a:p>
          </p:txBody>
        </p:sp>
        <p:pic>
          <p:nvPicPr>
            <p:cNvPr id="2060" name="Picture 12" descr="http://www.israeltrade.org.au/wp-content/uploads/2010/12/ITC-Logo.bm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04"/>
            <a:stretch/>
          </p:blipFill>
          <p:spPr bwMode="auto">
            <a:xfrm>
              <a:off x="4228536" y="3240744"/>
              <a:ext cx="951125" cy="171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1952625" y="1704975"/>
            <a:ext cx="2038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Herd of Swine into Sea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9300" y="4450128"/>
            <a:ext cx="203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Guilt-free living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972175" y="942975"/>
            <a:ext cx="203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Women Apostles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315075" y="2752725"/>
            <a:ext cx="234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Only One Way to Heaven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43650" y="4114800"/>
            <a:ext cx="234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Promising Mansions w/o Permit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8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Doom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you, Chorazin! Doom, Bethsaida! If Tyre and Sidon had seen half of the powerful miracles you have seen, they would have been on their knees in a minute.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Day they’ll get off easy compared to you.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Capernaum! With all your peacock strutting, you are going to end up in the abyss. If the people of Sodom had had your chances, the city would still be around.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00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01" t="21141" r="34469" b="21804"/>
          <a:stretch/>
        </p:blipFill>
        <p:spPr>
          <a:xfrm rot="166852">
            <a:off x="876723" y="1111321"/>
            <a:ext cx="6648094" cy="4428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3291837" y="1887585"/>
            <a:ext cx="1822490" cy="523220"/>
            <a:chOff x="3291837" y="1887585"/>
            <a:chExt cx="1822490" cy="523220"/>
          </a:xfrm>
        </p:grpSpPr>
        <p:sp>
          <p:nvSpPr>
            <p:cNvPr id="5" name="Oval 4"/>
            <p:cNvSpPr/>
            <p:nvPr/>
          </p:nvSpPr>
          <p:spPr>
            <a:xfrm>
              <a:off x="5033333" y="1917584"/>
              <a:ext cx="80994" cy="923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1837" y="1887585"/>
              <a:ext cx="1780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Capernaum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4307" y="1308464"/>
            <a:ext cx="1780682" cy="637072"/>
            <a:chOff x="4084307" y="1308464"/>
            <a:chExt cx="1780682" cy="637072"/>
          </a:xfrm>
        </p:grpSpPr>
        <p:sp>
          <p:nvSpPr>
            <p:cNvPr id="6" name="Oval 5"/>
            <p:cNvSpPr/>
            <p:nvPr/>
          </p:nvSpPr>
          <p:spPr>
            <a:xfrm>
              <a:off x="5179449" y="1853172"/>
              <a:ext cx="80994" cy="923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4307" y="1308464"/>
              <a:ext cx="1780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Chorazin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75201" y="1903442"/>
            <a:ext cx="1780682" cy="570491"/>
            <a:chOff x="5275201" y="1903442"/>
            <a:chExt cx="1780682" cy="570491"/>
          </a:xfrm>
        </p:grpSpPr>
        <p:sp>
          <p:nvSpPr>
            <p:cNvPr id="7" name="Oval 6"/>
            <p:cNvSpPr/>
            <p:nvPr/>
          </p:nvSpPr>
          <p:spPr>
            <a:xfrm>
              <a:off x="5308283" y="1903442"/>
              <a:ext cx="80994" cy="923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5201" y="1950713"/>
              <a:ext cx="1780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Bethsaida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6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6">
            <a:off x="382192" y="949753"/>
            <a:ext cx="4580015" cy="3053343"/>
          </a:xfrm>
          <a:prstGeom prst="rect">
            <a:avLst/>
          </a:prstGeom>
          <a:noFill/>
          <a:ln>
            <a:noFill/>
          </a:ln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413">
            <a:off x="5054760" y="489307"/>
            <a:ext cx="4580015" cy="3091510"/>
          </a:xfrm>
          <a:prstGeom prst="rect">
            <a:avLst/>
          </a:prstGeom>
          <a:noFill/>
          <a:ln>
            <a:noFill/>
          </a:ln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7587" y="995516"/>
            <a:ext cx="197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Chorazin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6924" y="624349"/>
            <a:ext cx="179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Bethsaida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3" descr="PICT05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99" y="2817581"/>
            <a:ext cx="4580015" cy="3077197"/>
          </a:xfrm>
          <a:prstGeom prst="rect">
            <a:avLst/>
          </a:prstGeom>
          <a:noFill/>
          <a:effectLst>
            <a:outerShdw blurRad="127000" dist="254000" dir="5400000" algn="t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53479" y="2760408"/>
            <a:ext cx="217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Capernaum</a:t>
            </a:r>
            <a:endParaRPr lang="en-US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9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Merrihew Standard Version </a:t>
            </a:r>
            <a:r>
              <a:rPr lang="en-US" sz="3200" dirty="0" smtClean="0">
                <a:solidFill>
                  <a:srgbClr val="FFFF00"/>
                </a:solidFill>
              </a:rPr>
              <a:t>~ </a:t>
            </a:r>
            <a:r>
              <a:rPr lang="en-US" sz="3200" dirty="0" smtClean="0"/>
              <a:t>Woe </a:t>
            </a:r>
            <a:r>
              <a:rPr lang="en-US" sz="3200" dirty="0"/>
              <a:t>to you, USA, for I have shed My grace </a:t>
            </a:r>
            <a:r>
              <a:rPr lang="en-US" sz="3200" dirty="0" smtClean="0"/>
              <a:t>upon you and </a:t>
            </a:r>
            <a:r>
              <a:rPr lang="en-US" sz="3200" dirty="0"/>
              <a:t>given you unprecedented freedoms for which to spread My Gospel only to have you selfishly squander these freedoms on “your rights.”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659" y="3178217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Woe to you, OKC, for I have revealed Myself to you in the midst of manmade catastrophes and natural disasters that you might shake off </a:t>
            </a:r>
            <a:r>
              <a:rPr lang="en-US" sz="3200" dirty="0" smtClean="0"/>
              <a:t>your </a:t>
            </a:r>
            <a:r>
              <a:rPr lang="en-US" sz="3200" dirty="0"/>
              <a:t>own indifference and draw near to Me, but it was short lived</a:t>
            </a:r>
            <a:r>
              <a:rPr lang="en-US" sz="3200" dirty="0" smtClean="0"/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11:20-30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21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1502</TotalTime>
  <Words>341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LilyUPC</vt:lpstr>
      <vt:lpstr>Mitzvah</vt:lpstr>
      <vt:lpstr>Britannic Bold</vt:lpstr>
      <vt:lpstr>Cry Uncial</vt:lpstr>
      <vt:lpstr>Arial</vt:lpstr>
      <vt:lpstr>Times New Roman</vt:lpstr>
      <vt:lpstr>Greek</vt:lpstr>
      <vt:lpstr>Penoir</vt:lpstr>
      <vt:lpstr>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29</cp:revision>
  <dcterms:created xsi:type="dcterms:W3CDTF">2015-10-29T17:01:24Z</dcterms:created>
  <dcterms:modified xsi:type="dcterms:W3CDTF">2015-11-01T13:24:54Z</dcterms:modified>
</cp:coreProperties>
</file>