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59" r:id="rId3"/>
    <p:sldId id="258" r:id="rId4"/>
    <p:sldId id="270" r:id="rId5"/>
    <p:sldId id="257" r:id="rId6"/>
    <p:sldId id="271" r:id="rId7"/>
    <p:sldId id="261" r:id="rId8"/>
    <p:sldId id="260" r:id="rId9"/>
    <p:sldId id="263" r:id="rId10"/>
    <p:sldId id="264" r:id="rId11"/>
    <p:sldId id="265" r:id="rId12"/>
    <p:sldId id="267" r:id="rId13"/>
    <p:sldId id="272" r:id="rId14"/>
    <p:sldId id="266" r:id="rId15"/>
    <p:sldId id="268" r:id="rId16"/>
    <p:sldId id="269" r:id="rId17"/>
  </p:sldIdLst>
  <p:sldSz cx="9144000" cy="6858000" type="screen4x3"/>
  <p:notesSz cx="6858000" cy="9144000"/>
  <p:embeddedFontLst>
    <p:embeddedFont>
      <p:font typeface="LilyUPC" panose="020B0604020202020204" charset="-34"/>
      <p:regular r:id="rId18"/>
      <p:bold r:id="rId19"/>
      <p:italic r:id="rId20"/>
      <p:boldItalic r:id="rId21"/>
    </p:embeddedFont>
    <p:embeddedFont>
      <p:font typeface="Britannic Bold" panose="020B0903060703020204" pitchFamily="34" charset="0"/>
      <p:regular r:id="rId22"/>
    </p:embeddedFont>
    <p:embeddedFont>
      <p:font typeface="Penoir" panose="020B0500000000000000" pitchFamily="34" charset="0"/>
      <p:regular r:id="rId23"/>
      <p:bold r:id="rId24"/>
      <p:italic r:id="rId25"/>
      <p:boldItalic r:id="rId2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544D"/>
    <a:srgbClr val="9B7469"/>
    <a:srgbClr val="8985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717" autoAdjust="0"/>
    <p:restoredTop sz="94660"/>
  </p:normalViewPr>
  <p:slideViewPr>
    <p:cSldViewPr showGuides="1">
      <p:cViewPr>
        <p:scale>
          <a:sx n="61" d="100"/>
          <a:sy n="61" d="100"/>
        </p:scale>
        <p:origin x="537" y="42"/>
      </p:cViewPr>
      <p:guideLst>
        <p:guide pos="2880"/>
        <p:guide orient="horz" pos="2160"/>
      </p:guideLst>
    </p:cSldViewPr>
  </p:slideViewPr>
  <p:notesTextViewPr>
    <p:cViewPr>
      <p:scale>
        <a:sx n="1" d="1"/>
        <a:sy n="1" d="1"/>
      </p:scale>
      <p:origin x="0" y="0"/>
    </p:cViewPr>
  </p:notesTextViewPr>
  <p:sorterViewPr>
    <p:cViewPr>
      <p:scale>
        <a:sx n="71" d="100"/>
        <a:sy n="71"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222223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74753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4280301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81220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422DB1-149A-4FB5-BF46-D0E91AD1C571}" type="datetimeFigureOut">
              <a:rPr lang="en-US" smtClean="0"/>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10971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422DB1-149A-4FB5-BF46-D0E91AD1C571}" type="datetimeFigureOut">
              <a:rPr lang="en-US" smtClean="0"/>
              <a:t>10/23/2015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98486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422DB1-149A-4FB5-BF46-D0E91AD1C571}" type="datetimeFigureOut">
              <a:rPr lang="en-US" smtClean="0"/>
              <a:t>10/23/2015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682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422DB1-149A-4FB5-BF46-D0E91AD1C571}" type="datetimeFigureOut">
              <a:rPr lang="en-US" smtClean="0"/>
              <a:t>10/23/2015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33845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422DB1-149A-4FB5-BF46-D0E91AD1C571}" type="datetimeFigureOut">
              <a:rPr lang="en-US" smtClean="0"/>
              <a:t>10/23/2015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6210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10/23/2015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107108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10/23/2015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637161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422DB1-149A-4FB5-BF46-D0E91AD1C571}" type="datetimeFigureOut">
              <a:rPr lang="en-US" smtClean="0"/>
              <a:t>10/23/2015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9D851-C48A-4727-9434-7F72C37547BB}" type="slidenum">
              <a:rPr lang="en-US" smtClean="0"/>
              <a:t>‹#›</a:t>
            </a:fld>
            <a:endParaRPr lang="en-US"/>
          </a:p>
        </p:txBody>
      </p:sp>
    </p:spTree>
    <p:extLst>
      <p:ext uri="{BB962C8B-B14F-4D97-AF65-F5344CB8AC3E}">
        <p14:creationId xmlns:p14="http://schemas.microsoft.com/office/powerpoint/2010/main" val="3230312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589935" y="399672"/>
            <a:ext cx="7787149" cy="923330"/>
          </a:xfrm>
          <a:prstGeom prst="rect">
            <a:avLst/>
          </a:prstGeom>
          <a:noFill/>
        </p:spPr>
        <p:txBody>
          <a:bodyPr wrap="square" rtlCol="0">
            <a:spAutoFit/>
          </a:bodyPr>
          <a:lstStyle/>
          <a:p>
            <a:r>
              <a:rPr lang="en-US" sz="54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11:1-19</a:t>
            </a:r>
            <a:endParaRPr lang="en-US" sz="54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5" name="TextBox 4"/>
          <p:cNvSpPr txBox="1"/>
          <p:nvPr/>
        </p:nvSpPr>
        <p:spPr>
          <a:xfrm>
            <a:off x="5008880" y="3230880"/>
            <a:ext cx="3200400" cy="923330"/>
          </a:xfrm>
          <a:prstGeom prst="rect">
            <a:avLst/>
          </a:prstGeom>
          <a:noFill/>
        </p:spPr>
        <p:txBody>
          <a:bodyPr wrap="square" rtlCol="0">
            <a:spAutoFit/>
          </a:bodyPr>
          <a:lstStyle/>
          <a:p>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A free CD of this message will be available following the service</a:t>
            </a:r>
          </a:p>
        </p:txBody>
      </p:sp>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379598">
            <a:off x="5477248" y="5008546"/>
            <a:ext cx="1027893" cy="1074076"/>
          </a:xfrm>
          <a:prstGeom prst="rect">
            <a:avLst/>
          </a:prstGeom>
          <a:scene3d>
            <a:camera prst="orthographicFront"/>
            <a:lightRig rig="threePt" dir="t"/>
          </a:scene3d>
          <a:sp3d>
            <a:bevelT w="190500" h="190500"/>
          </a:sp3d>
        </p:spPr>
      </p:pic>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9918662">
            <a:off x="7801268" y="3457782"/>
            <a:ext cx="1019397" cy="1019397"/>
          </a:xfrm>
          <a:prstGeom prst="rect">
            <a:avLst/>
          </a:prstGeom>
          <a:scene3d>
            <a:camera prst="orthographicFront"/>
            <a:lightRig rig="threePt" dir="t"/>
          </a:scene3d>
          <a:sp3d>
            <a:bevelT w="190500" h="190500"/>
          </a:sp3d>
        </p:spPr>
      </p:pic>
      <p:sp>
        <p:nvSpPr>
          <p:cNvPr id="35" name="TextBox 34"/>
          <p:cNvSpPr txBox="1"/>
          <p:nvPr/>
        </p:nvSpPr>
        <p:spPr>
          <a:xfrm>
            <a:off x="5537200" y="4695221"/>
            <a:ext cx="3423249" cy="923330"/>
          </a:xfrm>
          <a:prstGeom prst="rect">
            <a:avLst/>
          </a:prstGeom>
          <a:noFill/>
        </p:spPr>
        <p:txBody>
          <a:bodyPr wrap="square" rtlCol="0">
            <a:spAutoFit/>
          </a:bodyPr>
          <a:lstStyle/>
          <a:p>
            <a:pPr algn="r"/>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IT WILL ALSO be available LATER THIS WEEK</a:t>
            </a:r>
          </a:p>
          <a:p>
            <a:pPr algn="r"/>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VIA cALVARYOKC.COM</a:t>
            </a:r>
          </a:p>
        </p:txBody>
      </p:sp>
    </p:spTree>
    <p:extLst>
      <p:ext uri="{BB962C8B-B14F-4D97-AF65-F5344CB8AC3E}">
        <p14:creationId xmlns:p14="http://schemas.microsoft.com/office/powerpoint/2010/main" val="1235054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11:1-19</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569151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2062103"/>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NLT ~ </a:t>
            </a:r>
            <a:r>
              <a:rPr lang="en-US" sz="3200" dirty="0">
                <a:solidFill>
                  <a:srgbClr val="FFFF00"/>
                </a:solidFill>
                <a:effectLst>
                  <a:outerShdw blurRad="38100" dist="38100" dir="2700000" algn="tl">
                    <a:srgbClr val="000000">
                      <a:alpha val="43137"/>
                    </a:srgbClr>
                  </a:outerShdw>
                </a:effectLst>
              </a:rPr>
              <a:t>And from the time John the Baptist began preaching and baptizing until now, the Kingdom of Heaven has been forcefully advancing, and violent people attack it.</a:t>
            </a: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11:1-19</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4" name="TextBox 3"/>
          <p:cNvSpPr txBox="1"/>
          <p:nvPr/>
        </p:nvSpPr>
        <p:spPr>
          <a:xfrm>
            <a:off x="466027" y="2706662"/>
            <a:ext cx="8200103" cy="2062103"/>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AMP ~ </a:t>
            </a:r>
            <a:r>
              <a:rPr lang="en-US" sz="3200" dirty="0">
                <a:solidFill>
                  <a:srgbClr val="FFFF00"/>
                </a:solidFill>
                <a:effectLst>
                  <a:outerShdw blurRad="38100" dist="38100" dir="2700000" algn="tl">
                    <a:srgbClr val="000000">
                      <a:alpha val="43137"/>
                    </a:srgbClr>
                  </a:outerShdw>
                </a:effectLst>
              </a:rPr>
              <a:t>From the days of John the Baptist until now the kingdom of heaven suffers violent assault, and violent men seize it by force [as a precious prize].</a:t>
            </a:r>
          </a:p>
        </p:txBody>
      </p:sp>
    </p:spTree>
    <p:extLst>
      <p:ext uri="{BB962C8B-B14F-4D97-AF65-F5344CB8AC3E}">
        <p14:creationId xmlns:p14="http://schemas.microsoft.com/office/powerpoint/2010/main" val="258013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2"/>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2062103"/>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Wuest ~ </a:t>
            </a:r>
            <a:r>
              <a:rPr lang="en-US" sz="3200" dirty="0">
                <a:solidFill>
                  <a:srgbClr val="FFFF00"/>
                </a:solidFill>
                <a:effectLst>
                  <a:outerShdw blurRad="38100" dist="38100" dir="2700000" algn="tl">
                    <a:srgbClr val="000000">
                      <a:alpha val="43137"/>
                    </a:srgbClr>
                  </a:outerShdw>
                </a:effectLst>
              </a:rPr>
              <a:t>Indeed, from the days of John the Baptizer until this moment, the kingdom of heaven is being taken by storm, and the strong and forceful ones claim it for themselves eagerly</a:t>
            </a:r>
            <a:r>
              <a:rPr lang="en-US" sz="3200" dirty="0" smtClean="0">
                <a:solidFill>
                  <a:srgbClr val="FFFF00"/>
                </a:solidFill>
                <a:effectLst>
                  <a:outerShdw blurRad="38100" dist="38100" dir="2700000" algn="tl">
                    <a:srgbClr val="000000">
                      <a:alpha val="43137"/>
                    </a:srgbClr>
                  </a:outerShdw>
                </a:effectLst>
              </a:rPr>
              <a:t>,</a:t>
            </a: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11:1-19</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4" name="TextBox 3"/>
          <p:cNvSpPr txBox="1"/>
          <p:nvPr/>
        </p:nvSpPr>
        <p:spPr>
          <a:xfrm>
            <a:off x="466027" y="2745740"/>
            <a:ext cx="8200103" cy="107721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James Denney ~ </a:t>
            </a:r>
            <a:r>
              <a:rPr lang="en-US" sz="3200" dirty="0">
                <a:solidFill>
                  <a:srgbClr val="FFFF00"/>
                </a:solidFill>
                <a:effectLst>
                  <a:outerShdw blurRad="38100" dist="38100" dir="2700000" algn="tl">
                    <a:srgbClr val="000000">
                      <a:alpha val="43137"/>
                    </a:srgbClr>
                  </a:outerShdw>
                </a:effectLst>
              </a:rPr>
              <a:t>“The Kingdom of Heaven is not for the well-meaning but for the desperate.”</a:t>
            </a:r>
          </a:p>
        </p:txBody>
      </p:sp>
    </p:spTree>
    <p:extLst>
      <p:ext uri="{BB962C8B-B14F-4D97-AF65-F5344CB8AC3E}">
        <p14:creationId xmlns:p14="http://schemas.microsoft.com/office/powerpoint/2010/main" val="2971983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2"/>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304698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Luke 17:20-21 ~ </a:t>
            </a:r>
            <a:r>
              <a:rPr lang="en-US" sz="3200" baseline="30000" dirty="0">
                <a:effectLst>
                  <a:outerShdw blurRad="38100" dist="38100" dir="2700000" algn="tl">
                    <a:srgbClr val="000000">
                      <a:alpha val="43137"/>
                    </a:srgbClr>
                  </a:outerShdw>
                </a:effectLst>
              </a:rPr>
              <a:t>20 </a:t>
            </a:r>
            <a:r>
              <a:rPr lang="en-US" sz="3200" dirty="0">
                <a:solidFill>
                  <a:srgbClr val="FFFF00"/>
                </a:solidFill>
                <a:effectLst>
                  <a:outerShdw blurRad="38100" dist="38100" dir="2700000" algn="tl">
                    <a:srgbClr val="000000">
                      <a:alpha val="43137"/>
                    </a:srgbClr>
                  </a:outerShdw>
                </a:effectLst>
              </a:rPr>
              <a:t>Now when He was asked by the Pharisees when the kingdom of God would come, He answered them and said, “The kingdom of God does not come with observation; </a:t>
            </a:r>
            <a:r>
              <a:rPr lang="en-US" sz="3200" baseline="30000" dirty="0">
                <a:effectLst>
                  <a:outerShdw blurRad="38100" dist="38100" dir="2700000" algn="tl">
                    <a:srgbClr val="000000">
                      <a:alpha val="43137"/>
                    </a:srgbClr>
                  </a:outerShdw>
                </a:effectLst>
              </a:rPr>
              <a:t>21 </a:t>
            </a:r>
            <a:r>
              <a:rPr lang="en-US" sz="3200" dirty="0">
                <a:solidFill>
                  <a:srgbClr val="FFFF00"/>
                </a:solidFill>
                <a:effectLst>
                  <a:outerShdw blurRad="38100" dist="38100" dir="2700000" algn="tl">
                    <a:srgbClr val="000000">
                      <a:alpha val="43137"/>
                    </a:srgbClr>
                  </a:outerShdw>
                </a:effectLst>
              </a:rPr>
              <a:t>nor will they say, ‘See here!’ or ‘See there!’ For indeed, the kingdom of God is within you.”</a:t>
            </a:r>
            <a:endParaRPr lang="en-US" sz="3200" dirty="0" smtClean="0">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11:1-19</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0723079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11:1-19</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766760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4031873"/>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John 1:19-21a ~ </a:t>
            </a:r>
            <a:r>
              <a:rPr lang="en-US" sz="3200" baseline="30000" dirty="0">
                <a:effectLst>
                  <a:outerShdw blurRad="38100" dist="38100" dir="2700000" algn="tl">
                    <a:srgbClr val="000000">
                      <a:alpha val="43137"/>
                    </a:srgbClr>
                  </a:outerShdw>
                </a:effectLst>
              </a:rPr>
              <a:t>19</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Now this is the testimony of John, when the Jews sent priests and Levites from Jerusalem to ask him, “Who are you?”</a:t>
            </a:r>
          </a:p>
          <a:p>
            <a:r>
              <a:rPr lang="en-US" sz="3200" baseline="30000" dirty="0">
                <a:effectLst>
                  <a:outerShdw blurRad="38100" dist="38100" dir="2700000" algn="tl">
                    <a:srgbClr val="000000">
                      <a:alpha val="43137"/>
                    </a:srgbClr>
                  </a:outerShdw>
                </a:effectLst>
              </a:rPr>
              <a:t>20</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He confessed, and did not deny, but confessed, “I am not the Christ.”</a:t>
            </a:r>
          </a:p>
          <a:p>
            <a:r>
              <a:rPr lang="en-US" sz="3200" baseline="30000" dirty="0">
                <a:effectLst>
                  <a:outerShdw blurRad="38100" dist="38100" dir="2700000" algn="tl">
                    <a:srgbClr val="000000">
                      <a:alpha val="43137"/>
                    </a:srgbClr>
                  </a:outerShdw>
                </a:effectLst>
              </a:rPr>
              <a:t>21a</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And they asked him, “What then? Are you Elijah?”</a:t>
            </a:r>
          </a:p>
          <a:p>
            <a:r>
              <a:rPr lang="en-US" sz="3200" dirty="0">
                <a:solidFill>
                  <a:srgbClr val="FFFF00"/>
                </a:solidFill>
                <a:effectLst>
                  <a:outerShdw blurRad="38100" dist="38100" dir="2700000" algn="tl">
                    <a:srgbClr val="000000">
                      <a:alpha val="43137"/>
                    </a:srgbClr>
                  </a:outerShdw>
                </a:effectLst>
              </a:rPr>
              <a:t>He said, “I am not.”</a:t>
            </a:r>
            <a:endParaRPr lang="en-US" sz="3200" dirty="0" smtClean="0">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11:1-19</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9622495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11:1-19</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5070525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11:1-19</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pic>
        <p:nvPicPr>
          <p:cNvPr id="104" name="Picture 103"/>
          <p:cNvPicPr>
            <a:picLocks noChangeAspect="1"/>
          </p:cNvPicPr>
          <p:nvPr/>
        </p:nvPicPr>
        <p:blipFill>
          <a:blip r:embed="rId3">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09563" y="304800"/>
            <a:ext cx="6600825" cy="6705600"/>
          </a:xfrm>
          <a:prstGeom prst="rect">
            <a:avLst/>
          </a:prstGeom>
          <a:effectLst>
            <a:outerShdw blurRad="127000" dist="254000" dir="2700000" algn="tl" rotWithShape="0">
              <a:schemeClr val="bg1">
                <a:alpha val="35000"/>
              </a:schemeClr>
            </a:outerShdw>
          </a:effectLst>
          <a:scene3d>
            <a:camera prst="perspectiveContrastingLeftFacing"/>
            <a:lightRig rig="threePt" dir="t"/>
          </a:scene3d>
        </p:spPr>
      </p:pic>
      <p:grpSp>
        <p:nvGrpSpPr>
          <p:cNvPr id="115" name="Group 114"/>
          <p:cNvGrpSpPr/>
          <p:nvPr/>
        </p:nvGrpSpPr>
        <p:grpSpPr>
          <a:xfrm>
            <a:off x="4267201" y="990601"/>
            <a:ext cx="1591013" cy="2125928"/>
            <a:chOff x="4267201" y="990601"/>
            <a:chExt cx="1591013" cy="2125928"/>
          </a:xfrm>
        </p:grpSpPr>
        <p:grpSp>
          <p:nvGrpSpPr>
            <p:cNvPr id="114" name="Group 113"/>
            <p:cNvGrpSpPr/>
            <p:nvPr/>
          </p:nvGrpSpPr>
          <p:grpSpPr>
            <a:xfrm>
              <a:off x="4267201" y="990601"/>
              <a:ext cx="1591013" cy="2125928"/>
              <a:chOff x="4267201" y="990601"/>
              <a:chExt cx="1591013" cy="2125928"/>
            </a:xfrm>
          </p:grpSpPr>
          <p:pic>
            <p:nvPicPr>
              <p:cNvPr id="105" name="Picture 10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56508" y="1693875"/>
                <a:ext cx="430985" cy="440342"/>
              </a:xfrm>
              <a:prstGeom prst="rect">
                <a:avLst/>
              </a:prstGeom>
            </p:spPr>
          </p:pic>
          <p:pic>
            <p:nvPicPr>
              <p:cNvPr id="111" name="Picture 1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flipH="1">
                <a:off x="5422550" y="1980583"/>
                <a:ext cx="430985" cy="440342"/>
              </a:xfrm>
              <a:prstGeom prst="rect">
                <a:avLst/>
              </a:prstGeom>
            </p:spPr>
          </p:pic>
          <p:pic>
            <p:nvPicPr>
              <p:cNvPr id="112" name="Picture 1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4585865" y="2676187"/>
                <a:ext cx="430985" cy="440342"/>
              </a:xfrm>
              <a:prstGeom prst="rect">
                <a:avLst/>
              </a:prstGeom>
            </p:spPr>
          </p:pic>
          <p:sp>
            <p:nvSpPr>
              <p:cNvPr id="113" name="Freeform 112"/>
              <p:cNvSpPr/>
              <p:nvPr/>
            </p:nvSpPr>
            <p:spPr>
              <a:xfrm>
                <a:off x="4726028" y="1088589"/>
                <a:ext cx="782692" cy="788090"/>
              </a:xfrm>
              <a:custGeom>
                <a:avLst/>
                <a:gdLst>
                  <a:gd name="connsiteX0" fmla="*/ 280851 w 947057"/>
                  <a:gd name="connsiteY0" fmla="*/ 137160 h 953589"/>
                  <a:gd name="connsiteX1" fmla="*/ 398417 w 947057"/>
                  <a:gd name="connsiteY1" fmla="*/ 26126 h 953589"/>
                  <a:gd name="connsiteX2" fmla="*/ 613954 w 947057"/>
                  <a:gd name="connsiteY2" fmla="*/ 0 h 953589"/>
                  <a:gd name="connsiteX3" fmla="*/ 822960 w 947057"/>
                  <a:gd name="connsiteY3" fmla="*/ 78377 h 953589"/>
                  <a:gd name="connsiteX4" fmla="*/ 947057 w 947057"/>
                  <a:gd name="connsiteY4" fmla="*/ 431074 h 953589"/>
                  <a:gd name="connsiteX5" fmla="*/ 875211 w 947057"/>
                  <a:gd name="connsiteY5" fmla="*/ 816429 h 953589"/>
                  <a:gd name="connsiteX6" fmla="*/ 509451 w 947057"/>
                  <a:gd name="connsiteY6" fmla="*/ 953589 h 953589"/>
                  <a:gd name="connsiteX7" fmla="*/ 320040 w 947057"/>
                  <a:gd name="connsiteY7" fmla="*/ 718457 h 953589"/>
                  <a:gd name="connsiteX8" fmla="*/ 0 w 947057"/>
                  <a:gd name="connsiteY8" fmla="*/ 535577 h 953589"/>
                  <a:gd name="connsiteX9" fmla="*/ 274320 w 947057"/>
                  <a:gd name="connsiteY9" fmla="*/ 476794 h 953589"/>
                  <a:gd name="connsiteX10" fmla="*/ 156754 w 947057"/>
                  <a:gd name="connsiteY10" fmla="*/ 339634 h 953589"/>
                  <a:gd name="connsiteX11" fmla="*/ 222068 w 947057"/>
                  <a:gd name="connsiteY11" fmla="*/ 182880 h 953589"/>
                  <a:gd name="connsiteX12" fmla="*/ 280851 w 947057"/>
                  <a:gd name="connsiteY12" fmla="*/ 137160 h 953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7057" h="953589">
                    <a:moveTo>
                      <a:pt x="280851" y="137160"/>
                    </a:moveTo>
                    <a:lnTo>
                      <a:pt x="398417" y="26126"/>
                    </a:lnTo>
                    <a:lnTo>
                      <a:pt x="613954" y="0"/>
                    </a:lnTo>
                    <a:lnTo>
                      <a:pt x="822960" y="78377"/>
                    </a:lnTo>
                    <a:lnTo>
                      <a:pt x="947057" y="431074"/>
                    </a:lnTo>
                    <a:lnTo>
                      <a:pt x="875211" y="816429"/>
                    </a:lnTo>
                    <a:lnTo>
                      <a:pt x="509451" y="953589"/>
                    </a:lnTo>
                    <a:lnTo>
                      <a:pt x="320040" y="718457"/>
                    </a:lnTo>
                    <a:lnTo>
                      <a:pt x="0" y="535577"/>
                    </a:lnTo>
                    <a:lnTo>
                      <a:pt x="274320" y="476794"/>
                    </a:lnTo>
                    <a:lnTo>
                      <a:pt x="156754" y="339634"/>
                    </a:lnTo>
                    <a:lnTo>
                      <a:pt x="222068" y="182880"/>
                    </a:lnTo>
                    <a:lnTo>
                      <a:pt x="280851" y="137160"/>
                    </a:lnTo>
                    <a:close/>
                  </a:path>
                </a:pathLst>
              </a:custGeom>
              <a:solidFill>
                <a:srgbClr val="89857B">
                  <a:alpha val="7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115"/>
              <p:cNvSpPr/>
              <p:nvPr/>
            </p:nvSpPr>
            <p:spPr>
              <a:xfrm rot="19800000" flipH="1">
                <a:off x="4703707" y="2068018"/>
                <a:ext cx="704837" cy="827582"/>
              </a:xfrm>
              <a:custGeom>
                <a:avLst/>
                <a:gdLst>
                  <a:gd name="connsiteX0" fmla="*/ 280851 w 947057"/>
                  <a:gd name="connsiteY0" fmla="*/ 137160 h 953589"/>
                  <a:gd name="connsiteX1" fmla="*/ 398417 w 947057"/>
                  <a:gd name="connsiteY1" fmla="*/ 26126 h 953589"/>
                  <a:gd name="connsiteX2" fmla="*/ 613954 w 947057"/>
                  <a:gd name="connsiteY2" fmla="*/ 0 h 953589"/>
                  <a:gd name="connsiteX3" fmla="*/ 822960 w 947057"/>
                  <a:gd name="connsiteY3" fmla="*/ 78377 h 953589"/>
                  <a:gd name="connsiteX4" fmla="*/ 947057 w 947057"/>
                  <a:gd name="connsiteY4" fmla="*/ 431074 h 953589"/>
                  <a:gd name="connsiteX5" fmla="*/ 875211 w 947057"/>
                  <a:gd name="connsiteY5" fmla="*/ 816429 h 953589"/>
                  <a:gd name="connsiteX6" fmla="*/ 509451 w 947057"/>
                  <a:gd name="connsiteY6" fmla="*/ 953589 h 953589"/>
                  <a:gd name="connsiteX7" fmla="*/ 320040 w 947057"/>
                  <a:gd name="connsiteY7" fmla="*/ 718457 h 953589"/>
                  <a:gd name="connsiteX8" fmla="*/ 0 w 947057"/>
                  <a:gd name="connsiteY8" fmla="*/ 535577 h 953589"/>
                  <a:gd name="connsiteX9" fmla="*/ 274320 w 947057"/>
                  <a:gd name="connsiteY9" fmla="*/ 476794 h 953589"/>
                  <a:gd name="connsiteX10" fmla="*/ 156754 w 947057"/>
                  <a:gd name="connsiteY10" fmla="*/ 339634 h 953589"/>
                  <a:gd name="connsiteX11" fmla="*/ 222068 w 947057"/>
                  <a:gd name="connsiteY11" fmla="*/ 182880 h 953589"/>
                  <a:gd name="connsiteX12" fmla="*/ 280851 w 947057"/>
                  <a:gd name="connsiteY12" fmla="*/ 137160 h 953589"/>
                  <a:gd name="connsiteX0" fmla="*/ 280851 w 947057"/>
                  <a:gd name="connsiteY0" fmla="*/ 137160 h 953589"/>
                  <a:gd name="connsiteX1" fmla="*/ 398417 w 947057"/>
                  <a:gd name="connsiteY1" fmla="*/ 26126 h 953589"/>
                  <a:gd name="connsiteX2" fmla="*/ 613954 w 947057"/>
                  <a:gd name="connsiteY2" fmla="*/ 0 h 953589"/>
                  <a:gd name="connsiteX3" fmla="*/ 822960 w 947057"/>
                  <a:gd name="connsiteY3" fmla="*/ 78377 h 953589"/>
                  <a:gd name="connsiteX4" fmla="*/ 947057 w 947057"/>
                  <a:gd name="connsiteY4" fmla="*/ 431074 h 953589"/>
                  <a:gd name="connsiteX5" fmla="*/ 875211 w 947057"/>
                  <a:gd name="connsiteY5" fmla="*/ 816429 h 953589"/>
                  <a:gd name="connsiteX6" fmla="*/ 509451 w 947057"/>
                  <a:gd name="connsiteY6" fmla="*/ 953589 h 953589"/>
                  <a:gd name="connsiteX7" fmla="*/ 320040 w 947057"/>
                  <a:gd name="connsiteY7" fmla="*/ 718457 h 953589"/>
                  <a:gd name="connsiteX8" fmla="*/ 0 w 947057"/>
                  <a:gd name="connsiteY8" fmla="*/ 535577 h 953589"/>
                  <a:gd name="connsiteX9" fmla="*/ 94205 w 947057"/>
                  <a:gd name="connsiteY9" fmla="*/ 458416 h 953589"/>
                  <a:gd name="connsiteX10" fmla="*/ 156754 w 947057"/>
                  <a:gd name="connsiteY10" fmla="*/ 339634 h 953589"/>
                  <a:gd name="connsiteX11" fmla="*/ 222068 w 947057"/>
                  <a:gd name="connsiteY11" fmla="*/ 182880 h 953589"/>
                  <a:gd name="connsiteX12" fmla="*/ 280851 w 947057"/>
                  <a:gd name="connsiteY12" fmla="*/ 137160 h 953589"/>
                  <a:gd name="connsiteX0" fmla="*/ 186646 w 852852"/>
                  <a:gd name="connsiteY0" fmla="*/ 137160 h 953589"/>
                  <a:gd name="connsiteX1" fmla="*/ 304212 w 852852"/>
                  <a:gd name="connsiteY1" fmla="*/ 26126 h 953589"/>
                  <a:gd name="connsiteX2" fmla="*/ 519749 w 852852"/>
                  <a:gd name="connsiteY2" fmla="*/ 0 h 953589"/>
                  <a:gd name="connsiteX3" fmla="*/ 728755 w 852852"/>
                  <a:gd name="connsiteY3" fmla="*/ 78377 h 953589"/>
                  <a:gd name="connsiteX4" fmla="*/ 852852 w 852852"/>
                  <a:gd name="connsiteY4" fmla="*/ 431074 h 953589"/>
                  <a:gd name="connsiteX5" fmla="*/ 781006 w 852852"/>
                  <a:gd name="connsiteY5" fmla="*/ 816429 h 953589"/>
                  <a:gd name="connsiteX6" fmla="*/ 415246 w 852852"/>
                  <a:gd name="connsiteY6" fmla="*/ 953589 h 953589"/>
                  <a:gd name="connsiteX7" fmla="*/ 225835 w 852852"/>
                  <a:gd name="connsiteY7" fmla="*/ 718457 h 953589"/>
                  <a:gd name="connsiteX8" fmla="*/ 185158 w 852852"/>
                  <a:gd name="connsiteY8" fmla="*/ 531902 h 953589"/>
                  <a:gd name="connsiteX9" fmla="*/ 0 w 852852"/>
                  <a:gd name="connsiteY9" fmla="*/ 458416 h 953589"/>
                  <a:gd name="connsiteX10" fmla="*/ 62549 w 852852"/>
                  <a:gd name="connsiteY10" fmla="*/ 339634 h 953589"/>
                  <a:gd name="connsiteX11" fmla="*/ 127863 w 852852"/>
                  <a:gd name="connsiteY11" fmla="*/ 182880 h 953589"/>
                  <a:gd name="connsiteX12" fmla="*/ 186646 w 852852"/>
                  <a:gd name="connsiteY12" fmla="*/ 137160 h 953589"/>
                  <a:gd name="connsiteX0" fmla="*/ 186646 w 852852"/>
                  <a:gd name="connsiteY0" fmla="*/ 184945 h 1001374"/>
                  <a:gd name="connsiteX1" fmla="*/ 304212 w 852852"/>
                  <a:gd name="connsiteY1" fmla="*/ 73911 h 1001374"/>
                  <a:gd name="connsiteX2" fmla="*/ 398447 w 852852"/>
                  <a:gd name="connsiteY2" fmla="*/ 0 h 1001374"/>
                  <a:gd name="connsiteX3" fmla="*/ 728755 w 852852"/>
                  <a:gd name="connsiteY3" fmla="*/ 126162 h 1001374"/>
                  <a:gd name="connsiteX4" fmla="*/ 852852 w 852852"/>
                  <a:gd name="connsiteY4" fmla="*/ 478859 h 1001374"/>
                  <a:gd name="connsiteX5" fmla="*/ 781006 w 852852"/>
                  <a:gd name="connsiteY5" fmla="*/ 864214 h 1001374"/>
                  <a:gd name="connsiteX6" fmla="*/ 415246 w 852852"/>
                  <a:gd name="connsiteY6" fmla="*/ 1001374 h 1001374"/>
                  <a:gd name="connsiteX7" fmla="*/ 225835 w 852852"/>
                  <a:gd name="connsiteY7" fmla="*/ 766242 h 1001374"/>
                  <a:gd name="connsiteX8" fmla="*/ 185158 w 852852"/>
                  <a:gd name="connsiteY8" fmla="*/ 579687 h 1001374"/>
                  <a:gd name="connsiteX9" fmla="*/ 0 w 852852"/>
                  <a:gd name="connsiteY9" fmla="*/ 506201 h 1001374"/>
                  <a:gd name="connsiteX10" fmla="*/ 62549 w 852852"/>
                  <a:gd name="connsiteY10" fmla="*/ 387419 h 1001374"/>
                  <a:gd name="connsiteX11" fmla="*/ 127863 w 852852"/>
                  <a:gd name="connsiteY11" fmla="*/ 230665 h 1001374"/>
                  <a:gd name="connsiteX12" fmla="*/ 186646 w 852852"/>
                  <a:gd name="connsiteY12" fmla="*/ 184945 h 1001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52852" h="1001374">
                    <a:moveTo>
                      <a:pt x="186646" y="184945"/>
                    </a:moveTo>
                    <a:lnTo>
                      <a:pt x="304212" y="73911"/>
                    </a:lnTo>
                    <a:lnTo>
                      <a:pt x="398447" y="0"/>
                    </a:lnTo>
                    <a:lnTo>
                      <a:pt x="728755" y="126162"/>
                    </a:lnTo>
                    <a:lnTo>
                      <a:pt x="852852" y="478859"/>
                    </a:lnTo>
                    <a:lnTo>
                      <a:pt x="781006" y="864214"/>
                    </a:lnTo>
                    <a:lnTo>
                      <a:pt x="415246" y="1001374"/>
                    </a:lnTo>
                    <a:lnTo>
                      <a:pt x="225835" y="766242"/>
                    </a:lnTo>
                    <a:lnTo>
                      <a:pt x="185158" y="579687"/>
                    </a:lnTo>
                    <a:lnTo>
                      <a:pt x="0" y="506201"/>
                    </a:lnTo>
                    <a:lnTo>
                      <a:pt x="62549" y="387419"/>
                    </a:lnTo>
                    <a:lnTo>
                      <a:pt x="127863" y="230665"/>
                    </a:lnTo>
                    <a:lnTo>
                      <a:pt x="186646" y="184945"/>
                    </a:lnTo>
                    <a:close/>
                  </a:path>
                </a:pathLst>
              </a:custGeom>
              <a:gradFill flip="none" rotWithShape="1">
                <a:gsLst>
                  <a:gs pos="0">
                    <a:srgbClr val="9B7469">
                      <a:shade val="30000"/>
                      <a:satMod val="115000"/>
                      <a:alpha val="90000"/>
                    </a:srgbClr>
                  </a:gs>
                  <a:gs pos="53000">
                    <a:srgbClr val="9B7469">
                      <a:shade val="67500"/>
                      <a:satMod val="115000"/>
                      <a:alpha val="77000"/>
                    </a:srgbClr>
                  </a:gs>
                  <a:gs pos="100000">
                    <a:srgbClr val="9B7469">
                      <a:shade val="100000"/>
                      <a:satMod val="115000"/>
                      <a:alpha val="40000"/>
                    </a:srgbClr>
                  </a:gs>
                </a:gsLst>
                <a:lin ang="2700000" scaled="1"/>
                <a:tileRect/>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1" name="Picture 1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4738265" y="990601"/>
                <a:ext cx="430985" cy="440342"/>
              </a:xfrm>
              <a:prstGeom prst="rect">
                <a:avLst/>
              </a:prstGeom>
            </p:spPr>
          </p:pic>
          <p:pic>
            <p:nvPicPr>
              <p:cNvPr id="122" name="Picture 1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4271879" y="2155136"/>
                <a:ext cx="430985" cy="440342"/>
              </a:xfrm>
              <a:prstGeom prst="rect">
                <a:avLst/>
              </a:prstGeom>
            </p:spPr>
          </p:pic>
        </p:grpSp>
        <p:sp>
          <p:nvSpPr>
            <p:cNvPr id="118" name="Freeform 117"/>
            <p:cNvSpPr/>
            <p:nvPr/>
          </p:nvSpPr>
          <p:spPr>
            <a:xfrm>
              <a:off x="4823447" y="1176698"/>
              <a:ext cx="646853" cy="592104"/>
            </a:xfrm>
            <a:custGeom>
              <a:avLst/>
              <a:gdLst>
                <a:gd name="connsiteX0" fmla="*/ 280851 w 947057"/>
                <a:gd name="connsiteY0" fmla="*/ 137160 h 953589"/>
                <a:gd name="connsiteX1" fmla="*/ 398417 w 947057"/>
                <a:gd name="connsiteY1" fmla="*/ 26126 h 953589"/>
                <a:gd name="connsiteX2" fmla="*/ 613954 w 947057"/>
                <a:gd name="connsiteY2" fmla="*/ 0 h 953589"/>
                <a:gd name="connsiteX3" fmla="*/ 822960 w 947057"/>
                <a:gd name="connsiteY3" fmla="*/ 78377 h 953589"/>
                <a:gd name="connsiteX4" fmla="*/ 947057 w 947057"/>
                <a:gd name="connsiteY4" fmla="*/ 431074 h 953589"/>
                <a:gd name="connsiteX5" fmla="*/ 875211 w 947057"/>
                <a:gd name="connsiteY5" fmla="*/ 816429 h 953589"/>
                <a:gd name="connsiteX6" fmla="*/ 509451 w 947057"/>
                <a:gd name="connsiteY6" fmla="*/ 953589 h 953589"/>
                <a:gd name="connsiteX7" fmla="*/ 320040 w 947057"/>
                <a:gd name="connsiteY7" fmla="*/ 718457 h 953589"/>
                <a:gd name="connsiteX8" fmla="*/ 0 w 947057"/>
                <a:gd name="connsiteY8" fmla="*/ 535577 h 953589"/>
                <a:gd name="connsiteX9" fmla="*/ 274320 w 947057"/>
                <a:gd name="connsiteY9" fmla="*/ 476794 h 953589"/>
                <a:gd name="connsiteX10" fmla="*/ 156754 w 947057"/>
                <a:gd name="connsiteY10" fmla="*/ 339634 h 953589"/>
                <a:gd name="connsiteX11" fmla="*/ 222068 w 947057"/>
                <a:gd name="connsiteY11" fmla="*/ 182880 h 953589"/>
                <a:gd name="connsiteX12" fmla="*/ 280851 w 947057"/>
                <a:gd name="connsiteY12" fmla="*/ 137160 h 953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7057" h="953589">
                  <a:moveTo>
                    <a:pt x="280851" y="137160"/>
                  </a:moveTo>
                  <a:lnTo>
                    <a:pt x="398417" y="26126"/>
                  </a:lnTo>
                  <a:lnTo>
                    <a:pt x="613954" y="0"/>
                  </a:lnTo>
                  <a:lnTo>
                    <a:pt x="822960" y="78377"/>
                  </a:lnTo>
                  <a:lnTo>
                    <a:pt x="947057" y="431074"/>
                  </a:lnTo>
                  <a:lnTo>
                    <a:pt x="875211" y="816429"/>
                  </a:lnTo>
                  <a:lnTo>
                    <a:pt x="509451" y="953589"/>
                  </a:lnTo>
                  <a:lnTo>
                    <a:pt x="320040" y="718457"/>
                  </a:lnTo>
                  <a:lnTo>
                    <a:pt x="0" y="535577"/>
                  </a:lnTo>
                  <a:lnTo>
                    <a:pt x="274320" y="476794"/>
                  </a:lnTo>
                  <a:lnTo>
                    <a:pt x="156754" y="339634"/>
                  </a:lnTo>
                  <a:lnTo>
                    <a:pt x="222068" y="182880"/>
                  </a:lnTo>
                  <a:lnTo>
                    <a:pt x="280851" y="137160"/>
                  </a:lnTo>
                  <a:close/>
                </a:path>
              </a:pathLst>
            </a:custGeom>
            <a:solidFill>
              <a:srgbClr val="57544D">
                <a:alpha val="83137"/>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118"/>
            <p:cNvSpPr/>
            <p:nvPr/>
          </p:nvSpPr>
          <p:spPr>
            <a:xfrm>
              <a:off x="4677487" y="2086380"/>
              <a:ext cx="646853" cy="592104"/>
            </a:xfrm>
            <a:custGeom>
              <a:avLst/>
              <a:gdLst>
                <a:gd name="connsiteX0" fmla="*/ 280851 w 947057"/>
                <a:gd name="connsiteY0" fmla="*/ 137160 h 953589"/>
                <a:gd name="connsiteX1" fmla="*/ 398417 w 947057"/>
                <a:gd name="connsiteY1" fmla="*/ 26126 h 953589"/>
                <a:gd name="connsiteX2" fmla="*/ 613954 w 947057"/>
                <a:gd name="connsiteY2" fmla="*/ 0 h 953589"/>
                <a:gd name="connsiteX3" fmla="*/ 822960 w 947057"/>
                <a:gd name="connsiteY3" fmla="*/ 78377 h 953589"/>
                <a:gd name="connsiteX4" fmla="*/ 947057 w 947057"/>
                <a:gd name="connsiteY4" fmla="*/ 431074 h 953589"/>
                <a:gd name="connsiteX5" fmla="*/ 875211 w 947057"/>
                <a:gd name="connsiteY5" fmla="*/ 816429 h 953589"/>
                <a:gd name="connsiteX6" fmla="*/ 509451 w 947057"/>
                <a:gd name="connsiteY6" fmla="*/ 953589 h 953589"/>
                <a:gd name="connsiteX7" fmla="*/ 320040 w 947057"/>
                <a:gd name="connsiteY7" fmla="*/ 718457 h 953589"/>
                <a:gd name="connsiteX8" fmla="*/ 0 w 947057"/>
                <a:gd name="connsiteY8" fmla="*/ 535577 h 953589"/>
                <a:gd name="connsiteX9" fmla="*/ 274320 w 947057"/>
                <a:gd name="connsiteY9" fmla="*/ 476794 h 953589"/>
                <a:gd name="connsiteX10" fmla="*/ 156754 w 947057"/>
                <a:gd name="connsiteY10" fmla="*/ 339634 h 953589"/>
                <a:gd name="connsiteX11" fmla="*/ 222068 w 947057"/>
                <a:gd name="connsiteY11" fmla="*/ 182880 h 953589"/>
                <a:gd name="connsiteX12" fmla="*/ 280851 w 947057"/>
                <a:gd name="connsiteY12" fmla="*/ 137160 h 953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47057" h="953589">
                  <a:moveTo>
                    <a:pt x="280851" y="137160"/>
                  </a:moveTo>
                  <a:lnTo>
                    <a:pt x="398417" y="26126"/>
                  </a:lnTo>
                  <a:lnTo>
                    <a:pt x="613954" y="0"/>
                  </a:lnTo>
                  <a:lnTo>
                    <a:pt x="822960" y="78377"/>
                  </a:lnTo>
                  <a:lnTo>
                    <a:pt x="947057" y="431074"/>
                  </a:lnTo>
                  <a:lnTo>
                    <a:pt x="875211" y="816429"/>
                  </a:lnTo>
                  <a:lnTo>
                    <a:pt x="509451" y="953589"/>
                  </a:lnTo>
                  <a:lnTo>
                    <a:pt x="320040" y="718457"/>
                  </a:lnTo>
                  <a:lnTo>
                    <a:pt x="0" y="535577"/>
                  </a:lnTo>
                  <a:lnTo>
                    <a:pt x="274320" y="476794"/>
                  </a:lnTo>
                  <a:lnTo>
                    <a:pt x="156754" y="339634"/>
                  </a:lnTo>
                  <a:lnTo>
                    <a:pt x="222068" y="182880"/>
                  </a:lnTo>
                  <a:lnTo>
                    <a:pt x="280851" y="137160"/>
                  </a:lnTo>
                  <a:close/>
                </a:path>
              </a:pathLst>
            </a:custGeom>
            <a:solidFill>
              <a:srgbClr val="57544D">
                <a:alpha val="83137"/>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63419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fade">
                                      <p:cBhvr>
                                        <p:cTn id="7" dur="500"/>
                                        <p:tgtEl>
                                          <p:spTgt spid="10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5"/>
                                        </p:tgtEl>
                                        <p:attrNameLst>
                                          <p:attrName>style.visibility</p:attrName>
                                        </p:attrNameLst>
                                      </p:cBhvr>
                                      <p:to>
                                        <p:strVal val="visible"/>
                                      </p:to>
                                    </p:set>
                                    <p:animEffect transition="in" filter="fade">
                                      <p:cBhvr>
                                        <p:cTn id="12" dur="500"/>
                                        <p:tgtEl>
                                          <p:spTgt spid="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11:1-19</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4082343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Another</a:t>
            </a:r>
            <a:r>
              <a:rPr lang="en-US" sz="3200" dirty="0">
                <a:effectLst>
                  <a:outerShdw blurRad="38100" dist="38100" dir="2700000" algn="tl">
                    <a:srgbClr val="000000">
                      <a:alpha val="43137"/>
                    </a:srgbClr>
                  </a:outerShdw>
                </a:effectLst>
              </a:rPr>
              <a:t> ~ not </a:t>
            </a:r>
            <a:r>
              <a:rPr lang="en-US" sz="32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allos</a:t>
            </a:r>
            <a:r>
              <a:rPr lang="en-US" sz="3200" i="1" dirty="0">
                <a:solidFill>
                  <a:srgbClr val="FFFF00"/>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a:t>
            </a:r>
            <a:r>
              <a:rPr lang="en-US" sz="3200" i="1" dirty="0">
                <a:effectLst>
                  <a:outerShdw blurRad="38100" dist="38100" dir="2700000" algn="tl">
                    <a:srgbClr val="000000">
                      <a:alpha val="43137"/>
                    </a:srgbClr>
                  </a:outerShdw>
                </a:effectLst>
              </a:rPr>
              <a:t>another of the same kind</a:t>
            </a:r>
            <a:r>
              <a:rPr lang="en-US" sz="3200" dirty="0">
                <a:effectLst>
                  <a:outerShdw blurRad="38100" dist="38100" dir="2700000" algn="tl">
                    <a:srgbClr val="000000">
                      <a:alpha val="43137"/>
                    </a:srgbClr>
                  </a:outerShdw>
                </a:effectLst>
              </a:rPr>
              <a:t>)</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11:1-19</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4" name="TextBox 3"/>
          <p:cNvSpPr txBox="1"/>
          <p:nvPr/>
        </p:nvSpPr>
        <p:spPr>
          <a:xfrm>
            <a:off x="690880" y="1196975"/>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smtClean="0">
                <a:solidFill>
                  <a:schemeClr val="bg1"/>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But </a:t>
            </a:r>
            <a:r>
              <a:rPr lang="en-US" sz="32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heteros</a:t>
            </a:r>
            <a:r>
              <a:rPr lang="en-US" sz="3200" dirty="0">
                <a:solidFill>
                  <a:srgbClr val="FFFF00"/>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(another of a different kind)</a:t>
            </a:r>
            <a:endParaRPr lang="en-US" sz="32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TextBox 4"/>
          <p:cNvSpPr txBox="1"/>
          <p:nvPr/>
        </p:nvSpPr>
        <p:spPr>
          <a:xfrm>
            <a:off x="466031" y="1753193"/>
            <a:ext cx="8200103" cy="2062103"/>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Matt. 3:12 ~ </a:t>
            </a:r>
            <a:r>
              <a:rPr lang="en-US" sz="3200" dirty="0">
                <a:solidFill>
                  <a:srgbClr val="FFFF00"/>
                </a:solidFill>
                <a:effectLst>
                  <a:outerShdw blurRad="38100" dist="38100" dir="2700000" algn="tl">
                    <a:srgbClr val="000000">
                      <a:alpha val="43137"/>
                    </a:srgbClr>
                  </a:outerShdw>
                </a:effectLst>
              </a:rPr>
              <a:t>His winnowing fan </a:t>
            </a:r>
            <a:r>
              <a:rPr lang="en-US" sz="3200" i="1" dirty="0">
                <a:solidFill>
                  <a:srgbClr val="FFFF00"/>
                </a:solidFill>
                <a:effectLst>
                  <a:outerShdw blurRad="38100" dist="38100" dir="2700000" algn="tl">
                    <a:srgbClr val="000000">
                      <a:alpha val="43137"/>
                    </a:srgbClr>
                  </a:outerShdw>
                </a:effectLst>
              </a:rPr>
              <a:t>is</a:t>
            </a:r>
            <a:r>
              <a:rPr lang="en-US" sz="3200" dirty="0">
                <a:solidFill>
                  <a:srgbClr val="FFFF00"/>
                </a:solidFill>
                <a:effectLst>
                  <a:outerShdw blurRad="38100" dist="38100" dir="2700000" algn="tl">
                    <a:srgbClr val="000000">
                      <a:alpha val="43137"/>
                    </a:srgbClr>
                  </a:outerShdw>
                </a:effectLst>
              </a:rPr>
              <a:t> in His hand, and He will thoroughly clean out His threshing floor, and gather His wheat into the barn; but He will burn up the chaff with unquenchable fire.</a:t>
            </a:r>
          </a:p>
        </p:txBody>
      </p:sp>
    </p:spTree>
    <p:extLst>
      <p:ext uri="{BB962C8B-B14F-4D97-AF65-F5344CB8AC3E}">
        <p14:creationId xmlns:p14="http://schemas.microsoft.com/office/powerpoint/2010/main" val="4542210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2554545"/>
          </a:xfrm>
          <a:prstGeom prst="rect">
            <a:avLst/>
          </a:prstGeom>
          <a:noFill/>
        </p:spPr>
        <p:txBody>
          <a:bodyPr wrap="square" rtlCol="0">
            <a:spAutoFit/>
          </a:bodyPr>
          <a:lstStyle/>
          <a:p>
            <a:r>
              <a:rPr lang="en-US" sz="3100" dirty="0">
                <a:solidFill>
                  <a:srgbClr val="FFFF00"/>
                </a:solidFill>
              </a:rPr>
              <a:t>Max L. </a:t>
            </a:r>
            <a:r>
              <a:rPr lang="en-US" sz="3100" dirty="0" err="1">
                <a:solidFill>
                  <a:srgbClr val="FFFF00"/>
                </a:solidFill>
              </a:rPr>
              <a:t>Lucado</a:t>
            </a:r>
            <a:r>
              <a:rPr lang="en-US" sz="3100" dirty="0">
                <a:solidFill>
                  <a:srgbClr val="FFFF00"/>
                </a:solidFill>
              </a:rPr>
              <a:t> ~ </a:t>
            </a:r>
            <a:r>
              <a:rPr lang="en-US" sz="3100" dirty="0"/>
              <a:t>“Clouds of doubt are created when the warm, moist air of our expectations meets the cold air of God's silence. The problem is not as much in God's silence as it is in your ability to hear.”</a:t>
            </a:r>
            <a:endParaRPr lang="en-US" sz="31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latin typeface="Britannic Bold" panose="020B0903060703020204" pitchFamily="34" charset="0"/>
                <a:cs typeface="LilyUPC" panose="020B0604020202020204" pitchFamily="34" charset="-34"/>
              </a:rPr>
              <a:t>MATTHEW 11:1-19</a:t>
            </a:r>
            <a:endParaRPr lang="en-US" sz="3200" dirty="0">
              <a:ln>
                <a:solidFill>
                  <a:schemeClr val="bg1"/>
                </a:solidFill>
              </a:ln>
              <a:solidFill>
                <a:schemeClr val="bg1"/>
              </a:solidFill>
              <a:latin typeface="Britannic Bold" panose="020B0903060703020204" pitchFamily="34" charset="0"/>
              <a:cs typeface="LilyUPC" panose="020B0604020202020204" pitchFamily="34" charset="-34"/>
            </a:endParaRPr>
          </a:p>
        </p:txBody>
      </p:sp>
      <p:sp>
        <p:nvSpPr>
          <p:cNvPr id="5" name="TextBox 4"/>
          <p:cNvSpPr txBox="1"/>
          <p:nvPr/>
        </p:nvSpPr>
        <p:spPr>
          <a:xfrm>
            <a:off x="466030" y="3128697"/>
            <a:ext cx="8200103" cy="1046440"/>
          </a:xfrm>
          <a:prstGeom prst="rect">
            <a:avLst/>
          </a:prstGeom>
          <a:noFill/>
        </p:spPr>
        <p:txBody>
          <a:bodyPr wrap="square" rtlCol="0">
            <a:spAutoFit/>
          </a:bodyPr>
          <a:lstStyle/>
          <a:p>
            <a:r>
              <a:rPr lang="en-US" sz="3100" dirty="0">
                <a:solidFill>
                  <a:srgbClr val="FFFF00"/>
                </a:solidFill>
                <a:effectLst>
                  <a:outerShdw blurRad="38100" dist="38100" dir="2700000" algn="tl">
                    <a:srgbClr val="000000">
                      <a:alpha val="43137"/>
                    </a:srgbClr>
                  </a:outerShdw>
                </a:effectLst>
              </a:rPr>
              <a:t>Lord Alfred Tennyson ~ </a:t>
            </a:r>
            <a:r>
              <a:rPr lang="en-US" sz="3100" dirty="0">
                <a:effectLst>
                  <a:outerShdw blurRad="38100" dist="38100" dir="2700000" algn="tl">
                    <a:srgbClr val="000000">
                      <a:alpha val="43137"/>
                    </a:srgbClr>
                  </a:outerShdw>
                </a:effectLst>
              </a:rPr>
              <a:t>“There lives more faith in honest doubt, believe me, than in half the creeds.”</a:t>
            </a:r>
          </a:p>
        </p:txBody>
      </p:sp>
      <p:sp>
        <p:nvSpPr>
          <p:cNvPr id="6" name="TextBox 5"/>
          <p:cNvSpPr txBox="1"/>
          <p:nvPr/>
        </p:nvSpPr>
        <p:spPr>
          <a:xfrm>
            <a:off x="477760" y="4156416"/>
            <a:ext cx="8200103" cy="1569660"/>
          </a:xfrm>
          <a:prstGeom prst="rect">
            <a:avLst/>
          </a:prstGeom>
          <a:noFill/>
        </p:spPr>
        <p:txBody>
          <a:bodyPr wrap="square" rtlCol="0">
            <a:spAutoFit/>
          </a:bodyPr>
          <a:lstStyle/>
          <a:p>
            <a:r>
              <a:rPr lang="en-US" sz="3100" dirty="0">
                <a:solidFill>
                  <a:srgbClr val="FFFF00"/>
                </a:solidFill>
                <a:effectLst>
                  <a:outerShdw blurRad="38100" dist="38100" dir="2700000" algn="tl">
                    <a:srgbClr val="000000">
                      <a:alpha val="43137"/>
                    </a:srgbClr>
                  </a:outerShdw>
                </a:effectLst>
              </a:rPr>
              <a:t>Oswald Chambers ~ </a:t>
            </a:r>
            <a:r>
              <a:rPr lang="en-US" sz="3100" dirty="0">
                <a:effectLst>
                  <a:outerShdw blurRad="38100" dist="38100" dir="2700000" algn="tl">
                    <a:srgbClr val="000000">
                      <a:alpha val="43137"/>
                    </a:srgbClr>
                  </a:outerShdw>
                </a:effectLst>
              </a:rPr>
              <a:t>“Doubt is not always a sign that a man is wrong; it may be a sign that he is thinking.”</a:t>
            </a:r>
          </a:p>
        </p:txBody>
      </p:sp>
    </p:spTree>
    <p:extLst>
      <p:ext uri="{BB962C8B-B14F-4D97-AF65-F5344CB8AC3E}">
        <p14:creationId xmlns:p14="http://schemas.microsoft.com/office/powerpoint/2010/main" val="4275587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2"/>
                                        </p:tgtEl>
                                        <p:attrNameLst>
                                          <p:attrName>style.color</p:attrName>
                                        </p:attrNameLst>
                                      </p:cBhvr>
                                      <p:to>
                                        <a:schemeClr val="accent2"/>
                                      </p:to>
                                    </p:animClr>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3" presetClass="emph" presetSubtype="2" fill="hold" grpId="1" nodeType="withEffect">
                                  <p:stCondLst>
                                    <p:cond delay="0"/>
                                  </p:stCondLst>
                                  <p:childTnLst>
                                    <p:animClr clrSpc="rgb" dir="cw">
                                      <p:cBhvr override="childStyle">
                                        <p:cTn id="21" dur="2000" fill="hold"/>
                                        <p:tgtEl>
                                          <p:spTgt spid="5"/>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5" grpId="0"/>
      <p:bldP spid="5" grpId="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11:1-19</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3627077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Isaiah 29:18</a:t>
            </a:r>
            <a:r>
              <a:rPr lang="en-US" sz="3200" dirty="0" smtClean="0">
                <a:effectLst>
                  <a:outerShdw blurRad="38100" dist="38100" dir="2700000" algn="tl">
                    <a:srgbClr val="000000">
                      <a:alpha val="43137"/>
                    </a:srgbClr>
                  </a:outerShdw>
                </a:effectLst>
              </a:rPr>
              <a:t>,</a:t>
            </a:r>
            <a:r>
              <a:rPr lang="en-US" sz="3200" dirty="0">
                <a:effectLst>
                  <a:outerShdw blurRad="38100" dist="38100" dir="2700000" algn="tl">
                    <a:srgbClr val="000000">
                      <a:alpha val="43137"/>
                    </a:srgbClr>
                  </a:outerShdw>
                </a:effectLst>
              </a:rPr>
              <a:t>	</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11:1-19</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4" name="TextBox 3"/>
          <p:cNvSpPr txBox="1"/>
          <p:nvPr/>
        </p:nvSpPr>
        <p:spPr>
          <a:xfrm>
            <a:off x="1555932" y="1219200"/>
            <a:ext cx="2057400" cy="584775"/>
          </a:xfrm>
          <a:prstGeom prst="rect">
            <a:avLst/>
          </a:prstGeom>
          <a:noFill/>
        </p:spPr>
        <p:txBody>
          <a:bodyPr wrap="square" rtlCol="0">
            <a:spAutoFit/>
          </a:bodyPr>
          <a:lstStyle/>
          <a:p>
            <a:r>
              <a:rPr lang="en-US" sz="3200">
                <a:effectLst>
                  <a:outerShdw blurRad="38100" dist="38100" dir="2700000" algn="tl">
                    <a:srgbClr val="000000">
                      <a:alpha val="43137"/>
                    </a:srgbClr>
                  </a:outerShdw>
                </a:effectLst>
              </a:rPr>
              <a:t>35:4-6,</a:t>
            </a:r>
            <a:endParaRPr lang="en-US" sz="3200" dirty="0"/>
          </a:p>
        </p:txBody>
      </p:sp>
      <p:sp>
        <p:nvSpPr>
          <p:cNvPr id="5" name="TextBox 4"/>
          <p:cNvSpPr txBox="1"/>
          <p:nvPr/>
        </p:nvSpPr>
        <p:spPr>
          <a:xfrm>
            <a:off x="1570428" y="1701225"/>
            <a:ext cx="1055772" cy="584775"/>
          </a:xfrm>
          <a:prstGeom prst="rect">
            <a:avLst/>
          </a:prstGeom>
          <a:noFill/>
        </p:spPr>
        <p:txBody>
          <a:bodyPr wrap="square" rtlCol="0">
            <a:spAutoFit/>
          </a:bodyPr>
          <a:lstStyle/>
          <a:p>
            <a:pPr defTabSz="796925">
              <a:tabLst>
                <a:tab pos="1089025" algn="l"/>
              </a:tabLst>
            </a:pPr>
            <a:r>
              <a:rPr lang="en-US" sz="3200" dirty="0">
                <a:effectLst>
                  <a:outerShdw blurRad="38100" dist="38100" dir="2700000" algn="tl">
                    <a:srgbClr val="000000">
                      <a:alpha val="43137"/>
                    </a:srgbClr>
                  </a:outerShdw>
                </a:effectLst>
              </a:rPr>
              <a:t>61:1</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Tree>
    <p:extLst>
      <p:ext uri="{BB962C8B-B14F-4D97-AF65-F5344CB8AC3E}">
        <p14:creationId xmlns:p14="http://schemas.microsoft.com/office/powerpoint/2010/main" val="3600535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11:1-19</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536383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Offended</a:t>
            </a:r>
            <a:r>
              <a:rPr lang="en-US" sz="3200" dirty="0">
                <a:effectLst>
                  <a:outerShdw blurRad="38100" dist="38100" dir="2700000" algn="tl">
                    <a:srgbClr val="000000">
                      <a:alpha val="43137"/>
                    </a:srgbClr>
                  </a:outerShdw>
                </a:effectLst>
              </a:rPr>
              <a:t> ~ </a:t>
            </a:r>
            <a:r>
              <a:rPr lang="en-US" sz="32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skandalizō</a:t>
            </a:r>
            <a:r>
              <a:rPr lang="en-US" sz="3200" dirty="0">
                <a:solidFill>
                  <a:srgbClr val="FFFF00"/>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 </a:t>
            </a:r>
            <a:r>
              <a:rPr lang="en-US" sz="3200" i="1" dirty="0">
                <a:effectLst>
                  <a:outerShdw blurRad="38100" dist="38100" dir="2700000" algn="tl">
                    <a:srgbClr val="000000">
                      <a:alpha val="43137"/>
                    </a:srgbClr>
                  </a:outerShdw>
                </a:effectLst>
              </a:rPr>
              <a:t>stumbled</a:t>
            </a:r>
            <a:r>
              <a:rPr lang="en-US" sz="3200" dirty="0">
                <a:effectLst>
                  <a:outerShdw blurRad="38100" dist="38100" dir="2700000" algn="tl">
                    <a:srgbClr val="000000">
                      <a:alpha val="43137"/>
                    </a:srgbClr>
                  </a:outerShdw>
                </a:effectLst>
              </a:rPr>
              <a:t> </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11:1-19</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4153475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Matthew">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atthew">
      <a:majorFont>
        <a:latin typeface="Penoir"/>
        <a:ea typeface=""/>
        <a:cs typeface=""/>
      </a:majorFont>
      <a:minorFont>
        <a:latin typeface="Penoir"/>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2544961E-0970-4675-8C1A-8ABB0B0FB329}" vid="{F3943BE5-2AEB-44A9-95BA-FC3792F7D80C}"/>
    </a:ext>
  </a:extLst>
</a:theme>
</file>

<file path=docProps/app.xml><?xml version="1.0" encoding="utf-8"?>
<Properties xmlns="http://schemas.openxmlformats.org/officeDocument/2006/extended-properties" xmlns:vt="http://schemas.openxmlformats.org/officeDocument/2006/docPropsVTypes">
  <Template>Matthew</Template>
  <TotalTime>2876</TotalTime>
  <Words>467</Words>
  <Application>Microsoft Office PowerPoint</Application>
  <PresentationFormat>On-screen Show (4:3)</PresentationFormat>
  <Paragraphs>38</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LilyUPC</vt:lpstr>
      <vt:lpstr>Britannic Bold</vt:lpstr>
      <vt:lpstr>Arial</vt:lpstr>
      <vt:lpstr>Times New Roman</vt:lpstr>
      <vt:lpstr>Penoir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22</cp:revision>
  <dcterms:created xsi:type="dcterms:W3CDTF">2015-10-22T15:54:49Z</dcterms:created>
  <dcterms:modified xsi:type="dcterms:W3CDTF">2015-10-25T11:24:45Z</dcterms:modified>
</cp:coreProperties>
</file>