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7" r:id="rId4"/>
    <p:sldId id="268" r:id="rId5"/>
    <p:sldId id="258" r:id="rId6"/>
    <p:sldId id="265" r:id="rId7"/>
    <p:sldId id="266" r:id="rId8"/>
    <p:sldId id="257" r:id="rId9"/>
    <p:sldId id="260" r:id="rId10"/>
    <p:sldId id="261" r:id="rId11"/>
    <p:sldId id="263" r:id="rId12"/>
    <p:sldId id="264" r:id="rId13"/>
    <p:sldId id="262" r:id="rId14"/>
    <p:sldId id="269" r:id="rId15"/>
    <p:sldId id="270" r:id="rId16"/>
  </p:sldIdLst>
  <p:sldSz cx="9144000" cy="6858000" type="screen4x3"/>
  <p:notesSz cx="6858000" cy="9144000"/>
  <p:embeddedFontLst>
    <p:embeddedFont>
      <p:font typeface="Mitzvah" pitchFamily="2" charset="0"/>
      <p:regular r:id="rId17"/>
    </p:embeddedFont>
    <p:embeddedFont>
      <p:font typeface="LilyUPC" panose="020B0604020202020204" charset="-34"/>
      <p:regular r:id="rId18"/>
      <p:bold r:id="rId19"/>
      <p:italic r:id="rId20"/>
      <p:boldItalic r:id="rId21"/>
    </p:embeddedFont>
    <p:embeddedFont>
      <p:font typeface="Britannic Bold" panose="020B0903060703020204" pitchFamily="34" charset="0"/>
      <p:regular r:id="rId22"/>
    </p:embeddedFont>
    <p:embeddedFont>
      <p:font typeface="Arial Black" panose="020B0A04020102090204" pitchFamily="34" charset="0"/>
      <p:bold r:id="rId23"/>
      <p:italic r:id="rId24"/>
    </p:embeddedFont>
    <p:embeddedFont>
      <p:font typeface="Penoir" panose="020B0500000000000000"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03" autoAdjust="0"/>
    <p:restoredTop sz="94660"/>
  </p:normalViewPr>
  <p:slideViewPr>
    <p:cSldViewPr snapToGrid="0" showGuides="1">
      <p:cViewPr>
        <p:scale>
          <a:sx n="61" d="100"/>
          <a:sy n="61" d="100"/>
        </p:scale>
        <p:origin x="-678"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10/3/2015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10/3/2015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10/3/2015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10/3/2015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10/3/2015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10/3/2015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4489971" y="3624266"/>
            <a:ext cx="1264148"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9118" y="3622638"/>
            <a:ext cx="1264148"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6211" y="4066226"/>
            <a:ext cx="1264148"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553998"/>
          </a:xfrm>
          <a:prstGeom prst="rect">
            <a:avLst/>
          </a:prstGeom>
          <a:noFill/>
        </p:spPr>
        <p:txBody>
          <a:bodyPr wrap="square" rtlCol="0">
            <a:spAutoFit/>
          </a:bodyPr>
          <a:lstStyle/>
          <a:p>
            <a:r>
              <a:rPr lang="en-US" sz="3000" dirty="0">
                <a:solidFill>
                  <a:srgbClr val="FFFF00"/>
                </a:solidFill>
                <a:effectLst>
                  <a:outerShdw blurRad="38100" dist="38100" dir="2700000" algn="tl">
                    <a:srgbClr val="000000">
                      <a:alpha val="43137"/>
                    </a:srgbClr>
                  </a:outerShdw>
                </a:effectLst>
              </a:rPr>
              <a:t>Disciples</a:t>
            </a:r>
            <a:r>
              <a:rPr lang="en-US" sz="3000" dirty="0">
                <a:effectLst>
                  <a:outerShdw blurRad="38100" dist="38100" dir="2700000" algn="tl">
                    <a:srgbClr val="000000">
                      <a:alpha val="43137"/>
                    </a:srgbClr>
                  </a:outerShdw>
                </a:effectLst>
              </a:rPr>
              <a:t> ~ </a:t>
            </a:r>
            <a:r>
              <a:rPr lang="en-US" sz="30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mathētēs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a learner</a:t>
            </a:r>
            <a:endParaRPr lang="en-US" sz="30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711200" y="1212745"/>
            <a:ext cx="7951019"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effectLst>
                  <a:outerShdw blurRad="38100" dist="38100" dir="2700000" algn="tl">
                    <a:srgbClr val="000000">
                      <a:alpha val="43137"/>
                    </a:srgbClr>
                  </a:outerShdw>
                </a:effectLst>
              </a:rPr>
              <a:t> </a:t>
            </a:r>
            <a:r>
              <a:rPr lang="en-US" sz="3000" dirty="0" smtClean="0">
                <a:solidFill>
                  <a:srgbClr val="FFFF00"/>
                </a:solidFill>
                <a:effectLst>
                  <a:outerShdw blurRad="38100" dist="38100" dir="2700000" algn="tl">
                    <a:srgbClr val="000000">
                      <a:alpha val="43137"/>
                    </a:srgbClr>
                  </a:outerShdw>
                </a:effectLst>
              </a:rPr>
              <a:t>Apostles</a:t>
            </a:r>
            <a:r>
              <a:rPr lang="en-US" sz="3000" dirty="0" smtClean="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a:t>
            </a:r>
            <a:r>
              <a:rPr lang="en-US" sz="30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apostolos</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one who is sent out</a:t>
            </a:r>
            <a:endParaRPr lang="en-US" sz="3000" dirty="0">
              <a:effectLst>
                <a:outerShdw blurRad="38100" dist="38100" dir="2700000" algn="tl">
                  <a:srgbClr val="000000">
                    <a:alpha val="43137"/>
                  </a:srgbClr>
                </a:outerShdw>
              </a:effectLst>
            </a:endParaRPr>
          </a:p>
        </p:txBody>
      </p:sp>
      <p:sp>
        <p:nvSpPr>
          <p:cNvPr id="5" name="TextBox 4"/>
          <p:cNvSpPr txBox="1"/>
          <p:nvPr/>
        </p:nvSpPr>
        <p:spPr>
          <a:xfrm>
            <a:off x="462116" y="1718931"/>
            <a:ext cx="8206453" cy="553998"/>
          </a:xfrm>
          <a:prstGeom prst="rect">
            <a:avLst/>
          </a:prstGeom>
          <a:noFill/>
        </p:spPr>
        <p:txBody>
          <a:bodyPr wrap="square" rtlCol="0">
            <a:spAutoFit/>
          </a:bodyPr>
          <a:lstStyle/>
          <a:p>
            <a:r>
              <a:rPr lang="en-US" sz="3000" dirty="0" smtClean="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He gave them power </a:t>
            </a:r>
            <a:r>
              <a:rPr lang="en-US" sz="3000" dirty="0">
                <a:effectLst>
                  <a:outerShdw blurRad="38100" dist="38100" dir="2700000" algn="tl">
                    <a:srgbClr val="000000">
                      <a:alpha val="43137"/>
                    </a:srgbClr>
                  </a:outerShdw>
                </a:effectLst>
              </a:rPr>
              <a:t>~ NIV, NASB </a:t>
            </a:r>
            <a:r>
              <a:rPr lang="en-US" sz="3000" dirty="0">
                <a:solidFill>
                  <a:srgbClr val="FFFF00"/>
                </a:solidFill>
                <a:effectLst>
                  <a:outerShdw blurRad="38100" dist="38100" dir="2700000" algn="tl">
                    <a:srgbClr val="000000">
                      <a:alpha val="43137"/>
                    </a:srgbClr>
                  </a:outerShdw>
                </a:effectLst>
              </a:rPr>
              <a:t>authority</a:t>
            </a:r>
          </a:p>
        </p:txBody>
      </p:sp>
      <p:sp>
        <p:nvSpPr>
          <p:cNvPr id="6" name="TextBox 5"/>
          <p:cNvSpPr txBox="1"/>
          <p:nvPr/>
        </p:nvSpPr>
        <p:spPr>
          <a:xfrm>
            <a:off x="711203" y="2221484"/>
            <a:ext cx="7951019" cy="553998"/>
          </a:xfrm>
          <a:prstGeom prst="rect">
            <a:avLst/>
          </a:prstGeom>
          <a:noFill/>
        </p:spPr>
        <p:txBody>
          <a:bodyPr wrap="square" rtlCol="0">
            <a:spAutoFit/>
          </a:bodyPr>
          <a:lstStyle/>
          <a:p>
            <a:pPr marL="231775" indent="-231775">
              <a:buFont typeface="Arial" panose="020B0604020202020204" pitchFamily="34" charset="0"/>
              <a:buChar char="•"/>
            </a:pPr>
            <a:r>
              <a:rPr lang="en-US" sz="3000" dirty="0" smtClean="0"/>
              <a:t> </a:t>
            </a:r>
            <a:r>
              <a:rPr lang="en-US" sz="3000" dirty="0"/>
              <a:t>Not </a:t>
            </a:r>
            <a:r>
              <a:rPr lang="en-US" sz="3000" b="1" i="1" dirty="0" err="1">
                <a:solidFill>
                  <a:srgbClr val="FFFF00"/>
                </a:solidFill>
                <a:latin typeface="Times New Roman" panose="02020603050405020304" pitchFamily="18" charset="0"/>
                <a:cs typeface="Times New Roman" panose="02020603050405020304" pitchFamily="18" charset="0"/>
              </a:rPr>
              <a:t>dunamis</a:t>
            </a:r>
            <a:r>
              <a:rPr lang="en-US" sz="3000" dirty="0"/>
              <a:t>, but </a:t>
            </a:r>
            <a:r>
              <a:rPr lang="en-US" sz="3000" b="1" i="1" dirty="0" err="1">
                <a:solidFill>
                  <a:srgbClr val="FFFF00"/>
                </a:solidFill>
                <a:latin typeface="Times New Roman" panose="02020603050405020304" pitchFamily="18" charset="0"/>
                <a:cs typeface="Times New Roman" panose="02020603050405020304" pitchFamily="18" charset="0"/>
              </a:rPr>
              <a:t>exousia</a:t>
            </a:r>
            <a:r>
              <a:rPr lang="en-US" sz="3000" b="1" i="1" dirty="0">
                <a:solidFill>
                  <a:srgbClr val="FFFF00"/>
                </a:solidFill>
                <a:latin typeface="Times New Roman" panose="02020603050405020304" pitchFamily="18" charset="0"/>
                <a:cs typeface="Times New Roman" panose="02020603050405020304" pitchFamily="18" charset="0"/>
              </a:rPr>
              <a:t> </a:t>
            </a:r>
            <a:endParaRPr lang="en-US" sz="30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62119" y="2713159"/>
            <a:ext cx="8206453" cy="3216265"/>
          </a:xfrm>
          <a:prstGeom prst="rect">
            <a:avLst/>
          </a:prstGeom>
          <a:noFill/>
        </p:spPr>
        <p:txBody>
          <a:bodyPr wrap="square" rtlCol="0">
            <a:spAutoFit/>
          </a:bodyPr>
          <a:lstStyle/>
          <a:p>
            <a:r>
              <a:rPr lang="en-US" sz="2900" dirty="0" smtClean="0"/>
              <a:t> </a:t>
            </a:r>
            <a:r>
              <a:rPr lang="en-US" sz="2900" dirty="0"/>
              <a:t>John 19:10-11 ~ </a:t>
            </a:r>
            <a:r>
              <a:rPr lang="en-US" sz="2900" baseline="30000" dirty="0"/>
              <a:t>10</a:t>
            </a:r>
            <a:r>
              <a:rPr lang="en-US" sz="2900" dirty="0"/>
              <a:t> </a:t>
            </a:r>
            <a:r>
              <a:rPr lang="en-US" sz="2900" dirty="0">
                <a:solidFill>
                  <a:srgbClr val="FFFF00"/>
                </a:solidFill>
              </a:rPr>
              <a:t>Then Pilate said to Him, “Are You not speaking to me? Do You not know that I have power to crucify You, and power to release You?”</a:t>
            </a:r>
          </a:p>
          <a:p>
            <a:r>
              <a:rPr lang="en-US" sz="2900" baseline="30000" dirty="0"/>
              <a:t>11</a:t>
            </a:r>
            <a:r>
              <a:rPr lang="en-US" sz="2900" dirty="0"/>
              <a:t> </a:t>
            </a:r>
            <a:r>
              <a:rPr lang="en-US" sz="2900" dirty="0">
                <a:solidFill>
                  <a:srgbClr val="FFFF00"/>
                </a:solidFill>
              </a:rPr>
              <a:t>Jesus answered, “You could have no power at all against Me unless it had been given you from above. Therefore the one who delivered Me to you has </a:t>
            </a:r>
            <a:r>
              <a:rPr lang="en-US" sz="2900" i="1" dirty="0">
                <a:solidFill>
                  <a:srgbClr val="FFFF00"/>
                </a:solidFill>
              </a:rPr>
              <a:t>the </a:t>
            </a:r>
            <a:r>
              <a:rPr lang="en-US" sz="2900" dirty="0">
                <a:solidFill>
                  <a:srgbClr val="FFFF00"/>
                </a:solidFill>
              </a:rPr>
              <a:t>greater sin.”</a:t>
            </a:r>
          </a:p>
        </p:txBody>
      </p:sp>
    </p:spTree>
    <p:extLst>
      <p:ext uri="{BB962C8B-B14F-4D97-AF65-F5344CB8AC3E}">
        <p14:creationId xmlns:p14="http://schemas.microsoft.com/office/powerpoint/2010/main" val="71316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5"/>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2000" fill="hold"/>
                                        <p:tgtEl>
                                          <p:spTgt spid="6"/>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2" grpId="0"/>
      <p:bldP spid="2" grpId="1"/>
      <p:bldP spid="4" grpId="0"/>
      <p:bldP spid="4" grpId="1"/>
      <p:bldP spid="5" grpId="0"/>
      <p:bldP spid="5" grpId="1"/>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Oswald Chambers (1874-1917) ~ </a:t>
            </a:r>
            <a:r>
              <a:rPr lang="en-US" sz="3200" dirty="0">
                <a:effectLst>
                  <a:outerShdw blurRad="38100" dist="38100" dir="2700000" algn="tl">
                    <a:srgbClr val="000000">
                      <a:alpha val="43137"/>
                    </a:srgbClr>
                  </a:outerShdw>
                </a:effectLst>
              </a:rPr>
              <a:t>“If you want to remain a full-orbed grape, you must keep out of God's hands for he will crush you. Wine cannot be had in any other way.”</a:t>
            </a:r>
            <a:endParaRPr lang="en-US" sz="30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2707718"/>
            <a:ext cx="8200103" cy="1569660"/>
          </a:xfrm>
          <a:prstGeom prst="rect">
            <a:avLst/>
          </a:prstGeom>
          <a:noFill/>
        </p:spPr>
        <p:txBody>
          <a:bodyPr wrap="square" rtlCol="0">
            <a:spAutoFit/>
          </a:bodyPr>
          <a:lstStyle/>
          <a:p>
            <a:r>
              <a:rPr lang="en-US" sz="3200" dirty="0"/>
              <a:t>“The great stumbling block in the way of some people being disciples is that they are gifted, so gifted that they won't trust God.” </a:t>
            </a:r>
          </a:p>
        </p:txBody>
      </p:sp>
    </p:spTree>
    <p:extLst>
      <p:ext uri="{BB962C8B-B14F-4D97-AF65-F5344CB8AC3E}">
        <p14:creationId xmlns:p14="http://schemas.microsoft.com/office/powerpoint/2010/main" val="271180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“Our Lord's conception of discipleship is not that we work for God, but that God works through us; he uses us as he likes; he allots our work where he chooses.”</a:t>
            </a:r>
            <a:endParaRPr lang="en-US" sz="30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2707718"/>
            <a:ext cx="8200103" cy="1569660"/>
          </a:xfrm>
          <a:prstGeom prst="rect">
            <a:avLst/>
          </a:prstGeom>
          <a:noFill/>
        </p:spPr>
        <p:txBody>
          <a:bodyPr wrap="square" rtlCol="0">
            <a:spAutoFit/>
          </a:bodyPr>
          <a:lstStyle/>
          <a:p>
            <a:r>
              <a:rPr lang="en-US" sz="3200" dirty="0"/>
              <a:t>“It never cost a disciple anything to follow Jesus: to talk about cost when you are in love with someone is an insult.”</a:t>
            </a:r>
          </a:p>
        </p:txBody>
      </p:sp>
    </p:spTree>
    <p:extLst>
      <p:ext uri="{BB962C8B-B14F-4D97-AF65-F5344CB8AC3E}">
        <p14:creationId xmlns:p14="http://schemas.microsoft.com/office/powerpoint/2010/main" val="134300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794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38609"/>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Bartholomew</a:t>
            </a:r>
            <a:r>
              <a:rPr lang="en-US" sz="2900" dirty="0">
                <a:effectLst>
                  <a:outerShdw blurRad="38100" dist="38100" dir="2700000" algn="tl">
                    <a:srgbClr val="000000">
                      <a:alpha val="43137"/>
                    </a:srgbClr>
                  </a:outerShdw>
                </a:effectLst>
              </a:rPr>
              <a:t> ~ </a:t>
            </a:r>
            <a:r>
              <a:rPr lang="en-US" sz="2900" dirty="0">
                <a:solidFill>
                  <a:srgbClr val="FFFF00"/>
                </a:solidFill>
                <a:effectLst>
                  <a:outerShdw blurRad="38100" dist="38100" dir="2700000" algn="tl">
                    <a:srgbClr val="000000">
                      <a:alpha val="43137"/>
                    </a:srgbClr>
                  </a:outerShdw>
                </a:effectLst>
              </a:rPr>
              <a:t>Nathanael</a:t>
            </a:r>
            <a:r>
              <a:rPr lang="en-US" sz="2900" dirty="0">
                <a:effectLst>
                  <a:outerShdw blurRad="38100" dist="38100" dir="2700000" algn="tl">
                    <a:srgbClr val="000000">
                      <a:alpha val="43137"/>
                    </a:srgbClr>
                  </a:outerShdw>
                </a:effectLst>
              </a:rPr>
              <a:t> (in John’s gospel)</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1202190"/>
            <a:ext cx="8200103" cy="984885"/>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Thaddeus</a:t>
            </a:r>
            <a:r>
              <a:rPr lang="en-US" sz="2900" dirty="0">
                <a:effectLst>
                  <a:outerShdw blurRad="38100" dist="38100" dir="2700000" algn="tl">
                    <a:srgbClr val="000000">
                      <a:alpha val="43137"/>
                    </a:srgbClr>
                  </a:outerShdw>
                </a:effectLst>
              </a:rPr>
              <a:t> ~ the other </a:t>
            </a:r>
            <a:r>
              <a:rPr lang="en-US" sz="2900" dirty="0">
                <a:solidFill>
                  <a:srgbClr val="FFFF00"/>
                </a:solidFill>
                <a:effectLst>
                  <a:outerShdw blurRad="38100" dist="38100" dir="2700000" algn="tl">
                    <a:srgbClr val="000000">
                      <a:alpha val="43137"/>
                    </a:srgbClr>
                  </a:outerShdw>
                </a:effectLst>
              </a:rPr>
              <a:t>Judas</a:t>
            </a:r>
            <a:r>
              <a:rPr lang="en-US" sz="2900" dirty="0">
                <a:effectLst>
                  <a:outerShdw blurRad="38100" dist="38100" dir="2700000" algn="tl">
                    <a:srgbClr val="000000">
                      <a:alpha val="43137"/>
                    </a:srgbClr>
                  </a:outerShdw>
                </a:effectLst>
              </a:rPr>
              <a:t> (John 14:22), </a:t>
            </a:r>
            <a:r>
              <a:rPr lang="en-US" sz="2900" dirty="0">
                <a:solidFill>
                  <a:srgbClr val="FFFF00"/>
                </a:solidFill>
                <a:effectLst>
                  <a:outerShdw blurRad="38100" dist="38100" dir="2700000" algn="tl">
                    <a:srgbClr val="000000">
                      <a:alpha val="43137"/>
                    </a:srgbClr>
                  </a:outerShdw>
                </a:effectLst>
              </a:rPr>
              <a:t>the son of James</a:t>
            </a:r>
            <a:r>
              <a:rPr lang="en-US" sz="2900" dirty="0">
                <a:effectLst>
                  <a:outerShdw blurRad="38100" dist="38100" dir="2700000" algn="tl">
                    <a:srgbClr val="000000">
                      <a:alpha val="43137"/>
                    </a:srgbClr>
                  </a:outerShdw>
                </a:effectLst>
              </a:rPr>
              <a:t>, the son of Alphaeus (Luke 6:15)</a:t>
            </a:r>
          </a:p>
        </p:txBody>
      </p:sp>
      <p:sp>
        <p:nvSpPr>
          <p:cNvPr id="5" name="TextBox 4"/>
          <p:cNvSpPr txBox="1"/>
          <p:nvPr/>
        </p:nvSpPr>
        <p:spPr>
          <a:xfrm>
            <a:off x="466738" y="2130446"/>
            <a:ext cx="8200103" cy="984885"/>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Simon the Cananite </a:t>
            </a:r>
            <a:r>
              <a:rPr lang="en-US" sz="2900" dirty="0">
                <a:effectLst>
                  <a:outerShdw blurRad="38100" dist="38100" dir="2700000" algn="tl">
                    <a:srgbClr val="000000">
                      <a:alpha val="43137"/>
                    </a:srgbClr>
                  </a:outerShdw>
                </a:effectLst>
              </a:rPr>
              <a:t>~ from Cana (Luke calls him </a:t>
            </a:r>
            <a:r>
              <a:rPr lang="en-US" sz="2900" i="1" dirty="0">
                <a:solidFill>
                  <a:srgbClr val="FFFF00"/>
                </a:solidFill>
                <a:effectLst>
                  <a:outerShdw blurRad="38100" dist="38100" dir="2700000" algn="tl">
                    <a:srgbClr val="000000">
                      <a:alpha val="43137"/>
                    </a:srgbClr>
                  </a:outerShdw>
                </a:effectLst>
              </a:rPr>
              <a:t>the Zealot</a:t>
            </a:r>
            <a:r>
              <a:rPr lang="en-US" sz="2900" dirty="0">
                <a:effectLst>
                  <a:outerShdw blurRad="38100" dist="38100" dir="2700000" algn="tl">
                    <a:srgbClr val="000000">
                      <a:alpha val="43137"/>
                    </a:srgbClr>
                  </a:outerShdw>
                </a:effectLst>
              </a:rPr>
              <a:t>)</a:t>
            </a:r>
          </a:p>
        </p:txBody>
      </p:sp>
      <p:sp>
        <p:nvSpPr>
          <p:cNvPr id="6" name="TextBox 5"/>
          <p:cNvSpPr txBox="1"/>
          <p:nvPr/>
        </p:nvSpPr>
        <p:spPr>
          <a:xfrm>
            <a:off x="480594" y="3086396"/>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1. </a:t>
            </a:r>
            <a:r>
              <a:rPr lang="en-US" sz="2900" dirty="0" smtClean="0">
                <a:solidFill>
                  <a:srgbClr val="FFFF00"/>
                </a:solidFill>
                <a:effectLst>
                  <a:outerShdw blurRad="38100" dist="38100" dir="2700000" algn="tl">
                    <a:srgbClr val="000000">
                      <a:alpha val="43137"/>
                    </a:srgbClr>
                  </a:outerShdw>
                </a:effectLst>
              </a:rPr>
              <a:t>Peter </a:t>
            </a:r>
            <a:r>
              <a:rPr lang="en-US" sz="2900" dirty="0" smtClean="0">
                <a:solidFill>
                  <a:schemeClr val="bg1"/>
                </a:solidFill>
                <a:effectLst>
                  <a:outerShdw blurRad="38100" dist="38100" dir="2700000" algn="tl">
                    <a:srgbClr val="000000">
                      <a:alpha val="43137"/>
                    </a:srgbClr>
                  </a:outerShdw>
                </a:effectLst>
              </a:rPr>
              <a:t>(always first)</a:t>
            </a:r>
            <a:endParaRPr lang="en-US" sz="2900"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511970" y="5532584"/>
            <a:ext cx="4150249" cy="538609"/>
          </a:xfrm>
          <a:prstGeom prst="rect">
            <a:avLst/>
          </a:prstGeom>
          <a:noFill/>
        </p:spPr>
        <p:txBody>
          <a:bodyPr wrap="square" rtlCol="0">
            <a:spAutoFit/>
          </a:bodyPr>
          <a:lstStyle/>
          <a:p>
            <a:r>
              <a:rPr lang="en-US" sz="2900" dirty="0" smtClean="0">
                <a:solidFill>
                  <a:schemeClr val="bg1"/>
                </a:solidFill>
              </a:rPr>
              <a:t>12. </a:t>
            </a:r>
            <a:r>
              <a:rPr lang="en-US" sz="2900" dirty="0" smtClean="0">
                <a:solidFill>
                  <a:srgbClr val="FFFF00"/>
                </a:solidFill>
              </a:rPr>
              <a:t>Judas </a:t>
            </a:r>
            <a:r>
              <a:rPr lang="en-US" sz="2900" dirty="0" smtClean="0"/>
              <a:t>(always last)</a:t>
            </a:r>
            <a:endParaRPr lang="en-US" sz="2900" dirty="0"/>
          </a:p>
        </p:txBody>
      </p:sp>
      <p:sp>
        <p:nvSpPr>
          <p:cNvPr id="19" name="TextBox 18"/>
          <p:cNvSpPr txBox="1"/>
          <p:nvPr/>
        </p:nvSpPr>
        <p:spPr>
          <a:xfrm>
            <a:off x="494452" y="3552831"/>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2.</a:t>
            </a:r>
            <a:endParaRPr lang="en-US" sz="2900"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508310" y="4037738"/>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3.</a:t>
            </a:r>
            <a:endParaRPr lang="en-US" sz="2900"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522166" y="4541116"/>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4.</a:t>
            </a:r>
            <a:endParaRPr lang="en-US" sz="2900"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536025" y="5026029"/>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5.</a:t>
            </a:r>
            <a:endParaRPr lang="en-US" sz="2900"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549879" y="5538647"/>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6.</a:t>
            </a:r>
            <a:endParaRPr lang="en-US" sz="2900"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4447635" y="3091019"/>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7. </a:t>
            </a:r>
            <a:endParaRPr lang="en-US" sz="2900"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a:off x="4461493" y="3557454"/>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8.</a:t>
            </a:r>
            <a:endParaRPr lang="en-US" sz="2900"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4475351" y="4042361"/>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9.</a:t>
            </a:r>
            <a:endParaRPr lang="en-US" sz="2900"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4489207" y="4545739"/>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10.</a:t>
            </a:r>
            <a:endParaRPr lang="en-US" sz="2900"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4503066" y="5030652"/>
            <a:ext cx="3934387" cy="538609"/>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rPr>
              <a:t>11.</a:t>
            </a:r>
            <a:endParaRPr lang="en-US" sz="29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3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6" grpId="0"/>
      <p:bldP spid="18" grpId="0"/>
      <p:bldP spid="19" grpId="0"/>
      <p:bldP spid="20" grpId="0"/>
      <p:bldP spid="21"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408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19" name="Group 18"/>
          <p:cNvGrpSpPr/>
          <p:nvPr/>
        </p:nvGrpSpPr>
        <p:grpSpPr>
          <a:xfrm>
            <a:off x="2415654" y="764275"/>
            <a:ext cx="4357052" cy="5227092"/>
            <a:chOff x="2415654" y="764275"/>
            <a:chExt cx="4357052" cy="5227092"/>
          </a:xfrm>
          <a:blipFill dpi="0" rotWithShape="1">
            <a:blip r:embed="rId3">
              <a:extLst>
                <a:ext uri="{28A0092B-C50C-407E-A947-70E740481C1C}">
                  <a14:useLocalDpi xmlns:a14="http://schemas.microsoft.com/office/drawing/2010/main" val="0"/>
                </a:ext>
              </a:extLst>
            </a:blip>
            <a:srcRect/>
            <a:stretch>
              <a:fillRect/>
            </a:stretch>
          </a:blipFill>
          <a:effectLst>
            <a:outerShdw blurRad="127000" dist="254000" dir="2700000" algn="tl" rotWithShape="0">
              <a:schemeClr val="bg1">
                <a:alpha val="35000"/>
              </a:schemeClr>
            </a:outerShdw>
          </a:effectLst>
          <a:scene3d>
            <a:camera prst="perspectiveLeft"/>
            <a:lightRig rig="threePt" dir="t"/>
          </a:scene3d>
        </p:grpSpPr>
        <p:sp>
          <p:nvSpPr>
            <p:cNvPr id="9" name="Rectangle 8"/>
            <p:cNvSpPr/>
            <p:nvPr/>
          </p:nvSpPr>
          <p:spPr>
            <a:xfrm>
              <a:off x="2415654" y="764275"/>
              <a:ext cx="4271749" cy="5227092"/>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930258" y="777918"/>
              <a:ext cx="1842448" cy="1077218"/>
              <a:chOff x="4930258" y="777918"/>
              <a:chExt cx="1842448" cy="1077218"/>
            </a:xfrm>
            <a:grpFill/>
          </p:grpSpPr>
          <p:grpSp>
            <p:nvGrpSpPr>
              <p:cNvPr id="12" name="Group 11"/>
              <p:cNvGrpSpPr/>
              <p:nvPr/>
            </p:nvGrpSpPr>
            <p:grpSpPr>
              <a:xfrm>
                <a:off x="6078407" y="1081116"/>
                <a:ext cx="411219" cy="470821"/>
                <a:chOff x="5819103" y="1529700"/>
                <a:chExt cx="411219" cy="470821"/>
              </a:xfrm>
              <a:grpFill/>
            </p:grpSpPr>
            <p:sp>
              <p:nvSpPr>
                <p:cNvPr id="11" name="Isosceles Triangle 10"/>
                <p:cNvSpPr/>
                <p:nvPr/>
              </p:nvSpPr>
              <p:spPr>
                <a:xfrm>
                  <a:off x="5819103" y="152970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H="1" flipV="1">
                  <a:off x="5821375" y="164798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930258" y="777918"/>
                <a:ext cx="1842448" cy="1077218"/>
              </a:xfrm>
              <a:prstGeom prst="rect">
                <a:avLst/>
              </a:prstGeom>
              <a:noFill/>
            </p:spPr>
            <p:txBody>
              <a:bodyPr wrap="square" rtlCol="0">
                <a:spAutoFit/>
              </a:bodyPr>
              <a:lstStyle/>
              <a:p>
                <a:r>
                  <a:rPr lang="en-US" sz="1600" dirty="0" smtClean="0">
                    <a:solidFill>
                      <a:schemeClr val="accent1">
                        <a:lumMod val="75000"/>
                      </a:schemeClr>
                    </a:solidFill>
                    <a:latin typeface="Mitzvah" pitchFamily="2" charset="0"/>
                  </a:rPr>
                  <a:t>Jordan Management Consultants</a:t>
                </a:r>
              </a:p>
              <a:p>
                <a:r>
                  <a:rPr lang="en-US" sz="1600" dirty="0" smtClean="0">
                    <a:solidFill>
                      <a:schemeClr val="accent1">
                        <a:lumMod val="75000"/>
                      </a:schemeClr>
                    </a:solidFill>
                    <a:latin typeface="Mitzvah" pitchFamily="2" charset="0"/>
                  </a:rPr>
                  <a:t>10 Hillel St</a:t>
                </a:r>
              </a:p>
              <a:p>
                <a:r>
                  <a:rPr lang="en-US" sz="1600" dirty="0" smtClean="0">
                    <a:solidFill>
                      <a:schemeClr val="accent1">
                        <a:lumMod val="75000"/>
                      </a:schemeClr>
                    </a:solidFill>
                    <a:latin typeface="Mitzvah" pitchFamily="2" charset="0"/>
                  </a:rPr>
                  <a:t>Jerusalem, Judea</a:t>
                </a:r>
                <a:endParaRPr lang="en-US" sz="1600" dirty="0">
                  <a:solidFill>
                    <a:schemeClr val="accent1">
                      <a:lumMod val="75000"/>
                    </a:schemeClr>
                  </a:solidFill>
                  <a:latin typeface="Mitzvah" pitchFamily="2" charset="0"/>
                </a:endParaRPr>
              </a:p>
            </p:txBody>
          </p:sp>
        </p:grpSp>
        <p:sp>
          <p:nvSpPr>
            <p:cNvPr id="15" name="TextBox 14"/>
            <p:cNvSpPr txBox="1"/>
            <p:nvPr/>
          </p:nvSpPr>
          <p:spPr>
            <a:xfrm>
              <a:off x="2524836" y="835452"/>
              <a:ext cx="2026692" cy="523220"/>
            </a:xfrm>
            <a:prstGeom prst="rect">
              <a:avLst/>
            </a:prstGeom>
            <a:grpFill/>
          </p:spPr>
          <p:txBody>
            <a:bodyPr wrap="square" rtlCol="0">
              <a:spAutoFit/>
            </a:bodyPr>
            <a:lstStyle/>
            <a:p>
              <a:r>
                <a:rPr lang="en-US" sz="2800" dirty="0" smtClean="0">
                  <a:solidFill>
                    <a:schemeClr val="bg2">
                      <a:lumMod val="10000"/>
                    </a:schemeClr>
                  </a:solidFill>
                  <a:latin typeface="Arial Black" panose="020B0A04020102090204" pitchFamily="34" charset="0"/>
                </a:rPr>
                <a:t>MEMO</a:t>
              </a:r>
              <a:endParaRPr lang="en-US" sz="2800" dirty="0">
                <a:solidFill>
                  <a:schemeClr val="bg2">
                    <a:lumMod val="10000"/>
                  </a:schemeClr>
                </a:solidFill>
                <a:latin typeface="Arial Black" panose="020B0A04020102090204" pitchFamily="34" charset="0"/>
              </a:endParaRPr>
            </a:p>
          </p:txBody>
        </p:sp>
        <p:sp>
          <p:nvSpPr>
            <p:cNvPr id="16" name="TextBox 15"/>
            <p:cNvSpPr txBox="1"/>
            <p:nvPr/>
          </p:nvSpPr>
          <p:spPr>
            <a:xfrm>
              <a:off x="2422753" y="1344302"/>
              <a:ext cx="2640566" cy="954107"/>
            </a:xfrm>
            <a:prstGeom prst="rect">
              <a:avLst/>
            </a:prstGeom>
            <a:grpFill/>
          </p:spPr>
          <p:txBody>
            <a:bodyPr wrap="square" rtlCol="0">
              <a:spAutoFit/>
            </a:bodyPr>
            <a:lstStyle/>
            <a:p>
              <a:r>
                <a:rPr lang="en-US" sz="1400" dirty="0">
                  <a:solidFill>
                    <a:schemeClr val="bg2">
                      <a:lumMod val="10000"/>
                    </a:schemeClr>
                  </a:solidFill>
                  <a:latin typeface="Arial Black" panose="020B0A04020102090204" pitchFamily="34" charset="0"/>
                </a:rPr>
                <a:t>TO: </a:t>
              </a:r>
              <a:r>
                <a:rPr lang="en-US" sz="1400" dirty="0" smtClean="0">
                  <a:solidFill>
                    <a:schemeClr val="bg2">
                      <a:lumMod val="10000"/>
                    </a:schemeClr>
                  </a:solidFill>
                  <a:latin typeface="Arial Black" panose="020B0A04020102090204" pitchFamily="34" charset="0"/>
                </a:rPr>
                <a:t>Jesus bar Joseph</a:t>
              </a:r>
              <a:endParaRPr lang="en-US" sz="1400" dirty="0">
                <a:solidFill>
                  <a:schemeClr val="bg2">
                    <a:lumMod val="10000"/>
                  </a:schemeClr>
                </a:solidFill>
                <a:latin typeface="Arial Black" panose="020B0A04020102090204" pitchFamily="34" charset="0"/>
              </a:endParaRPr>
            </a:p>
            <a:p>
              <a:r>
                <a:rPr lang="en-US" sz="1400" dirty="0" smtClean="0">
                  <a:solidFill>
                    <a:schemeClr val="bg2">
                      <a:lumMod val="10000"/>
                    </a:schemeClr>
                  </a:solidFill>
                  <a:latin typeface="Arial Black" panose="020B0A04020102090204" pitchFamily="34" charset="0"/>
                </a:rPr>
                <a:t>Woodcrafter's </a:t>
              </a:r>
              <a:r>
                <a:rPr lang="en-US" sz="1400" dirty="0">
                  <a:solidFill>
                    <a:schemeClr val="bg2">
                      <a:lumMod val="10000"/>
                    </a:schemeClr>
                  </a:solidFill>
                  <a:latin typeface="Arial Black" panose="020B0A04020102090204" pitchFamily="34" charset="0"/>
                </a:rPr>
                <a:t>Carpenter Shop </a:t>
              </a:r>
            </a:p>
            <a:p>
              <a:r>
                <a:rPr lang="en-US" sz="1400" dirty="0" smtClean="0">
                  <a:solidFill>
                    <a:schemeClr val="bg2">
                      <a:lumMod val="10000"/>
                    </a:schemeClr>
                  </a:solidFill>
                  <a:latin typeface="Arial Black" panose="020B0A04020102090204" pitchFamily="34" charset="0"/>
                </a:rPr>
                <a:t>Nazareth, Galilee</a:t>
              </a:r>
              <a:r>
                <a:rPr lang="en-US" sz="1400" dirty="0">
                  <a:solidFill>
                    <a:schemeClr val="bg2">
                      <a:lumMod val="10000"/>
                    </a:schemeClr>
                  </a:solidFill>
                  <a:latin typeface="Arial Black" panose="020B0A04020102090204" pitchFamily="34" charset="0"/>
                </a:rPr>
                <a:t> </a:t>
              </a:r>
            </a:p>
          </p:txBody>
        </p:sp>
      </p:grpSp>
      <p:sp>
        <p:nvSpPr>
          <p:cNvPr id="17" name="TextBox 16"/>
          <p:cNvSpPr txBox="1"/>
          <p:nvPr/>
        </p:nvSpPr>
        <p:spPr>
          <a:xfrm>
            <a:off x="2422753" y="2298409"/>
            <a:ext cx="4264650" cy="3539430"/>
          </a:xfrm>
          <a:prstGeom prst="rect">
            <a:avLst/>
          </a:prstGeom>
          <a:noFill/>
          <a:scene3d>
            <a:camera prst="perspectiveLeft"/>
            <a:lightRig rig="threePt" dir="t"/>
          </a:scene3d>
        </p:spPr>
        <p:txBody>
          <a:bodyPr wrap="square" rtlCol="0">
            <a:spAutoFit/>
          </a:bodyPr>
          <a:lstStyle/>
          <a:p>
            <a:r>
              <a:rPr lang="en-US" sz="1600" dirty="0">
                <a:solidFill>
                  <a:schemeClr val="bg2">
                    <a:lumMod val="10000"/>
                  </a:schemeClr>
                </a:solidFill>
                <a:latin typeface="Arial" panose="020B0604020202020204" pitchFamily="34" charset="0"/>
                <a:cs typeface="Arial" panose="020B0604020202020204" pitchFamily="34" charset="0"/>
              </a:rPr>
              <a:t>Thank you for submitting the resumes of the twelve men you have picked for managerial positions in your new organization. All of them have now taken our battery of tests, and we have not only run the results through our computers, but also arranged personal interviews for each of them with our psychologist and vocation aptitude consultant. It is the opinion of the staff that most of your nominees are lacking in background, education and vocational aptitude for the type of enterprise you are undertaking. They do not have the team concept. We would recommend that </a:t>
            </a:r>
            <a:r>
              <a:rPr lang="en-US" sz="1600" dirty="0" smtClean="0">
                <a:solidFill>
                  <a:schemeClr val="bg2">
                    <a:lumMod val="10000"/>
                  </a:schemeClr>
                </a:solidFill>
                <a:latin typeface="Arial" panose="020B0604020202020204" pitchFamily="34" charset="0"/>
                <a:cs typeface="Arial" panose="020B0604020202020204" pitchFamily="34" charset="0"/>
              </a:rPr>
              <a:t>you</a:t>
            </a:r>
            <a:endParaRPr lang="en-US" sz="16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5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4" name="Group 3"/>
          <p:cNvGrpSpPr/>
          <p:nvPr/>
        </p:nvGrpSpPr>
        <p:grpSpPr>
          <a:xfrm>
            <a:off x="2415654" y="764275"/>
            <a:ext cx="4357052" cy="5227092"/>
            <a:chOff x="2415654" y="764275"/>
            <a:chExt cx="4357052" cy="5227092"/>
          </a:xfrm>
          <a:blipFill dpi="0" rotWithShape="1">
            <a:blip r:embed="rId3">
              <a:extLst>
                <a:ext uri="{28A0092B-C50C-407E-A947-70E740481C1C}">
                  <a14:useLocalDpi xmlns:a14="http://schemas.microsoft.com/office/drawing/2010/main" val="0"/>
                </a:ext>
              </a:extLst>
            </a:blip>
            <a:srcRect/>
            <a:stretch>
              <a:fillRect/>
            </a:stretch>
          </a:blipFill>
          <a:effectLst>
            <a:outerShdw blurRad="127000" dist="254000" dir="2700000" algn="tl" rotWithShape="0">
              <a:schemeClr val="bg1">
                <a:alpha val="35000"/>
              </a:schemeClr>
            </a:outerShdw>
          </a:effectLst>
          <a:scene3d>
            <a:camera prst="perspectiveLeft"/>
            <a:lightRig rig="threePt" dir="t"/>
          </a:scene3d>
        </p:grpSpPr>
        <p:sp>
          <p:nvSpPr>
            <p:cNvPr id="9" name="Rectangle 8"/>
            <p:cNvSpPr/>
            <p:nvPr/>
          </p:nvSpPr>
          <p:spPr>
            <a:xfrm>
              <a:off x="2415654" y="764275"/>
              <a:ext cx="4271749" cy="5227092"/>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930258" y="777918"/>
              <a:ext cx="1842448" cy="1077218"/>
              <a:chOff x="4930258" y="777918"/>
              <a:chExt cx="1842448" cy="1077218"/>
            </a:xfrm>
            <a:grpFill/>
          </p:grpSpPr>
          <p:grpSp>
            <p:nvGrpSpPr>
              <p:cNvPr id="12" name="Group 11"/>
              <p:cNvGrpSpPr/>
              <p:nvPr/>
            </p:nvGrpSpPr>
            <p:grpSpPr>
              <a:xfrm>
                <a:off x="6078407" y="1081116"/>
                <a:ext cx="411219" cy="470821"/>
                <a:chOff x="5819103" y="1529700"/>
                <a:chExt cx="411219" cy="470821"/>
              </a:xfrm>
              <a:grpFill/>
            </p:grpSpPr>
            <p:sp>
              <p:nvSpPr>
                <p:cNvPr id="11" name="Isosceles Triangle 10"/>
                <p:cNvSpPr/>
                <p:nvPr/>
              </p:nvSpPr>
              <p:spPr>
                <a:xfrm>
                  <a:off x="5819103" y="152970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H="1" flipV="1">
                  <a:off x="5821375" y="164798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930258" y="777918"/>
                <a:ext cx="1842448" cy="1077218"/>
              </a:xfrm>
              <a:prstGeom prst="rect">
                <a:avLst/>
              </a:prstGeom>
              <a:noFill/>
            </p:spPr>
            <p:txBody>
              <a:bodyPr wrap="square" rtlCol="0">
                <a:spAutoFit/>
              </a:bodyPr>
              <a:lstStyle/>
              <a:p>
                <a:r>
                  <a:rPr lang="en-US" sz="1600" dirty="0" smtClean="0">
                    <a:solidFill>
                      <a:schemeClr val="accent1">
                        <a:lumMod val="75000"/>
                      </a:schemeClr>
                    </a:solidFill>
                    <a:latin typeface="Mitzvah" pitchFamily="2" charset="0"/>
                  </a:rPr>
                  <a:t>Jordan Management Consultants</a:t>
                </a:r>
              </a:p>
              <a:p>
                <a:r>
                  <a:rPr lang="en-US" sz="1600" dirty="0" smtClean="0">
                    <a:solidFill>
                      <a:schemeClr val="accent1">
                        <a:lumMod val="75000"/>
                      </a:schemeClr>
                    </a:solidFill>
                    <a:latin typeface="Mitzvah" pitchFamily="2" charset="0"/>
                  </a:rPr>
                  <a:t>10 Hillel St</a:t>
                </a:r>
              </a:p>
              <a:p>
                <a:r>
                  <a:rPr lang="en-US" sz="1600" dirty="0" smtClean="0">
                    <a:solidFill>
                      <a:schemeClr val="accent1">
                        <a:lumMod val="75000"/>
                      </a:schemeClr>
                    </a:solidFill>
                    <a:latin typeface="Mitzvah" pitchFamily="2" charset="0"/>
                  </a:rPr>
                  <a:t>Jerusalem, Judea</a:t>
                </a:r>
                <a:endParaRPr lang="en-US" sz="1600" dirty="0">
                  <a:solidFill>
                    <a:schemeClr val="accent1">
                      <a:lumMod val="75000"/>
                    </a:schemeClr>
                  </a:solidFill>
                  <a:latin typeface="Mitzvah" pitchFamily="2" charset="0"/>
                </a:endParaRPr>
              </a:p>
            </p:txBody>
          </p:sp>
        </p:grpSp>
        <p:sp>
          <p:nvSpPr>
            <p:cNvPr id="15" name="TextBox 14"/>
            <p:cNvSpPr txBox="1"/>
            <p:nvPr/>
          </p:nvSpPr>
          <p:spPr>
            <a:xfrm>
              <a:off x="2524836" y="835452"/>
              <a:ext cx="2026692" cy="523220"/>
            </a:xfrm>
            <a:prstGeom prst="rect">
              <a:avLst/>
            </a:prstGeom>
            <a:grpFill/>
          </p:spPr>
          <p:txBody>
            <a:bodyPr wrap="square" rtlCol="0">
              <a:spAutoFit/>
            </a:bodyPr>
            <a:lstStyle/>
            <a:p>
              <a:r>
                <a:rPr lang="en-US" sz="2800" dirty="0" smtClean="0">
                  <a:solidFill>
                    <a:schemeClr val="bg2">
                      <a:lumMod val="10000"/>
                    </a:schemeClr>
                  </a:solidFill>
                  <a:latin typeface="Arial Black" panose="020B0A04020102090204" pitchFamily="34" charset="0"/>
                </a:rPr>
                <a:t>MEMO</a:t>
              </a:r>
              <a:endParaRPr lang="en-US" sz="2800" dirty="0">
                <a:solidFill>
                  <a:schemeClr val="bg2">
                    <a:lumMod val="10000"/>
                  </a:schemeClr>
                </a:solidFill>
                <a:latin typeface="Arial Black" panose="020B0A04020102090204" pitchFamily="34" charset="0"/>
              </a:endParaRPr>
            </a:p>
          </p:txBody>
        </p:sp>
        <p:sp>
          <p:nvSpPr>
            <p:cNvPr id="16" name="TextBox 15"/>
            <p:cNvSpPr txBox="1"/>
            <p:nvPr/>
          </p:nvSpPr>
          <p:spPr>
            <a:xfrm>
              <a:off x="2422753" y="1344302"/>
              <a:ext cx="2640566" cy="954107"/>
            </a:xfrm>
            <a:prstGeom prst="rect">
              <a:avLst/>
            </a:prstGeom>
            <a:grpFill/>
          </p:spPr>
          <p:txBody>
            <a:bodyPr wrap="square" rtlCol="0">
              <a:spAutoFit/>
            </a:bodyPr>
            <a:lstStyle/>
            <a:p>
              <a:r>
                <a:rPr lang="en-US" sz="1400" dirty="0">
                  <a:solidFill>
                    <a:schemeClr val="bg2">
                      <a:lumMod val="10000"/>
                    </a:schemeClr>
                  </a:solidFill>
                  <a:latin typeface="Arial Black" panose="020B0A04020102090204" pitchFamily="34" charset="0"/>
                </a:rPr>
                <a:t>TO: </a:t>
              </a:r>
              <a:r>
                <a:rPr lang="en-US" sz="1400" dirty="0" smtClean="0">
                  <a:solidFill>
                    <a:schemeClr val="bg2">
                      <a:lumMod val="10000"/>
                    </a:schemeClr>
                  </a:solidFill>
                  <a:latin typeface="Arial Black" panose="020B0A04020102090204" pitchFamily="34" charset="0"/>
                </a:rPr>
                <a:t>Jesus bar Joseph</a:t>
              </a:r>
              <a:endParaRPr lang="en-US" sz="1400" dirty="0">
                <a:solidFill>
                  <a:schemeClr val="bg2">
                    <a:lumMod val="10000"/>
                  </a:schemeClr>
                </a:solidFill>
                <a:latin typeface="Arial Black" panose="020B0A04020102090204" pitchFamily="34" charset="0"/>
              </a:endParaRPr>
            </a:p>
            <a:p>
              <a:r>
                <a:rPr lang="en-US" sz="1400" dirty="0" smtClean="0">
                  <a:solidFill>
                    <a:schemeClr val="bg2">
                      <a:lumMod val="10000"/>
                    </a:schemeClr>
                  </a:solidFill>
                  <a:latin typeface="Arial Black" panose="020B0A04020102090204" pitchFamily="34" charset="0"/>
                </a:rPr>
                <a:t>Woodcrafter's </a:t>
              </a:r>
              <a:r>
                <a:rPr lang="en-US" sz="1400" dirty="0">
                  <a:solidFill>
                    <a:schemeClr val="bg2">
                      <a:lumMod val="10000"/>
                    </a:schemeClr>
                  </a:solidFill>
                  <a:latin typeface="Arial Black" panose="020B0A04020102090204" pitchFamily="34" charset="0"/>
                </a:rPr>
                <a:t>Carpenter Shop </a:t>
              </a:r>
            </a:p>
            <a:p>
              <a:r>
                <a:rPr lang="en-US" sz="1400" dirty="0" smtClean="0">
                  <a:solidFill>
                    <a:schemeClr val="bg2">
                      <a:lumMod val="10000"/>
                    </a:schemeClr>
                  </a:solidFill>
                  <a:latin typeface="Arial Black" panose="020B0A04020102090204" pitchFamily="34" charset="0"/>
                </a:rPr>
                <a:t>Nazareth, Galilee</a:t>
              </a:r>
              <a:r>
                <a:rPr lang="en-US" sz="1400" dirty="0">
                  <a:solidFill>
                    <a:schemeClr val="bg2">
                      <a:lumMod val="10000"/>
                    </a:schemeClr>
                  </a:solidFill>
                  <a:latin typeface="Arial Black" panose="020B0A04020102090204" pitchFamily="34" charset="0"/>
                </a:rPr>
                <a:t> </a:t>
              </a:r>
            </a:p>
          </p:txBody>
        </p:sp>
      </p:grpSp>
      <p:sp>
        <p:nvSpPr>
          <p:cNvPr id="17" name="TextBox 16"/>
          <p:cNvSpPr txBox="1"/>
          <p:nvPr/>
        </p:nvSpPr>
        <p:spPr>
          <a:xfrm>
            <a:off x="2422753" y="2298409"/>
            <a:ext cx="4264650" cy="3539430"/>
          </a:xfrm>
          <a:prstGeom prst="rect">
            <a:avLst/>
          </a:prstGeom>
          <a:noFill/>
          <a:scene3d>
            <a:camera prst="perspectiveLeft"/>
            <a:lightRig rig="threePt" dir="t"/>
          </a:scene3d>
        </p:spPr>
        <p:txBody>
          <a:bodyPr wrap="square" rtlCol="0">
            <a:spAutoFit/>
          </a:bodyPr>
          <a:lstStyle/>
          <a:p>
            <a:r>
              <a:rPr lang="en-US" sz="1600" dirty="0">
                <a:solidFill>
                  <a:schemeClr val="bg2">
                    <a:lumMod val="10000"/>
                  </a:schemeClr>
                </a:solidFill>
                <a:latin typeface="Arial" panose="020B0604020202020204" pitchFamily="34" charset="0"/>
                <a:cs typeface="Arial" panose="020B0604020202020204" pitchFamily="34" charset="0"/>
              </a:rPr>
              <a:t>continue your search for persons of experience in managerial ability and proven capacity. We have summarized the findings of our study below:</a:t>
            </a:r>
          </a:p>
          <a:p>
            <a:r>
              <a:rPr lang="en-US" sz="1600" dirty="0">
                <a:solidFill>
                  <a:schemeClr val="bg2">
                    <a:lumMod val="10000"/>
                  </a:schemeClr>
                </a:solidFill>
                <a:latin typeface="Arial" panose="020B0604020202020204" pitchFamily="34" charset="0"/>
                <a:cs typeface="Arial" panose="020B0604020202020204" pitchFamily="34" charset="0"/>
              </a:rPr>
              <a:t>Simon Peter is emotional, unstable and given to fits of temper. Andrew has absolutely no quality of leadership. The two brothers, James and John, the sons of Zebedee, place personal interests above Company loyalty. Thomas demonstrates a questioning attitude that would tend to undermine morale. We believe it is our duty to tell you that Matthew has been black-listed by the Greater Jerusalem Better Business Bureau. James, </a:t>
            </a:r>
          </a:p>
        </p:txBody>
      </p:sp>
    </p:spTree>
    <p:extLst>
      <p:ext uri="{BB962C8B-B14F-4D97-AF65-F5344CB8AC3E}">
        <p14:creationId xmlns:p14="http://schemas.microsoft.com/office/powerpoint/2010/main" val="390555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6" name="Group 5"/>
          <p:cNvGrpSpPr/>
          <p:nvPr/>
        </p:nvGrpSpPr>
        <p:grpSpPr>
          <a:xfrm>
            <a:off x="2415654" y="764275"/>
            <a:ext cx="4357052" cy="5227092"/>
            <a:chOff x="2415654" y="764275"/>
            <a:chExt cx="4357052" cy="5227092"/>
          </a:xfrm>
          <a:blipFill dpi="0" rotWithShape="1">
            <a:blip r:embed="rId3">
              <a:extLst>
                <a:ext uri="{28A0092B-C50C-407E-A947-70E740481C1C}">
                  <a14:useLocalDpi xmlns:a14="http://schemas.microsoft.com/office/drawing/2010/main" val="0"/>
                </a:ext>
              </a:extLst>
            </a:blip>
            <a:srcRect/>
            <a:stretch>
              <a:fillRect/>
            </a:stretch>
          </a:blipFill>
          <a:effectLst>
            <a:outerShdw blurRad="127000" dist="254000" dir="2700000" algn="tl" rotWithShape="0">
              <a:schemeClr val="bg1">
                <a:alpha val="35000"/>
              </a:schemeClr>
            </a:outerShdw>
          </a:effectLst>
          <a:scene3d>
            <a:camera prst="perspectiveLeft"/>
            <a:lightRig rig="threePt" dir="t"/>
          </a:scene3d>
        </p:grpSpPr>
        <p:sp>
          <p:nvSpPr>
            <p:cNvPr id="9" name="Rectangle 8"/>
            <p:cNvSpPr/>
            <p:nvPr/>
          </p:nvSpPr>
          <p:spPr>
            <a:xfrm>
              <a:off x="2415654" y="764275"/>
              <a:ext cx="4271749" cy="5227092"/>
            </a:xfrm>
            <a:prstGeom prst="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930258" y="777918"/>
              <a:ext cx="1842448" cy="1077218"/>
              <a:chOff x="4930258" y="777918"/>
              <a:chExt cx="1842448" cy="1077218"/>
            </a:xfrm>
            <a:grpFill/>
          </p:grpSpPr>
          <p:grpSp>
            <p:nvGrpSpPr>
              <p:cNvPr id="12" name="Group 11"/>
              <p:cNvGrpSpPr/>
              <p:nvPr/>
            </p:nvGrpSpPr>
            <p:grpSpPr>
              <a:xfrm>
                <a:off x="6078407" y="1081116"/>
                <a:ext cx="411219" cy="470821"/>
                <a:chOff x="5819103" y="1529700"/>
                <a:chExt cx="411219" cy="470821"/>
              </a:xfrm>
              <a:grpFill/>
            </p:grpSpPr>
            <p:sp>
              <p:nvSpPr>
                <p:cNvPr id="11" name="Isosceles Triangle 10"/>
                <p:cNvSpPr/>
                <p:nvPr/>
              </p:nvSpPr>
              <p:spPr>
                <a:xfrm>
                  <a:off x="5819103" y="152970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H="1" flipV="1">
                  <a:off x="5821375" y="1647980"/>
                  <a:ext cx="408947" cy="352541"/>
                </a:xfrm>
                <a:prstGeom prst="triangle">
                  <a:avLst/>
                </a:prstGeom>
                <a:grp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930258" y="777918"/>
                <a:ext cx="1842448" cy="1077218"/>
              </a:xfrm>
              <a:prstGeom prst="rect">
                <a:avLst/>
              </a:prstGeom>
              <a:noFill/>
            </p:spPr>
            <p:txBody>
              <a:bodyPr wrap="square" rtlCol="0">
                <a:spAutoFit/>
              </a:bodyPr>
              <a:lstStyle/>
              <a:p>
                <a:r>
                  <a:rPr lang="en-US" sz="1600" dirty="0" smtClean="0">
                    <a:solidFill>
                      <a:schemeClr val="accent1">
                        <a:lumMod val="75000"/>
                      </a:schemeClr>
                    </a:solidFill>
                    <a:latin typeface="Mitzvah" pitchFamily="2" charset="0"/>
                  </a:rPr>
                  <a:t>Jordan Management Consultants</a:t>
                </a:r>
              </a:p>
              <a:p>
                <a:r>
                  <a:rPr lang="en-US" sz="1600" dirty="0" smtClean="0">
                    <a:solidFill>
                      <a:schemeClr val="accent1">
                        <a:lumMod val="75000"/>
                      </a:schemeClr>
                    </a:solidFill>
                    <a:latin typeface="Mitzvah" pitchFamily="2" charset="0"/>
                  </a:rPr>
                  <a:t>10 Hillel St</a:t>
                </a:r>
              </a:p>
              <a:p>
                <a:r>
                  <a:rPr lang="en-US" sz="1600" dirty="0" smtClean="0">
                    <a:solidFill>
                      <a:schemeClr val="accent1">
                        <a:lumMod val="75000"/>
                      </a:schemeClr>
                    </a:solidFill>
                    <a:latin typeface="Mitzvah" pitchFamily="2" charset="0"/>
                  </a:rPr>
                  <a:t>Jerusalem, Judea</a:t>
                </a:r>
                <a:endParaRPr lang="en-US" sz="1600" dirty="0">
                  <a:solidFill>
                    <a:schemeClr val="accent1">
                      <a:lumMod val="75000"/>
                    </a:schemeClr>
                  </a:solidFill>
                  <a:latin typeface="Mitzvah" pitchFamily="2" charset="0"/>
                </a:endParaRPr>
              </a:p>
            </p:txBody>
          </p:sp>
        </p:grpSp>
        <p:sp>
          <p:nvSpPr>
            <p:cNvPr id="15" name="TextBox 14"/>
            <p:cNvSpPr txBox="1"/>
            <p:nvPr/>
          </p:nvSpPr>
          <p:spPr>
            <a:xfrm>
              <a:off x="2524836" y="835452"/>
              <a:ext cx="2026692" cy="523220"/>
            </a:xfrm>
            <a:prstGeom prst="rect">
              <a:avLst/>
            </a:prstGeom>
            <a:grpFill/>
          </p:spPr>
          <p:txBody>
            <a:bodyPr wrap="square" rtlCol="0">
              <a:spAutoFit/>
            </a:bodyPr>
            <a:lstStyle/>
            <a:p>
              <a:r>
                <a:rPr lang="en-US" sz="2800" dirty="0" smtClean="0">
                  <a:solidFill>
                    <a:schemeClr val="bg2">
                      <a:lumMod val="10000"/>
                    </a:schemeClr>
                  </a:solidFill>
                  <a:latin typeface="Arial Black" panose="020B0A04020102090204" pitchFamily="34" charset="0"/>
                </a:rPr>
                <a:t>MEMO</a:t>
              </a:r>
              <a:endParaRPr lang="en-US" sz="2800" dirty="0">
                <a:solidFill>
                  <a:schemeClr val="bg2">
                    <a:lumMod val="10000"/>
                  </a:schemeClr>
                </a:solidFill>
                <a:latin typeface="Arial Black" panose="020B0A04020102090204" pitchFamily="34" charset="0"/>
              </a:endParaRPr>
            </a:p>
          </p:txBody>
        </p:sp>
        <p:sp>
          <p:nvSpPr>
            <p:cNvPr id="16" name="TextBox 15"/>
            <p:cNvSpPr txBox="1"/>
            <p:nvPr/>
          </p:nvSpPr>
          <p:spPr>
            <a:xfrm>
              <a:off x="2422753" y="1344302"/>
              <a:ext cx="2640566" cy="954107"/>
            </a:xfrm>
            <a:prstGeom prst="rect">
              <a:avLst/>
            </a:prstGeom>
            <a:grpFill/>
          </p:spPr>
          <p:txBody>
            <a:bodyPr wrap="square" rtlCol="0">
              <a:spAutoFit/>
            </a:bodyPr>
            <a:lstStyle/>
            <a:p>
              <a:r>
                <a:rPr lang="en-US" sz="1400" dirty="0">
                  <a:solidFill>
                    <a:schemeClr val="bg2">
                      <a:lumMod val="10000"/>
                    </a:schemeClr>
                  </a:solidFill>
                  <a:latin typeface="Arial Black" panose="020B0A04020102090204" pitchFamily="34" charset="0"/>
                </a:rPr>
                <a:t>TO: </a:t>
              </a:r>
              <a:r>
                <a:rPr lang="en-US" sz="1400" dirty="0" smtClean="0">
                  <a:solidFill>
                    <a:schemeClr val="bg2">
                      <a:lumMod val="10000"/>
                    </a:schemeClr>
                  </a:solidFill>
                  <a:latin typeface="Arial Black" panose="020B0A04020102090204" pitchFamily="34" charset="0"/>
                </a:rPr>
                <a:t>Jesus bar Joseph</a:t>
              </a:r>
              <a:endParaRPr lang="en-US" sz="1400" dirty="0">
                <a:solidFill>
                  <a:schemeClr val="bg2">
                    <a:lumMod val="10000"/>
                  </a:schemeClr>
                </a:solidFill>
                <a:latin typeface="Arial Black" panose="020B0A04020102090204" pitchFamily="34" charset="0"/>
              </a:endParaRPr>
            </a:p>
            <a:p>
              <a:r>
                <a:rPr lang="en-US" sz="1400" dirty="0" smtClean="0">
                  <a:solidFill>
                    <a:schemeClr val="bg2">
                      <a:lumMod val="10000"/>
                    </a:schemeClr>
                  </a:solidFill>
                  <a:latin typeface="Arial Black" panose="020B0A04020102090204" pitchFamily="34" charset="0"/>
                </a:rPr>
                <a:t>Woodcrafter's </a:t>
              </a:r>
              <a:r>
                <a:rPr lang="en-US" sz="1400" dirty="0">
                  <a:solidFill>
                    <a:schemeClr val="bg2">
                      <a:lumMod val="10000"/>
                    </a:schemeClr>
                  </a:solidFill>
                  <a:latin typeface="Arial Black" panose="020B0A04020102090204" pitchFamily="34" charset="0"/>
                </a:rPr>
                <a:t>Carpenter Shop </a:t>
              </a:r>
            </a:p>
            <a:p>
              <a:r>
                <a:rPr lang="en-US" sz="1400" dirty="0" smtClean="0">
                  <a:solidFill>
                    <a:schemeClr val="bg2">
                      <a:lumMod val="10000"/>
                    </a:schemeClr>
                  </a:solidFill>
                  <a:latin typeface="Arial Black" panose="020B0A04020102090204" pitchFamily="34" charset="0"/>
                </a:rPr>
                <a:t>Nazareth, Galilee</a:t>
              </a:r>
              <a:r>
                <a:rPr lang="en-US" sz="1400" dirty="0">
                  <a:solidFill>
                    <a:schemeClr val="bg2">
                      <a:lumMod val="10000"/>
                    </a:schemeClr>
                  </a:solidFill>
                  <a:latin typeface="Arial Black" panose="020B0A04020102090204" pitchFamily="34" charset="0"/>
                </a:rPr>
                <a:t> </a:t>
              </a:r>
            </a:p>
          </p:txBody>
        </p:sp>
      </p:grpSp>
      <p:sp>
        <p:nvSpPr>
          <p:cNvPr id="17" name="TextBox 16"/>
          <p:cNvSpPr txBox="1"/>
          <p:nvPr/>
        </p:nvSpPr>
        <p:spPr>
          <a:xfrm>
            <a:off x="2422753" y="2298409"/>
            <a:ext cx="4264650" cy="3539430"/>
          </a:xfrm>
          <a:prstGeom prst="rect">
            <a:avLst/>
          </a:prstGeom>
          <a:noFill/>
          <a:effectLst>
            <a:outerShdw blurRad="127000" dist="254000" dir="2700000" algn="tl" rotWithShape="0">
              <a:schemeClr val="bg1">
                <a:alpha val="35000"/>
              </a:schemeClr>
            </a:outerShdw>
          </a:effectLst>
          <a:scene3d>
            <a:camera prst="perspectiveLeft"/>
            <a:lightRig rig="threePt" dir="t"/>
          </a:scene3d>
        </p:spPr>
        <p:txBody>
          <a:bodyPr wrap="square" rtlCol="0">
            <a:spAutoFit/>
          </a:bodyPr>
          <a:lstStyle/>
          <a:p>
            <a:r>
              <a:rPr lang="en-US" sz="1600" dirty="0">
                <a:solidFill>
                  <a:schemeClr val="bg2">
                    <a:lumMod val="10000"/>
                  </a:schemeClr>
                </a:solidFill>
                <a:latin typeface="Arial" panose="020B0604020202020204" pitchFamily="34" charset="0"/>
                <a:cs typeface="Arial" panose="020B0604020202020204" pitchFamily="34" charset="0"/>
              </a:rPr>
              <a:t>the son of Alphaeus, and Thaddeus definitely have radical leanings. Additionally, they both registered high scores on the manic depressive scale. However, one of the candidates shows great potential. He's a man of ability and resourcefulness; he is a great networker; has a keen business mind; and has strong contacts in influential circles. He's highly motivated, very ambitious and adept with financial matters. We recommend Judas Iscariot as your Controller and Chief Operating Officer. All the other profiles are self-explanatory. We wish you the utmost success in your new venture.</a:t>
            </a:r>
          </a:p>
        </p:txBody>
      </p:sp>
    </p:spTree>
    <p:extLst>
      <p:ext uri="{BB962C8B-B14F-4D97-AF65-F5344CB8AC3E}">
        <p14:creationId xmlns:p14="http://schemas.microsoft.com/office/powerpoint/2010/main" val="14630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694418" y="178001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en-US" sz="32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I Left My Bowels in San Francisco”</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Move with compassion </a:t>
            </a:r>
            <a:r>
              <a:rPr lang="en-US" sz="3200" dirty="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splagchnizomai</a:t>
            </a:r>
            <a:endParaRPr lang="en-US" sz="32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44825"/>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a:t>
            </a:r>
            <a:r>
              <a:rPr lang="en-US" sz="3200" dirty="0" smtClean="0">
                <a:effectLst>
                  <a:outerShdw blurRad="38100" dist="38100" dir="2700000" algn="tl">
                    <a:srgbClr val="000000">
                      <a:alpha val="43137"/>
                    </a:srgbClr>
                  </a:outerShdw>
                </a:effectLst>
              </a:rPr>
              <a:t>iterally</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He was </a:t>
            </a:r>
            <a:r>
              <a:rPr lang="en-US" sz="3200" i="1" dirty="0" err="1">
                <a:effectLst>
                  <a:outerShdw blurRad="38100" dist="38100" dir="2700000" algn="tl">
                    <a:srgbClr val="000000">
                      <a:alpha val="43137"/>
                    </a:srgbClr>
                  </a:outerShdw>
                </a:effectLst>
              </a:rPr>
              <a:t>boweled</a:t>
            </a:r>
            <a:r>
              <a:rPr lang="en-US" sz="3200" i="1" dirty="0">
                <a:effectLst>
                  <a:outerShdw blurRad="38100" dist="38100" dir="2700000" algn="tl">
                    <a:srgbClr val="000000">
                      <a:alpha val="43137"/>
                    </a:srgbClr>
                  </a:outerShdw>
                </a:effectLst>
              </a:rPr>
              <a:t> </a:t>
            </a:r>
            <a:endParaRPr lang="en-US" sz="32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grpSp>
        <p:nvGrpSpPr>
          <p:cNvPr id="8" name="Group 7"/>
          <p:cNvGrpSpPr/>
          <p:nvPr/>
        </p:nvGrpSpPr>
        <p:grpSpPr>
          <a:xfrm>
            <a:off x="2278457" y="1978441"/>
            <a:ext cx="5829242" cy="3819690"/>
            <a:chOff x="2278457" y="1978441"/>
            <a:chExt cx="5829242" cy="3819690"/>
          </a:xfrm>
        </p:grpSpPr>
        <p:pic>
          <p:nvPicPr>
            <p:cNvPr id="1026" name="Picture 2" descr="https://bmeadow4p.files.wordpress.com/2012/05/the-romans4.jpg?w=600&amp;h=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9886">
              <a:off x="2278457" y="1978441"/>
              <a:ext cx="5829242" cy="381969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7" name="Picture 32" descr="I Love Jerusal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4842">
              <a:off x="3390500" y="4744403"/>
              <a:ext cx="418314" cy="148913"/>
            </a:xfrm>
            <a:prstGeom prst="rect">
              <a:avLst/>
            </a:prstGeom>
            <a:noFill/>
            <a:scene3d>
              <a:camera prst="perspectiveHeroicExtremeRightFacing">
                <a:rot lat="487347" lon="19200000" rev="0"/>
              </a:camera>
              <a:lightRig rig="threePt" dir="t"/>
            </a:scene3d>
            <a:extLst>
              <a:ext uri="{909E8E84-426E-40DD-AFC4-6F175D3DCCD1}">
                <a14:hiddenFill xmlns:a14="http://schemas.microsoft.com/office/drawing/2010/main">
                  <a:solidFill>
                    <a:srgbClr val="FFFFFF"/>
                  </a:solidFill>
                </a14:hiddenFill>
              </a:ext>
            </a:extLst>
          </p:spPr>
        </p:pic>
      </p:grpSp>
      <p:sp>
        <p:nvSpPr>
          <p:cNvPr id="6" name="Oval 5"/>
          <p:cNvSpPr/>
          <p:nvPr/>
        </p:nvSpPr>
        <p:spPr>
          <a:xfrm>
            <a:off x="3364543" y="4581452"/>
            <a:ext cx="469232" cy="46923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2" descr="I Love Jerusal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022">
            <a:off x="401188" y="3546836"/>
            <a:ext cx="6635750" cy="2362200"/>
          </a:xfrm>
          <a:prstGeom prst="rect">
            <a:avLst/>
          </a:prstGeom>
          <a:noFill/>
          <a:effectLst>
            <a:outerShdw blurRad="127000" dist="254000" dir="2700000" sx="98000" sy="98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871098" y="1569735"/>
            <a:ext cx="360000" cy="434400"/>
          </a:xfrm>
          <a:prstGeom prst="rect">
            <a:avLst/>
          </a:prstGeom>
        </p:spPr>
      </p:pic>
      <p:pic>
        <p:nvPicPr>
          <p:cNvPr id="12" name="Picture 11"/>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rot="720000">
            <a:off x="5630686" y="1430427"/>
            <a:ext cx="274126" cy="511487"/>
          </a:xfrm>
          <a:prstGeom prst="rect">
            <a:avLst/>
          </a:prstGeom>
        </p:spPr>
      </p:pic>
      <p:pic>
        <p:nvPicPr>
          <p:cNvPr id="13" name="Picture 12"/>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rot="540000">
            <a:off x="1244597" y="1670339"/>
            <a:ext cx="255744" cy="511487"/>
          </a:xfrm>
          <a:prstGeom prst="rect">
            <a:avLst/>
          </a:prstGeom>
        </p:spPr>
      </p:pic>
    </p:spTree>
    <p:extLst>
      <p:ext uri="{BB962C8B-B14F-4D97-AF65-F5344CB8AC3E}">
        <p14:creationId xmlns:p14="http://schemas.microsoft.com/office/powerpoint/2010/main" val="2549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3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6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9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4"/>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1000"/>
                                        <p:tgtEl>
                                          <p:spTgt spid="6"/>
                                        </p:tgtEl>
                                      </p:cBhvr>
                                    </p:animEffect>
                                  </p:childTnLst>
                                </p:cTn>
                              </p:par>
                              <p:par>
                                <p:cTn id="38" presetID="9" presetClass="emph" presetSubtype="0" nodeType="withEffect">
                                  <p:stCondLst>
                                    <p:cond delay="0"/>
                                  </p:stCondLst>
                                  <p:childTnLst>
                                    <p:set>
                                      <p:cBhvr rctx="PPT">
                                        <p:cTn id="39" dur="indefinite"/>
                                        <p:tgtEl>
                                          <p:spTgt spid="13"/>
                                        </p:tgtEl>
                                        <p:attrNameLst>
                                          <p:attrName>style.opacity</p:attrName>
                                        </p:attrNameLst>
                                      </p:cBhvr>
                                      <p:to>
                                        <p:strVal val="0.5"/>
                                      </p:to>
                                    </p:set>
                                    <p:animEffect filter="image" prLst="opacity: 0.5">
                                      <p:cBhvr rctx="IE">
                                        <p:cTn id="40" dur="indefinite"/>
                                        <p:tgtEl>
                                          <p:spTgt spid="13"/>
                                        </p:tgtEl>
                                      </p:cBhvr>
                                    </p:animEffect>
                                  </p:childTnLst>
                                </p:cTn>
                              </p:par>
                              <p:par>
                                <p:cTn id="41" presetID="9" presetClass="emph" presetSubtype="0" nodeType="withEffect">
                                  <p:stCondLst>
                                    <p:cond delay="0"/>
                                  </p:stCondLst>
                                  <p:childTnLst>
                                    <p:set>
                                      <p:cBhvr rctx="PPT">
                                        <p:cTn id="42" dur="indefinite"/>
                                        <p:tgtEl>
                                          <p:spTgt spid="12"/>
                                        </p:tgtEl>
                                        <p:attrNameLst>
                                          <p:attrName>style.opacity</p:attrName>
                                        </p:attrNameLst>
                                      </p:cBhvr>
                                      <p:to>
                                        <p:strVal val="0.5"/>
                                      </p:to>
                                    </p:set>
                                    <p:animEffect filter="image" prLst="opacity: 0.5">
                                      <p:cBhvr rctx="IE">
                                        <p:cTn id="43" dur="indefinite"/>
                                        <p:tgtEl>
                                          <p:spTgt spid="12"/>
                                        </p:tgtEl>
                                      </p:cBhvr>
                                    </p:animEffect>
                                  </p:childTnLst>
                                </p:cTn>
                              </p:par>
                              <p:par>
                                <p:cTn id="44" presetID="9" presetClass="emph" presetSubtype="0" nodeType="withEffect">
                                  <p:stCondLst>
                                    <p:cond delay="0"/>
                                  </p:stCondLst>
                                  <p:childTnLst>
                                    <p:set>
                                      <p:cBhvr rctx="PPT">
                                        <p:cTn id="45" dur="indefinite"/>
                                        <p:tgtEl>
                                          <p:spTgt spid="9"/>
                                        </p:tgtEl>
                                        <p:attrNameLst>
                                          <p:attrName>style.opacity</p:attrName>
                                        </p:attrNameLst>
                                      </p:cBhvr>
                                      <p:to>
                                        <p:strVal val="0.5"/>
                                      </p:to>
                                    </p:set>
                                    <p:animEffect filter="image" prLst="opacity: 0.5">
                                      <p:cBhvr rctx="IE">
                                        <p:cTn id="46" dur="indefinite"/>
                                        <p:tgtEl>
                                          <p:spTgt spid="9"/>
                                        </p:tgtEl>
                                      </p:cBhvr>
                                    </p:animEffect>
                                  </p:childTnLst>
                                </p:cTn>
                              </p:par>
                              <p:par>
                                <p:cTn id="47" presetID="3" presetClass="emph" presetSubtype="2" fill="hold" grpId="1" nodeType="withEffect">
                                  <p:stCondLst>
                                    <p:cond delay="0"/>
                                  </p:stCondLst>
                                  <p:childTnLst>
                                    <p:animClr clrSpc="rgb" dir="cw">
                                      <p:cBhvr override="childStyle">
                                        <p:cTn id="48" dur="2000" fill="hold"/>
                                        <p:tgtEl>
                                          <p:spTgt spid="2"/>
                                        </p:tgtEl>
                                        <p:attrNameLst>
                                          <p:attrName>style.color</p:attrName>
                                        </p:attrNameLst>
                                      </p:cBhvr>
                                      <p:to>
                                        <a:schemeClr val="accent2"/>
                                      </p:to>
                                    </p:animClr>
                                  </p:childTnLst>
                                </p:cTn>
                              </p:par>
                              <p:par>
                                <p:cTn id="49" presetID="3" presetClass="emph" presetSubtype="2" fill="hold" grpId="1" nodeType="withEffect">
                                  <p:stCondLst>
                                    <p:cond delay="0"/>
                                  </p:stCondLst>
                                  <p:childTnLst>
                                    <p:animClr clrSpc="rgb" dir="cw">
                                      <p:cBhvr override="childStyle">
                                        <p:cTn id="50" dur="2000" fill="hold"/>
                                        <p:tgtEl>
                                          <p:spTgt spid="10"/>
                                        </p:tgtEl>
                                        <p:attrNameLst>
                                          <p:attrName>style.color</p:attrName>
                                        </p:attrNameLst>
                                      </p:cBhvr>
                                      <p:to>
                                        <a:schemeClr val="accent2"/>
                                      </p:to>
                                    </p:animClr>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00"/>
                            </p:stCondLst>
                            <p:childTnLst>
                              <p:par>
                                <p:cTn id="59" presetID="9" presetClass="emph" presetSubtype="0" nodeType="afterEffect">
                                  <p:stCondLst>
                                    <p:cond delay="0"/>
                                  </p:stCondLst>
                                  <p:childTnLst>
                                    <p:set>
                                      <p:cBhvr rctx="PPT">
                                        <p:cTn id="60" dur="indefinite"/>
                                        <p:tgtEl>
                                          <p:spTgt spid="8"/>
                                        </p:tgtEl>
                                        <p:attrNameLst>
                                          <p:attrName>style.opacity</p:attrName>
                                        </p:attrNameLst>
                                      </p:cBhvr>
                                      <p:to>
                                        <p:strVal val="0.5"/>
                                      </p:to>
                                    </p:set>
                                    <p:animEffect filter="image" prLst="opacity: 0.5">
                                      <p:cBhvr rctx="IE">
                                        <p:cTn id="6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4" grpId="0"/>
      <p:bldP spid="4" grpI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230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Martin Luther ~ </a:t>
            </a:r>
            <a:r>
              <a:rPr lang="en-US" sz="3200" dirty="0">
                <a:effectLst>
                  <a:outerShdw blurRad="38100" dist="38100" dir="2700000" algn="tl">
                    <a:srgbClr val="000000">
                      <a:alpha val="43137"/>
                    </a:srgbClr>
                  </a:outerShdw>
                </a:effectLst>
              </a:rPr>
              <a:t>“Faith is a living, busy, active powerful thing; it is impossible for it not to do us good continually.  It never asks whether good works are to be done, but has done them before there is time to ask the question – and it is always doing.”</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9:27-10:4</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0766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1678</TotalTime>
  <Words>803</Words>
  <Application>Microsoft Office PowerPoint</Application>
  <PresentationFormat>On-screen Show (4:3)</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Mitzvah</vt:lpstr>
      <vt:lpstr>Arial</vt:lpstr>
      <vt:lpstr>LilyUPC</vt:lpstr>
      <vt:lpstr>Times New Roman</vt:lpstr>
      <vt:lpstr>Britannic Bold</vt:lpstr>
      <vt:lpstr>Arial Black</vt:lpstr>
      <vt:lpstr>Penoir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19</cp:revision>
  <dcterms:created xsi:type="dcterms:W3CDTF">2015-10-01T16:44:49Z</dcterms:created>
  <dcterms:modified xsi:type="dcterms:W3CDTF">2015-10-04T13:08:35Z</dcterms:modified>
</cp:coreProperties>
</file>