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63" r:id="rId5"/>
    <p:sldId id="266" r:id="rId6"/>
    <p:sldId id="267" r:id="rId7"/>
    <p:sldId id="268" r:id="rId8"/>
    <p:sldId id="269" r:id="rId9"/>
    <p:sldId id="264" r:id="rId10"/>
    <p:sldId id="270" r:id="rId11"/>
    <p:sldId id="271" r:id="rId12"/>
    <p:sldId id="261" r:id="rId13"/>
    <p:sldId id="265" r:id="rId14"/>
    <p:sldId id="262" r:id="rId15"/>
    <p:sldId id="259" r:id="rId16"/>
    <p:sldId id="260" r:id="rId17"/>
    <p:sldId id="272" r:id="rId18"/>
    <p:sldId id="273" r:id="rId19"/>
  </p:sldIdLst>
  <p:sldSz cx="9144000" cy="6858000" type="screen4x3"/>
  <p:notesSz cx="6858000" cy="9144000"/>
  <p:embeddedFontLst>
    <p:embeddedFont>
      <p:font typeface="LilyUPC" panose="020B0604020202020204" charset="-34"/>
      <p:regular r:id="rId20"/>
      <p:bold r:id="rId21"/>
      <p:italic r:id="rId22"/>
      <p:boldItalic r:id="rId23"/>
    </p:embeddedFont>
    <p:embeddedFont>
      <p:font typeface="Britannic Bold" panose="020B0903060703020204" pitchFamily="34" charset="0"/>
      <p:regular r:id="rId24"/>
    </p:embeddedFont>
    <p:embeddedFont>
      <p:font typeface="Penoir" panose="020B0500000000000000"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819"/>
    <a:srgbClr val="D68400"/>
    <a:srgbClr val="C47900"/>
    <a:srgbClr val="C08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74" autoAdjust="0"/>
    <p:restoredTop sz="94660"/>
  </p:normalViewPr>
  <p:slideViewPr>
    <p:cSldViewPr snapToGrid="0" showGuides="1">
      <p:cViewPr varScale="1">
        <p:scale>
          <a:sx n="61" d="100"/>
          <a:sy n="61" d="100"/>
        </p:scale>
        <p:origin x="1143" y="42"/>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9/13/2015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22222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9/13/2015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7475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9/13/2015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428030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9/13/2015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8122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422DB1-149A-4FB5-BF46-D0E91AD1C571}" type="datetimeFigureOut">
              <a:rPr lang="en-US" smtClean="0"/>
              <a:t>9/13/2015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1097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422DB1-149A-4FB5-BF46-D0E91AD1C571}" type="datetimeFigureOut">
              <a:rPr lang="en-US" smtClean="0"/>
              <a:t>9/13/2015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98486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422DB1-149A-4FB5-BF46-D0E91AD1C571}" type="datetimeFigureOut">
              <a:rPr lang="en-US" smtClean="0"/>
              <a:t>9/13/2015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682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422DB1-149A-4FB5-BF46-D0E91AD1C571}" type="datetimeFigureOut">
              <a:rPr lang="en-US" smtClean="0"/>
              <a:t>9/13/2015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3384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22DB1-149A-4FB5-BF46-D0E91AD1C571}" type="datetimeFigureOut">
              <a:rPr lang="en-US" smtClean="0"/>
              <a:t>9/13/2015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6210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9/13/2015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107108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9/13/2015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63716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422DB1-149A-4FB5-BF46-D0E91AD1C571}" type="datetimeFigureOut">
              <a:rPr lang="en-US" smtClean="0"/>
              <a:t>9/13/2015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9D851-C48A-4727-9434-7F72C37547BB}" type="slidenum">
              <a:rPr lang="en-US" smtClean="0"/>
              <a:t>‹#›</a:t>
            </a:fld>
            <a:endParaRPr lang="en-US"/>
          </a:p>
        </p:txBody>
      </p:sp>
    </p:spTree>
    <p:extLst>
      <p:ext uri="{BB962C8B-B14F-4D97-AF65-F5344CB8AC3E}">
        <p14:creationId xmlns:p14="http://schemas.microsoft.com/office/powerpoint/2010/main" val="3230312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89935" y="399672"/>
            <a:ext cx="7787149" cy="923330"/>
          </a:xfrm>
          <a:prstGeom prst="rect">
            <a:avLst/>
          </a:prstGeom>
          <a:noFill/>
        </p:spPr>
        <p:txBody>
          <a:bodyPr wrap="square" rtlCol="0">
            <a:spAutoFit/>
          </a:bodyPr>
          <a:lstStyle/>
          <a:p>
            <a:r>
              <a:rPr lang="en-US" sz="54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8:14-27</a:t>
            </a:r>
            <a:endParaRPr lang="en-US" sz="54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5" name="TextBox 4"/>
          <p:cNvSpPr txBox="1"/>
          <p:nvPr/>
        </p:nvSpPr>
        <p:spPr>
          <a:xfrm>
            <a:off x="5008880" y="3230880"/>
            <a:ext cx="3200400" cy="923330"/>
          </a:xfrm>
          <a:prstGeom prst="rect">
            <a:avLst/>
          </a:prstGeom>
          <a:noFill/>
        </p:spPr>
        <p:txBody>
          <a:bodyPr wrap="square" rtlCol="0">
            <a:spAutoFit/>
          </a:bodyPr>
          <a:lstStyle/>
          <a:p>
            <a:r>
              <a:rPr lang="en-US" cap="all" dirty="0" smtClean="0">
                <a:solidFill>
                  <a:schemeClr val="bg1"/>
                </a:solidFill>
                <a:effectLst>
                  <a:outerShdw blurRad="38100" dist="38100" dir="2700000" algn="tl">
                    <a:srgbClr val="000000">
                      <a:alpha val="43137"/>
                    </a:srgbClr>
                  </a:outerShdw>
                </a:effectLst>
                <a:latin typeface="Britannic Bold" panose="020B0903060703020204" pitchFamily="34" charset="0"/>
              </a:rPr>
              <a:t>A free CD of this message will be available following the service</a:t>
            </a: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79598">
            <a:off x="5477248" y="5008546"/>
            <a:ext cx="1027893" cy="1074076"/>
          </a:xfrm>
          <a:prstGeom prst="rect">
            <a:avLst/>
          </a:prstGeom>
          <a:scene3d>
            <a:camera prst="orthographicFront"/>
            <a:lightRig rig="threePt" dir="t"/>
          </a:scene3d>
          <a:sp3d>
            <a:bevelT w="190500" h="190500"/>
          </a:sp3d>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918662">
            <a:off x="7801268" y="3457782"/>
            <a:ext cx="1019397" cy="1019397"/>
          </a:xfrm>
          <a:prstGeom prst="rect">
            <a:avLst/>
          </a:prstGeom>
          <a:scene3d>
            <a:camera prst="orthographicFront"/>
            <a:lightRig rig="threePt" dir="t"/>
          </a:scene3d>
          <a:sp3d>
            <a:bevelT w="190500" h="190500"/>
          </a:sp3d>
        </p:spPr>
      </p:pic>
      <p:sp>
        <p:nvSpPr>
          <p:cNvPr id="35" name="TextBox 34"/>
          <p:cNvSpPr txBox="1"/>
          <p:nvPr/>
        </p:nvSpPr>
        <p:spPr>
          <a:xfrm>
            <a:off x="5537200" y="4695221"/>
            <a:ext cx="3423249" cy="923330"/>
          </a:xfrm>
          <a:prstGeom prst="rect">
            <a:avLst/>
          </a:prstGeom>
          <a:noFill/>
        </p:spPr>
        <p:txBody>
          <a:bodyPr wrap="square" rtlCol="0">
            <a:spAutoFit/>
          </a:bodyPr>
          <a:lstStyle/>
          <a:p>
            <a:pPr algn="r"/>
            <a:r>
              <a:rPr lang="en-US" cap="all" dirty="0" smtClean="0">
                <a:solidFill>
                  <a:schemeClr val="bg1"/>
                </a:solidFill>
                <a:effectLst>
                  <a:outerShdw blurRad="38100" dist="38100" dir="2700000" algn="tl">
                    <a:srgbClr val="000000">
                      <a:alpha val="43137"/>
                    </a:srgbClr>
                  </a:outerShdw>
                </a:effectLst>
                <a:latin typeface="Britannic Bold" panose="020B0903060703020204" pitchFamily="34" charset="0"/>
              </a:rPr>
              <a:t>IT WILL ALSO be available LATER THIS WEEK</a:t>
            </a:r>
          </a:p>
          <a:p>
            <a:pPr algn="r"/>
            <a:r>
              <a:rPr lang="en-US" cap="all" dirty="0" smtClean="0">
                <a:solidFill>
                  <a:schemeClr val="bg1"/>
                </a:solidFill>
                <a:effectLst>
                  <a:outerShdw blurRad="38100" dist="38100" dir="2700000" algn="tl">
                    <a:srgbClr val="000000">
                      <a:alpha val="43137"/>
                    </a:srgbClr>
                  </a:outerShdw>
                </a:effectLst>
                <a:latin typeface="Britannic Bold" panose="020B0903060703020204" pitchFamily="34" charset="0"/>
              </a:rPr>
              <a:t>VIA cALVARYOKC.COM</a:t>
            </a:r>
          </a:p>
        </p:txBody>
      </p:sp>
    </p:spTree>
    <p:extLst>
      <p:ext uri="{BB962C8B-B14F-4D97-AF65-F5344CB8AC3E}">
        <p14:creationId xmlns:p14="http://schemas.microsoft.com/office/powerpoint/2010/main" val="123505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8:14-27</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10" name="TextBox 9"/>
          <p:cNvSpPr txBox="1"/>
          <p:nvPr/>
        </p:nvSpPr>
        <p:spPr>
          <a:xfrm>
            <a:off x="471424" y="914400"/>
            <a:ext cx="428751" cy="2554545"/>
          </a:xfrm>
          <a:prstGeom prst="rect">
            <a:avLst/>
          </a:prstGeom>
          <a:noFill/>
        </p:spPr>
        <p:txBody>
          <a:bodyPr wrap="square" rtlCol="0">
            <a:spAutoFit/>
          </a:bodyPr>
          <a:lstStyle/>
          <a:p>
            <a:pPr algn="ctr"/>
            <a:r>
              <a:rPr lang="en-US" sz="3200" dirty="0" smtClean="0">
                <a:solidFill>
                  <a:srgbClr val="FFFF00"/>
                </a:solidFill>
                <a:effectLst>
                  <a:outerShdw blurRad="38100" dist="38100" dir="2700000" algn="tl">
                    <a:srgbClr val="000000">
                      <a:alpha val="43137"/>
                    </a:srgbClr>
                  </a:outerShdw>
                </a:effectLst>
                <a:latin typeface="+mj-lt"/>
                <a:cs typeface="Arial" pitchFamily="34" charset="0"/>
              </a:rPr>
              <a:t>F</a:t>
            </a:r>
          </a:p>
          <a:p>
            <a:pPr algn="ctr"/>
            <a:r>
              <a:rPr lang="en-US" sz="3200" dirty="0" smtClean="0">
                <a:solidFill>
                  <a:srgbClr val="FFFF00"/>
                </a:solidFill>
                <a:effectLst>
                  <a:outerShdw blurRad="38100" dist="38100" dir="2700000" algn="tl">
                    <a:srgbClr val="000000">
                      <a:alpha val="43137"/>
                    </a:srgbClr>
                  </a:outerShdw>
                </a:effectLst>
                <a:latin typeface="+mj-lt"/>
                <a:cs typeface="Arial" pitchFamily="34" charset="0"/>
              </a:rPr>
              <a:t>A</a:t>
            </a:r>
          </a:p>
          <a:p>
            <a:pPr algn="ctr"/>
            <a:r>
              <a:rPr lang="en-US" sz="3200" dirty="0" smtClean="0">
                <a:solidFill>
                  <a:srgbClr val="FFFF00"/>
                </a:solidFill>
                <a:effectLst>
                  <a:outerShdw blurRad="38100" dist="38100" dir="2700000" algn="tl">
                    <a:srgbClr val="000000">
                      <a:alpha val="43137"/>
                    </a:srgbClr>
                  </a:outerShdw>
                </a:effectLst>
                <a:latin typeface="+mj-lt"/>
                <a:cs typeface="Arial" pitchFamily="34" charset="0"/>
              </a:rPr>
              <a:t>I</a:t>
            </a:r>
          </a:p>
          <a:p>
            <a:pPr algn="ctr"/>
            <a:r>
              <a:rPr lang="en-US" sz="3200" dirty="0" smtClean="0">
                <a:solidFill>
                  <a:srgbClr val="FFFF00"/>
                </a:solidFill>
                <a:effectLst>
                  <a:outerShdw blurRad="38100" dist="38100" dir="2700000" algn="tl">
                    <a:srgbClr val="000000">
                      <a:alpha val="43137"/>
                    </a:srgbClr>
                  </a:outerShdw>
                </a:effectLst>
                <a:latin typeface="+mj-lt"/>
                <a:cs typeface="Arial" pitchFamily="34" charset="0"/>
              </a:rPr>
              <a:t>T</a:t>
            </a:r>
          </a:p>
          <a:p>
            <a:pPr algn="ctr"/>
            <a:r>
              <a:rPr lang="en-US" sz="3200" dirty="0">
                <a:solidFill>
                  <a:srgbClr val="FFFF00"/>
                </a:solidFill>
                <a:effectLst>
                  <a:outerShdw blurRad="38100" dist="38100" dir="2700000" algn="tl">
                    <a:srgbClr val="000000">
                      <a:alpha val="43137"/>
                    </a:srgbClr>
                  </a:outerShdw>
                </a:effectLst>
                <a:latin typeface="+mj-lt"/>
                <a:cs typeface="Arial" pitchFamily="34" charset="0"/>
              </a:rPr>
              <a:t>H</a:t>
            </a:r>
          </a:p>
        </p:txBody>
      </p:sp>
      <p:sp>
        <p:nvSpPr>
          <p:cNvPr id="11" name="TextBox 10"/>
          <p:cNvSpPr txBox="1"/>
          <p:nvPr/>
        </p:nvSpPr>
        <p:spPr>
          <a:xfrm>
            <a:off x="700708" y="909727"/>
            <a:ext cx="1915376" cy="584775"/>
          </a:xfrm>
          <a:prstGeom prst="rect">
            <a:avLst/>
          </a:prstGeom>
          <a:noFill/>
        </p:spPr>
        <p:txBody>
          <a:bodyPr wrap="square" rtlCol="0">
            <a:spAutoFit/>
          </a:bodyPr>
          <a:lstStyle/>
          <a:p>
            <a:r>
              <a:rPr lang="en-US" sz="3200" dirty="0" err="1" smtClean="0">
                <a:solidFill>
                  <a:schemeClr val="bg1"/>
                </a:solidFill>
                <a:effectLst>
                  <a:outerShdw blurRad="38100" dist="38100" dir="2700000" algn="tl">
                    <a:srgbClr val="000000">
                      <a:alpha val="43137"/>
                    </a:srgbClr>
                  </a:outerShdw>
                </a:effectLst>
                <a:latin typeface="+mj-lt"/>
                <a:cs typeface="Arial" pitchFamily="34" charset="0"/>
              </a:rPr>
              <a:t>orsaking</a:t>
            </a:r>
            <a:endParaRPr lang="en-US" sz="3200" dirty="0">
              <a:solidFill>
                <a:schemeClr val="bg1"/>
              </a:solidFill>
              <a:effectLst>
                <a:outerShdw blurRad="38100" dist="38100" dir="2700000" algn="tl">
                  <a:srgbClr val="000000">
                    <a:alpha val="43137"/>
                  </a:srgbClr>
                </a:outerShdw>
              </a:effectLst>
              <a:latin typeface="+mj-lt"/>
              <a:cs typeface="Arial" pitchFamily="34" charset="0"/>
            </a:endParaRPr>
          </a:p>
        </p:txBody>
      </p:sp>
      <p:sp>
        <p:nvSpPr>
          <p:cNvPr id="12" name="TextBox 11"/>
          <p:cNvSpPr txBox="1"/>
          <p:nvPr/>
        </p:nvSpPr>
        <p:spPr>
          <a:xfrm>
            <a:off x="762000" y="1400639"/>
            <a:ext cx="1915376" cy="584775"/>
          </a:xfrm>
          <a:prstGeom prst="rect">
            <a:avLst/>
          </a:prstGeom>
          <a:noFill/>
        </p:spPr>
        <p:txBody>
          <a:bodyPr wrap="square" rtlCol="0">
            <a:spAutoFit/>
          </a:bodyPr>
          <a:lstStyle/>
          <a:p>
            <a:r>
              <a:rPr lang="en-US" sz="3200" dirty="0" err="1" smtClean="0">
                <a:solidFill>
                  <a:schemeClr val="bg1"/>
                </a:solidFill>
                <a:effectLst>
                  <a:outerShdw blurRad="38100" dist="38100" dir="2700000" algn="tl">
                    <a:srgbClr val="000000">
                      <a:alpha val="43137"/>
                    </a:srgbClr>
                  </a:outerShdw>
                </a:effectLst>
                <a:latin typeface="+mj-lt"/>
                <a:cs typeface="Arial" pitchFamily="34" charset="0"/>
              </a:rPr>
              <a:t>ll</a:t>
            </a:r>
            <a:endParaRPr lang="en-US" sz="3200" dirty="0">
              <a:solidFill>
                <a:schemeClr val="bg1"/>
              </a:solidFill>
              <a:effectLst>
                <a:outerShdw blurRad="38100" dist="38100" dir="2700000" algn="tl">
                  <a:srgbClr val="000000">
                    <a:alpha val="43137"/>
                  </a:srgbClr>
                </a:outerShdw>
              </a:effectLst>
              <a:latin typeface="+mj-lt"/>
              <a:cs typeface="Arial" pitchFamily="34" charset="0"/>
            </a:endParaRPr>
          </a:p>
        </p:txBody>
      </p:sp>
      <p:sp>
        <p:nvSpPr>
          <p:cNvPr id="13" name="TextBox 12"/>
          <p:cNvSpPr txBox="1"/>
          <p:nvPr/>
        </p:nvSpPr>
        <p:spPr>
          <a:xfrm>
            <a:off x="717912" y="2374383"/>
            <a:ext cx="1915376"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cs typeface="Arial" pitchFamily="34" charset="0"/>
              </a:rPr>
              <a:t>rust</a:t>
            </a:r>
            <a:endParaRPr lang="en-US" sz="3200" dirty="0">
              <a:solidFill>
                <a:schemeClr val="bg1"/>
              </a:solidFill>
              <a:effectLst>
                <a:outerShdw blurRad="38100" dist="38100" dir="2700000" algn="tl">
                  <a:srgbClr val="000000">
                    <a:alpha val="43137"/>
                  </a:srgbClr>
                </a:outerShdw>
              </a:effectLst>
              <a:latin typeface="+mj-lt"/>
              <a:cs typeface="Arial" pitchFamily="34" charset="0"/>
            </a:endParaRPr>
          </a:p>
        </p:txBody>
      </p:sp>
      <p:sp>
        <p:nvSpPr>
          <p:cNvPr id="14" name="TextBox 13"/>
          <p:cNvSpPr txBox="1"/>
          <p:nvPr/>
        </p:nvSpPr>
        <p:spPr>
          <a:xfrm>
            <a:off x="751624" y="2865295"/>
            <a:ext cx="1915376" cy="584775"/>
          </a:xfrm>
          <a:prstGeom prst="rect">
            <a:avLst/>
          </a:prstGeom>
          <a:noFill/>
        </p:spPr>
        <p:txBody>
          <a:bodyPr wrap="square" rtlCol="0">
            <a:spAutoFit/>
          </a:bodyPr>
          <a:lstStyle/>
          <a:p>
            <a:r>
              <a:rPr lang="en-US" sz="3200" dirty="0" err="1" smtClean="0">
                <a:solidFill>
                  <a:schemeClr val="bg1"/>
                </a:solidFill>
                <a:effectLst>
                  <a:outerShdw blurRad="38100" dist="38100" dir="2700000" algn="tl">
                    <a:srgbClr val="000000">
                      <a:alpha val="43137"/>
                    </a:srgbClr>
                  </a:outerShdw>
                </a:effectLst>
                <a:latin typeface="+mj-lt"/>
                <a:cs typeface="Arial" pitchFamily="34" charset="0"/>
              </a:rPr>
              <a:t>im</a:t>
            </a:r>
            <a:endParaRPr lang="en-US" sz="3200" dirty="0">
              <a:solidFill>
                <a:schemeClr val="bg1"/>
              </a:solidFill>
              <a:effectLst>
                <a:outerShdw blurRad="38100" dist="38100" dir="2700000" algn="tl">
                  <a:srgbClr val="000000">
                    <a:alpha val="43137"/>
                  </a:srgbClr>
                </a:outerShdw>
              </a:effectLst>
              <a:latin typeface="+mj-lt"/>
              <a:cs typeface="Arial" pitchFamily="34" charset="0"/>
            </a:endParaRPr>
          </a:p>
        </p:txBody>
      </p:sp>
    </p:spTree>
    <p:extLst>
      <p:ext uri="{BB962C8B-B14F-4D97-AF65-F5344CB8AC3E}">
        <p14:creationId xmlns:p14="http://schemas.microsoft.com/office/powerpoint/2010/main" val="260143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850"/>
                            </p:stCondLst>
                            <p:childTnLst>
                              <p:par>
                                <p:cTn id="14" presetID="10" presetClass="entr" presetSubtype="0" fill="hold" grpId="0" nodeType="afterEffect">
                                  <p:stCondLst>
                                    <p:cond delay="0"/>
                                  </p:stCondLst>
                                  <p:iterate type="wd">
                                    <p:tmPct val="10000"/>
                                  </p:iterate>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1350"/>
                            </p:stCondLst>
                            <p:childTnLst>
                              <p:par>
                                <p:cTn id="18" presetID="10" presetClass="entr" presetSubtype="0" fill="hold" grpId="0" nodeType="afterEffect">
                                  <p:stCondLst>
                                    <p:cond delay="0"/>
                                  </p:stCondLst>
                                  <p:iterate type="lt">
                                    <p:tmPct val="10000"/>
                                  </p:iterate>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par>
                          <p:cTn id="21" fill="hold">
                            <p:stCondLst>
                              <p:cond delay="2000"/>
                            </p:stCondLst>
                            <p:childTnLst>
                              <p:par>
                                <p:cTn id="22" presetID="10" presetClass="entr" presetSubtype="0" fill="hold" grpId="0" nodeType="afterEffect">
                                  <p:stCondLst>
                                    <p:cond delay="0"/>
                                  </p:stCondLst>
                                  <p:iterate type="lt">
                                    <p:tmPct val="10000"/>
                                  </p:iterate>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8:14-27</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229696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8:14-27</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pic>
        <p:nvPicPr>
          <p:cNvPr id="5" name="Picture 4"/>
          <p:cNvPicPr>
            <a:picLocks noChangeAspect="1"/>
          </p:cNvPicPr>
          <p:nvPr/>
        </p:nvPicPr>
        <p:blipFill rotWithShape="1">
          <a:blip r:embed="rId3"/>
          <a:srcRect l="24553" t="23912" r="27606" b="18692"/>
          <a:stretch/>
        </p:blipFill>
        <p:spPr>
          <a:xfrm rot="21415622">
            <a:off x="1399666" y="1005059"/>
            <a:ext cx="6344668" cy="4454768"/>
          </a:xfrm>
          <a:prstGeom prst="rect">
            <a:avLst/>
          </a:prstGeom>
          <a:effectLst>
            <a:outerShdw blurRad="127000" dir="13500000" sy="23000" kx="1200000" algn="br" rotWithShape="0">
              <a:schemeClr val="bg1">
                <a:alpha val="20000"/>
              </a:schemeClr>
            </a:outerShdw>
          </a:effectLst>
        </p:spPr>
      </p:pic>
      <p:sp>
        <p:nvSpPr>
          <p:cNvPr id="6" name="TextBox 5"/>
          <p:cNvSpPr txBox="1"/>
          <p:nvPr/>
        </p:nvSpPr>
        <p:spPr>
          <a:xfrm>
            <a:off x="1905000" y="786825"/>
            <a:ext cx="2690759"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rPr>
              <a:t>Mt. Hermon</a:t>
            </a:r>
            <a:endParaRPr lang="en-US" sz="3200" dirty="0">
              <a:solidFill>
                <a:schemeClr val="bg1"/>
              </a:solidFill>
              <a:effectLst>
                <a:outerShdw blurRad="38100" dist="38100" dir="2700000" algn="tl">
                  <a:srgbClr val="000000">
                    <a:alpha val="43137"/>
                  </a:srgbClr>
                </a:outerShdw>
              </a:effectLst>
            </a:endParaRPr>
          </a:p>
        </p:txBody>
      </p:sp>
      <p:cxnSp>
        <p:nvCxnSpPr>
          <p:cNvPr id="9" name="Straight Arrow Connector 8"/>
          <p:cNvCxnSpPr>
            <a:stCxn id="6" idx="2"/>
          </p:cNvCxnSpPr>
          <p:nvPr/>
        </p:nvCxnSpPr>
        <p:spPr>
          <a:xfrm>
            <a:off x="3250380" y="1371600"/>
            <a:ext cx="2083620" cy="710625"/>
          </a:xfrm>
          <a:prstGeom prst="straightConnector1">
            <a:avLst/>
          </a:prstGeom>
          <a:ln w="28575">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38200" y="1548825"/>
            <a:ext cx="3326749"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rPr>
              <a:t>Valley of Megiddo</a:t>
            </a:r>
            <a:endParaRPr lang="en-US" sz="3200" dirty="0">
              <a:solidFill>
                <a:schemeClr val="bg1"/>
              </a:solidFill>
              <a:effectLst>
                <a:outerShdw blurRad="38100" dist="38100" dir="2700000" algn="tl">
                  <a:srgbClr val="000000">
                    <a:alpha val="43137"/>
                  </a:srgbClr>
                </a:outerShdw>
              </a:effectLst>
            </a:endParaRPr>
          </a:p>
        </p:txBody>
      </p:sp>
      <p:cxnSp>
        <p:nvCxnSpPr>
          <p:cNvPr id="12" name="Straight Arrow Connector 11"/>
          <p:cNvCxnSpPr>
            <a:stCxn id="10" idx="2"/>
          </p:cNvCxnSpPr>
          <p:nvPr/>
        </p:nvCxnSpPr>
        <p:spPr>
          <a:xfrm>
            <a:off x="2501575" y="2133600"/>
            <a:ext cx="2222825" cy="659250"/>
          </a:xfrm>
          <a:prstGeom prst="straightConnector1">
            <a:avLst/>
          </a:prstGeom>
          <a:ln w="28575">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715000" y="3200400"/>
            <a:ext cx="1981200" cy="954107"/>
          </a:xfrm>
          <a:prstGeom prst="rect">
            <a:avLst/>
          </a:prstGeom>
          <a:noFill/>
        </p:spPr>
        <p:txBody>
          <a:bodyPr wrap="square" rtlCol="0">
            <a:spAutoFit/>
          </a:bodyPr>
          <a:lstStyle/>
          <a:p>
            <a:r>
              <a:rPr lang="en-US" sz="2800" dirty="0" smtClean="0">
                <a:solidFill>
                  <a:srgbClr val="FFFF00"/>
                </a:solidFill>
                <a:effectLst>
                  <a:outerShdw blurRad="38100" dist="38100" dir="2700000" algn="tl">
                    <a:srgbClr val="000000">
                      <a:alpha val="43137"/>
                    </a:srgbClr>
                  </a:outerShdw>
                </a:effectLst>
              </a:rPr>
              <a:t>700’ below sea level</a:t>
            </a:r>
            <a:endParaRPr lang="en-US" sz="2800" dirty="0">
              <a:solidFill>
                <a:srgbClr val="FFFF00"/>
              </a:solidFill>
              <a:effectLst>
                <a:outerShdw blurRad="38100" dist="38100" dir="2700000" algn="tl">
                  <a:srgbClr val="000000">
                    <a:alpha val="43137"/>
                  </a:srgbClr>
                </a:outerShdw>
              </a:effectLst>
            </a:endParaRPr>
          </a:p>
        </p:txBody>
      </p:sp>
      <p:cxnSp>
        <p:nvCxnSpPr>
          <p:cNvPr id="15" name="Straight Arrow Connector 14"/>
          <p:cNvCxnSpPr/>
          <p:nvPr/>
        </p:nvCxnSpPr>
        <p:spPr>
          <a:xfrm flipH="1" flipV="1">
            <a:off x="5181600" y="2951145"/>
            <a:ext cx="557344" cy="319398"/>
          </a:xfrm>
          <a:prstGeom prst="straightConnector1">
            <a:avLst/>
          </a:prstGeom>
          <a:ln w="28575">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3833213" y="2765122"/>
            <a:ext cx="1077902" cy="203571"/>
          </a:xfrm>
          <a:custGeom>
            <a:avLst/>
            <a:gdLst>
              <a:gd name="connsiteX0" fmla="*/ 0 w 1077902"/>
              <a:gd name="connsiteY0" fmla="*/ 81024 h 203571"/>
              <a:gd name="connsiteX1" fmla="*/ 702453 w 1077902"/>
              <a:gd name="connsiteY1" fmla="*/ 202136 h 203571"/>
              <a:gd name="connsiteX2" fmla="*/ 968901 w 1077902"/>
              <a:gd name="connsiteY2" fmla="*/ 8356 h 203571"/>
              <a:gd name="connsiteX3" fmla="*/ 1077902 w 1077902"/>
              <a:gd name="connsiteY3" fmla="*/ 32579 h 203571"/>
              <a:gd name="connsiteX4" fmla="*/ 1077902 w 1077902"/>
              <a:gd name="connsiteY4" fmla="*/ 32579 h 203571"/>
              <a:gd name="connsiteX5" fmla="*/ 1077902 w 1077902"/>
              <a:gd name="connsiteY5" fmla="*/ 32579 h 203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902" h="203571">
                <a:moveTo>
                  <a:pt x="0" y="81024"/>
                </a:moveTo>
                <a:cubicBezTo>
                  <a:pt x="270485" y="147635"/>
                  <a:pt x="540970" y="214247"/>
                  <a:pt x="702453" y="202136"/>
                </a:cubicBezTo>
                <a:cubicBezTo>
                  <a:pt x="863936" y="190025"/>
                  <a:pt x="906326" y="36615"/>
                  <a:pt x="968901" y="8356"/>
                </a:cubicBezTo>
                <a:cubicBezTo>
                  <a:pt x="1031476" y="-19904"/>
                  <a:pt x="1077902" y="32579"/>
                  <a:pt x="1077902" y="32579"/>
                </a:cubicBezTo>
                <a:lnTo>
                  <a:pt x="1077902" y="32579"/>
                </a:lnTo>
                <a:lnTo>
                  <a:pt x="1077902" y="32579"/>
                </a:lnTo>
              </a:path>
            </a:pathLst>
          </a:custGeom>
          <a:noFill/>
          <a:ln w="57150">
            <a:solidFill>
              <a:srgbClr val="FFFF00"/>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5038808" y="2114550"/>
            <a:ext cx="230422" cy="598170"/>
          </a:xfrm>
          <a:custGeom>
            <a:avLst/>
            <a:gdLst>
              <a:gd name="connsiteX0" fmla="*/ 230422 w 230422"/>
              <a:gd name="connsiteY0" fmla="*/ 0 h 598170"/>
              <a:gd name="connsiteX1" fmla="*/ 5632 w 230422"/>
              <a:gd name="connsiteY1" fmla="*/ 144780 h 598170"/>
              <a:gd name="connsiteX2" fmla="*/ 62782 w 230422"/>
              <a:gd name="connsiteY2" fmla="*/ 377190 h 598170"/>
              <a:gd name="connsiteX3" fmla="*/ 5632 w 230422"/>
              <a:gd name="connsiteY3" fmla="*/ 598170 h 598170"/>
            </a:gdLst>
            <a:ahLst/>
            <a:cxnLst>
              <a:cxn ang="0">
                <a:pos x="connsiteX0" y="connsiteY0"/>
              </a:cxn>
              <a:cxn ang="0">
                <a:pos x="connsiteX1" y="connsiteY1"/>
              </a:cxn>
              <a:cxn ang="0">
                <a:pos x="connsiteX2" y="connsiteY2"/>
              </a:cxn>
              <a:cxn ang="0">
                <a:pos x="connsiteX3" y="connsiteY3"/>
              </a:cxn>
            </a:cxnLst>
            <a:rect l="l" t="t" r="r" b="b"/>
            <a:pathLst>
              <a:path w="230422" h="598170">
                <a:moveTo>
                  <a:pt x="230422" y="0"/>
                </a:moveTo>
                <a:cubicBezTo>
                  <a:pt x="131997" y="40957"/>
                  <a:pt x="33572" y="81915"/>
                  <a:pt x="5632" y="144780"/>
                </a:cubicBezTo>
                <a:cubicBezTo>
                  <a:pt x="-22308" y="207645"/>
                  <a:pt x="62782" y="301625"/>
                  <a:pt x="62782" y="377190"/>
                </a:cubicBezTo>
                <a:cubicBezTo>
                  <a:pt x="62782" y="452755"/>
                  <a:pt x="34207" y="525462"/>
                  <a:pt x="5632" y="598170"/>
                </a:cubicBezTo>
              </a:path>
            </a:pathLst>
          </a:custGeom>
          <a:noFill/>
          <a:ln w="57150">
            <a:solidFill>
              <a:srgbClr val="FFFF00"/>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493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20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4" grpId="0"/>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3" name="Picture 12" descr="PICT01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895" t="31579" r="11842" b="15789"/>
          <a:stretch/>
        </p:blipFill>
        <p:spPr bwMode="auto">
          <a:xfrm>
            <a:off x="877960" y="1371600"/>
            <a:ext cx="4648200" cy="2286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8:14-27</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cxnSp>
        <p:nvCxnSpPr>
          <p:cNvPr id="4" name="Straight Connector 3"/>
          <p:cNvCxnSpPr/>
          <p:nvPr/>
        </p:nvCxnSpPr>
        <p:spPr>
          <a:xfrm>
            <a:off x="1143000" y="2971801"/>
            <a:ext cx="0" cy="74198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941832" y="3352800"/>
            <a:ext cx="520456" cy="369332"/>
          </a:xfrm>
          <a:prstGeom prst="rect">
            <a:avLst/>
          </a:prstGeom>
          <a:noFill/>
        </p:spPr>
        <p:txBody>
          <a:bodyPr wrap="square" rtlCol="0">
            <a:spAutoFit/>
          </a:bodyPr>
          <a:lstStyle/>
          <a:p>
            <a:r>
              <a:rPr lang="en-US" dirty="0" smtClean="0">
                <a:solidFill>
                  <a:srgbClr val="FFFF00"/>
                </a:solidFill>
                <a:effectLst>
                  <a:outerShdw blurRad="38100" dist="38100" dir="2700000" algn="tl">
                    <a:srgbClr val="000000">
                      <a:alpha val="43137"/>
                    </a:srgbClr>
                  </a:outerShdw>
                </a:effectLst>
              </a:rPr>
              <a:t>27’</a:t>
            </a:r>
            <a:endParaRPr lang="en-US" dirty="0">
              <a:solidFill>
                <a:srgbClr val="FFFF00"/>
              </a:solidFill>
              <a:effectLst>
                <a:outerShdw blurRad="38100" dist="38100" dir="2700000" algn="tl">
                  <a:srgbClr val="000000">
                    <a:alpha val="43137"/>
                  </a:srgbClr>
                </a:outerShdw>
              </a:effectLst>
            </a:endParaRPr>
          </a:p>
        </p:txBody>
      </p:sp>
      <p:cxnSp>
        <p:nvCxnSpPr>
          <p:cNvPr id="11" name="Straight Arrow Connector 10"/>
          <p:cNvCxnSpPr/>
          <p:nvPr/>
        </p:nvCxnSpPr>
        <p:spPr>
          <a:xfrm flipH="1">
            <a:off x="1167438" y="3537466"/>
            <a:ext cx="1756660" cy="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461140" y="3537466"/>
            <a:ext cx="1760220" cy="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257800" y="2971800"/>
            <a:ext cx="0" cy="74198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62116" y="3733800"/>
            <a:ext cx="8300884" cy="107721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Tempest</a:t>
            </a:r>
            <a:r>
              <a:rPr lang="en-US" sz="3200" dirty="0">
                <a:effectLst>
                  <a:outerShdw blurRad="38100" dist="38100" dir="2700000" algn="tl">
                    <a:srgbClr val="000000">
                      <a:alpha val="43137"/>
                    </a:srgbClr>
                  </a:outerShdw>
                </a:effectLst>
              </a:rPr>
              <a:t> ~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seismos</a:t>
            </a:r>
            <a:r>
              <a:rPr lang="en-US" sz="3200" dirty="0">
                <a:solidFill>
                  <a:srgbClr val="FFFF00"/>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 every other occurrence it's translated </a:t>
            </a:r>
            <a:r>
              <a:rPr lang="en-US" sz="3200" i="1" dirty="0">
                <a:effectLst>
                  <a:outerShdw blurRad="38100" dist="38100" dir="2700000" algn="tl">
                    <a:srgbClr val="000000">
                      <a:alpha val="43137"/>
                    </a:srgbClr>
                  </a:outerShdw>
                </a:effectLst>
              </a:rPr>
              <a:t>earthquake</a:t>
            </a:r>
            <a:endParaRPr lang="en-US" sz="3200" dirty="0">
              <a:effectLst>
                <a:outerShdw blurRad="38100" dist="38100" dir="2700000" algn="tl">
                  <a:srgbClr val="000000">
                    <a:alpha val="43137"/>
                  </a:srgbClr>
                </a:outerShdw>
              </a:effectLst>
            </a:endParaRPr>
          </a:p>
        </p:txBody>
      </p:sp>
      <p:grpSp>
        <p:nvGrpSpPr>
          <p:cNvPr id="38" name="Group 37"/>
          <p:cNvGrpSpPr/>
          <p:nvPr/>
        </p:nvGrpSpPr>
        <p:grpSpPr>
          <a:xfrm>
            <a:off x="1423400" y="1878063"/>
            <a:ext cx="340517" cy="390078"/>
            <a:chOff x="1580880" y="1878063"/>
            <a:chExt cx="340517" cy="390078"/>
          </a:xfrm>
        </p:grpSpPr>
        <p:sp>
          <p:nvSpPr>
            <p:cNvPr id="24" name="Oval 23"/>
            <p:cNvSpPr/>
            <p:nvPr/>
          </p:nvSpPr>
          <p:spPr>
            <a:xfrm>
              <a:off x="1676400" y="1878063"/>
              <a:ext cx="152400" cy="228600"/>
            </a:xfrm>
            <a:prstGeom prst="ellips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1752600" y="2088798"/>
              <a:ext cx="4763" cy="179343"/>
            </a:xfrm>
            <a:prstGeom prst="line">
              <a:avLst/>
            </a:prstGeom>
            <a:ln w="762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1580880" y="2057400"/>
              <a:ext cx="152400" cy="7620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586301" y="1974050"/>
              <a:ext cx="95520" cy="10142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1715470" y="2000458"/>
              <a:ext cx="71314" cy="547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714820" y="1937652"/>
              <a:ext cx="24995" cy="23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769579" y="1937643"/>
              <a:ext cx="24995" cy="23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p:nvPr/>
          </p:nvCxnSpPr>
          <p:spPr>
            <a:xfrm flipV="1">
              <a:off x="1768997" y="2063364"/>
              <a:ext cx="152400" cy="7620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1822049" y="1980014"/>
              <a:ext cx="95520" cy="10142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1728200" y="1933943"/>
            <a:ext cx="340517" cy="390078"/>
            <a:chOff x="1580880" y="1878063"/>
            <a:chExt cx="340517" cy="390078"/>
          </a:xfrm>
        </p:grpSpPr>
        <p:sp>
          <p:nvSpPr>
            <p:cNvPr id="40" name="Oval 39"/>
            <p:cNvSpPr/>
            <p:nvPr/>
          </p:nvSpPr>
          <p:spPr>
            <a:xfrm>
              <a:off x="1676400" y="1878063"/>
              <a:ext cx="152400" cy="228600"/>
            </a:xfrm>
            <a:prstGeom prst="ellips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a:off x="1752600" y="2088798"/>
              <a:ext cx="4763" cy="179343"/>
            </a:xfrm>
            <a:prstGeom prst="line">
              <a:avLst/>
            </a:prstGeom>
            <a:ln w="762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1580880" y="2057400"/>
              <a:ext cx="152400" cy="7620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1586301" y="1974050"/>
              <a:ext cx="95520" cy="10142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1715470" y="2000458"/>
              <a:ext cx="71314" cy="547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714820" y="1937652"/>
              <a:ext cx="24995" cy="23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769579" y="1937643"/>
              <a:ext cx="24995" cy="23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p:nvPr/>
          </p:nvCxnSpPr>
          <p:spPr>
            <a:xfrm flipV="1">
              <a:off x="1768997" y="2063364"/>
              <a:ext cx="152400" cy="7620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1822049" y="1980014"/>
              <a:ext cx="95520" cy="10142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4694920" y="1922276"/>
            <a:ext cx="340517" cy="390078"/>
            <a:chOff x="1580880" y="1878063"/>
            <a:chExt cx="340517" cy="390078"/>
          </a:xfrm>
        </p:grpSpPr>
        <p:sp>
          <p:nvSpPr>
            <p:cNvPr id="50" name="Oval 49"/>
            <p:cNvSpPr/>
            <p:nvPr/>
          </p:nvSpPr>
          <p:spPr>
            <a:xfrm>
              <a:off x="1676400" y="1878063"/>
              <a:ext cx="152400" cy="228600"/>
            </a:xfrm>
            <a:prstGeom prst="ellips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p:cNvCxnSpPr/>
            <p:nvPr/>
          </p:nvCxnSpPr>
          <p:spPr>
            <a:xfrm>
              <a:off x="1752600" y="2088798"/>
              <a:ext cx="4763" cy="179343"/>
            </a:xfrm>
            <a:prstGeom prst="line">
              <a:avLst/>
            </a:prstGeom>
            <a:ln w="762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1580880" y="2057400"/>
              <a:ext cx="152400" cy="7620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1586301" y="1974050"/>
              <a:ext cx="95520" cy="10142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1715470" y="2000458"/>
              <a:ext cx="71314" cy="547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714820" y="1937652"/>
              <a:ext cx="24995" cy="23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769579" y="1937643"/>
              <a:ext cx="24995" cy="23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flipV="1">
              <a:off x="1768997" y="2063364"/>
              <a:ext cx="152400" cy="7620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1822049" y="1980014"/>
              <a:ext cx="95520" cy="10142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3186160" y="1937516"/>
            <a:ext cx="340517" cy="390078"/>
            <a:chOff x="1580880" y="1878063"/>
            <a:chExt cx="340517" cy="390078"/>
          </a:xfrm>
        </p:grpSpPr>
        <p:sp>
          <p:nvSpPr>
            <p:cNvPr id="60" name="Oval 59"/>
            <p:cNvSpPr/>
            <p:nvPr/>
          </p:nvSpPr>
          <p:spPr>
            <a:xfrm>
              <a:off x="1676400" y="1878063"/>
              <a:ext cx="152400" cy="228600"/>
            </a:xfrm>
            <a:prstGeom prst="ellips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1752600" y="2088798"/>
              <a:ext cx="4763" cy="179343"/>
            </a:xfrm>
            <a:prstGeom prst="line">
              <a:avLst/>
            </a:prstGeom>
            <a:ln w="762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flipV="1">
              <a:off x="1580880" y="2057400"/>
              <a:ext cx="152400" cy="7620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1586301" y="1974050"/>
              <a:ext cx="95520" cy="10142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1715470" y="2000458"/>
              <a:ext cx="71314" cy="547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714820" y="1937652"/>
              <a:ext cx="24995" cy="23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769579" y="1937643"/>
              <a:ext cx="24995" cy="23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flipV="1">
              <a:off x="1768997" y="2063364"/>
              <a:ext cx="152400" cy="7620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flipV="1">
              <a:off x="1822049" y="1980014"/>
              <a:ext cx="95520" cy="10142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1956800" y="1910354"/>
            <a:ext cx="340517" cy="390078"/>
            <a:chOff x="1580880" y="1878063"/>
            <a:chExt cx="340517" cy="390078"/>
          </a:xfrm>
        </p:grpSpPr>
        <p:sp>
          <p:nvSpPr>
            <p:cNvPr id="70" name="Oval 69"/>
            <p:cNvSpPr/>
            <p:nvPr/>
          </p:nvSpPr>
          <p:spPr>
            <a:xfrm>
              <a:off x="1676400" y="1878063"/>
              <a:ext cx="152400" cy="228600"/>
            </a:xfrm>
            <a:prstGeom prst="ellips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p:cNvCxnSpPr/>
            <p:nvPr/>
          </p:nvCxnSpPr>
          <p:spPr>
            <a:xfrm>
              <a:off x="1752600" y="2088798"/>
              <a:ext cx="4763" cy="179343"/>
            </a:xfrm>
            <a:prstGeom prst="line">
              <a:avLst/>
            </a:prstGeom>
            <a:ln w="762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flipV="1">
              <a:off x="1580880" y="2057400"/>
              <a:ext cx="152400" cy="7620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1586301" y="1974050"/>
              <a:ext cx="95520" cy="10142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1715470" y="2000458"/>
              <a:ext cx="71314" cy="547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1714820" y="1937652"/>
              <a:ext cx="24995" cy="23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769579" y="1937643"/>
              <a:ext cx="24995" cy="23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p:cNvCxnSpPr/>
            <p:nvPr/>
          </p:nvCxnSpPr>
          <p:spPr>
            <a:xfrm flipV="1">
              <a:off x="1768997" y="2063364"/>
              <a:ext cx="152400" cy="7620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flipV="1">
              <a:off x="1822049" y="1980014"/>
              <a:ext cx="95520" cy="10142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2292080" y="1929406"/>
            <a:ext cx="340517" cy="390078"/>
            <a:chOff x="1580880" y="1878063"/>
            <a:chExt cx="340517" cy="390078"/>
          </a:xfrm>
        </p:grpSpPr>
        <p:sp>
          <p:nvSpPr>
            <p:cNvPr id="80" name="Oval 79"/>
            <p:cNvSpPr/>
            <p:nvPr/>
          </p:nvSpPr>
          <p:spPr>
            <a:xfrm>
              <a:off x="1676400" y="1878063"/>
              <a:ext cx="152400" cy="228600"/>
            </a:xfrm>
            <a:prstGeom prst="ellips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p:cNvCxnSpPr/>
            <p:nvPr/>
          </p:nvCxnSpPr>
          <p:spPr>
            <a:xfrm>
              <a:off x="1752600" y="2088798"/>
              <a:ext cx="4763" cy="179343"/>
            </a:xfrm>
            <a:prstGeom prst="line">
              <a:avLst/>
            </a:prstGeom>
            <a:ln w="762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1580880" y="2057400"/>
              <a:ext cx="152400" cy="7620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1586301" y="1974050"/>
              <a:ext cx="95520" cy="10142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1715470" y="2000458"/>
              <a:ext cx="71314" cy="547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1714820" y="1937652"/>
              <a:ext cx="24995" cy="23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1769579" y="1937643"/>
              <a:ext cx="24995" cy="23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p:cNvCxnSpPr/>
            <p:nvPr/>
          </p:nvCxnSpPr>
          <p:spPr>
            <a:xfrm flipV="1">
              <a:off x="1768997" y="2063364"/>
              <a:ext cx="152400" cy="7620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flipV="1">
              <a:off x="1822049" y="1980014"/>
              <a:ext cx="95520" cy="10142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89" name="Group 88"/>
          <p:cNvGrpSpPr/>
          <p:nvPr/>
        </p:nvGrpSpPr>
        <p:grpSpPr>
          <a:xfrm>
            <a:off x="2571480" y="1935754"/>
            <a:ext cx="340517" cy="390078"/>
            <a:chOff x="1580880" y="1878063"/>
            <a:chExt cx="340517" cy="390078"/>
          </a:xfrm>
        </p:grpSpPr>
        <p:sp>
          <p:nvSpPr>
            <p:cNvPr id="90" name="Oval 89"/>
            <p:cNvSpPr/>
            <p:nvPr/>
          </p:nvSpPr>
          <p:spPr>
            <a:xfrm>
              <a:off x="1676400" y="1878063"/>
              <a:ext cx="152400" cy="228600"/>
            </a:xfrm>
            <a:prstGeom prst="ellips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p:cNvCxnSpPr/>
            <p:nvPr/>
          </p:nvCxnSpPr>
          <p:spPr>
            <a:xfrm>
              <a:off x="1752600" y="2088798"/>
              <a:ext cx="4763" cy="179343"/>
            </a:xfrm>
            <a:prstGeom prst="line">
              <a:avLst/>
            </a:prstGeom>
            <a:ln w="762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flipV="1">
              <a:off x="1580880" y="2057400"/>
              <a:ext cx="152400" cy="7620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1586301" y="1974050"/>
              <a:ext cx="95520" cy="10142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94" name="Oval 93"/>
            <p:cNvSpPr/>
            <p:nvPr/>
          </p:nvSpPr>
          <p:spPr>
            <a:xfrm>
              <a:off x="1715470" y="2000458"/>
              <a:ext cx="71314" cy="547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714820" y="1937652"/>
              <a:ext cx="24995" cy="23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1769579" y="1937643"/>
              <a:ext cx="24995" cy="23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Connector 96"/>
            <p:cNvCxnSpPr/>
            <p:nvPr/>
          </p:nvCxnSpPr>
          <p:spPr>
            <a:xfrm flipV="1">
              <a:off x="1768997" y="2063364"/>
              <a:ext cx="152400" cy="7620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flipV="1">
              <a:off x="1822049" y="1980014"/>
              <a:ext cx="95520" cy="10142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2916920" y="1958812"/>
            <a:ext cx="340517" cy="390078"/>
            <a:chOff x="1580880" y="1878063"/>
            <a:chExt cx="340517" cy="390078"/>
          </a:xfrm>
        </p:grpSpPr>
        <p:sp>
          <p:nvSpPr>
            <p:cNvPr id="100" name="Oval 99"/>
            <p:cNvSpPr/>
            <p:nvPr/>
          </p:nvSpPr>
          <p:spPr>
            <a:xfrm>
              <a:off x="1676400" y="1878063"/>
              <a:ext cx="152400" cy="228600"/>
            </a:xfrm>
            <a:prstGeom prst="ellips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Connector 100"/>
            <p:cNvCxnSpPr/>
            <p:nvPr/>
          </p:nvCxnSpPr>
          <p:spPr>
            <a:xfrm>
              <a:off x="1752600" y="2088798"/>
              <a:ext cx="4763" cy="179343"/>
            </a:xfrm>
            <a:prstGeom prst="line">
              <a:avLst/>
            </a:prstGeom>
            <a:ln w="762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1580880" y="2057400"/>
              <a:ext cx="152400" cy="7620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1586301" y="1974050"/>
              <a:ext cx="95520" cy="10142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04" name="Oval 103"/>
            <p:cNvSpPr/>
            <p:nvPr/>
          </p:nvSpPr>
          <p:spPr>
            <a:xfrm>
              <a:off x="1715470" y="2000458"/>
              <a:ext cx="71314" cy="547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1714820" y="1937652"/>
              <a:ext cx="24995" cy="23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1769579" y="1937643"/>
              <a:ext cx="24995" cy="23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 name="Straight Connector 106"/>
            <p:cNvCxnSpPr/>
            <p:nvPr/>
          </p:nvCxnSpPr>
          <p:spPr>
            <a:xfrm flipV="1">
              <a:off x="1768997" y="2063364"/>
              <a:ext cx="152400" cy="7620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flipV="1">
              <a:off x="1822049" y="1980014"/>
              <a:ext cx="95520" cy="10142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109" name="Group 108"/>
          <p:cNvGrpSpPr/>
          <p:nvPr/>
        </p:nvGrpSpPr>
        <p:grpSpPr>
          <a:xfrm>
            <a:off x="3455400" y="1948652"/>
            <a:ext cx="340517" cy="390078"/>
            <a:chOff x="1580880" y="1878063"/>
            <a:chExt cx="340517" cy="390078"/>
          </a:xfrm>
        </p:grpSpPr>
        <p:sp>
          <p:nvSpPr>
            <p:cNvPr id="110" name="Oval 109"/>
            <p:cNvSpPr/>
            <p:nvPr/>
          </p:nvSpPr>
          <p:spPr>
            <a:xfrm>
              <a:off x="1676400" y="1878063"/>
              <a:ext cx="152400" cy="228600"/>
            </a:xfrm>
            <a:prstGeom prst="ellips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p:cNvCxnSpPr/>
            <p:nvPr/>
          </p:nvCxnSpPr>
          <p:spPr>
            <a:xfrm>
              <a:off x="1752600" y="2088798"/>
              <a:ext cx="4763" cy="179343"/>
            </a:xfrm>
            <a:prstGeom prst="line">
              <a:avLst/>
            </a:prstGeom>
            <a:ln w="762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flipV="1">
              <a:off x="1580880" y="2057400"/>
              <a:ext cx="152400" cy="7620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1586301" y="1974050"/>
              <a:ext cx="95520" cy="10142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14" name="Oval 113"/>
            <p:cNvSpPr/>
            <p:nvPr/>
          </p:nvSpPr>
          <p:spPr>
            <a:xfrm>
              <a:off x="1715470" y="2000458"/>
              <a:ext cx="71314" cy="547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1714820" y="1937652"/>
              <a:ext cx="24995" cy="23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1769579" y="1937643"/>
              <a:ext cx="24995" cy="23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7" name="Straight Connector 116"/>
            <p:cNvCxnSpPr/>
            <p:nvPr/>
          </p:nvCxnSpPr>
          <p:spPr>
            <a:xfrm flipV="1">
              <a:off x="1768997" y="2063364"/>
              <a:ext cx="152400" cy="7620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flipV="1">
              <a:off x="1822049" y="1980014"/>
              <a:ext cx="95520" cy="10142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119" name="Group 118"/>
          <p:cNvGrpSpPr/>
          <p:nvPr/>
        </p:nvGrpSpPr>
        <p:grpSpPr>
          <a:xfrm>
            <a:off x="3780520" y="1989292"/>
            <a:ext cx="340517" cy="390078"/>
            <a:chOff x="1580880" y="1878063"/>
            <a:chExt cx="340517" cy="390078"/>
          </a:xfrm>
        </p:grpSpPr>
        <p:sp>
          <p:nvSpPr>
            <p:cNvPr id="120" name="Oval 119"/>
            <p:cNvSpPr/>
            <p:nvPr/>
          </p:nvSpPr>
          <p:spPr>
            <a:xfrm>
              <a:off x="1676400" y="1878063"/>
              <a:ext cx="152400" cy="228600"/>
            </a:xfrm>
            <a:prstGeom prst="ellips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Connector 120"/>
            <p:cNvCxnSpPr/>
            <p:nvPr/>
          </p:nvCxnSpPr>
          <p:spPr>
            <a:xfrm>
              <a:off x="1752600" y="2088798"/>
              <a:ext cx="4763" cy="179343"/>
            </a:xfrm>
            <a:prstGeom prst="line">
              <a:avLst/>
            </a:prstGeom>
            <a:ln w="762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flipV="1">
              <a:off x="1580880" y="2057400"/>
              <a:ext cx="152400" cy="7620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1586301" y="1974050"/>
              <a:ext cx="95520" cy="10142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24" name="Oval 123"/>
            <p:cNvSpPr/>
            <p:nvPr/>
          </p:nvSpPr>
          <p:spPr>
            <a:xfrm>
              <a:off x="1715470" y="2000458"/>
              <a:ext cx="71314" cy="547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1714820" y="1937652"/>
              <a:ext cx="24995" cy="23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1769579" y="1937643"/>
              <a:ext cx="24995" cy="23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Straight Connector 126"/>
            <p:cNvCxnSpPr/>
            <p:nvPr/>
          </p:nvCxnSpPr>
          <p:spPr>
            <a:xfrm flipV="1">
              <a:off x="1768997" y="2063364"/>
              <a:ext cx="152400" cy="7620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flipV="1">
              <a:off x="1822049" y="1980014"/>
              <a:ext cx="95520" cy="10142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p:nvGrpSpPr>
        <p:grpSpPr>
          <a:xfrm>
            <a:off x="4151360" y="1943572"/>
            <a:ext cx="340517" cy="390078"/>
            <a:chOff x="1580880" y="1878063"/>
            <a:chExt cx="340517" cy="390078"/>
          </a:xfrm>
        </p:grpSpPr>
        <p:sp>
          <p:nvSpPr>
            <p:cNvPr id="130" name="Oval 129"/>
            <p:cNvSpPr/>
            <p:nvPr/>
          </p:nvSpPr>
          <p:spPr>
            <a:xfrm>
              <a:off x="1676400" y="1878063"/>
              <a:ext cx="152400" cy="228600"/>
            </a:xfrm>
            <a:prstGeom prst="ellips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1" name="Straight Connector 130"/>
            <p:cNvCxnSpPr/>
            <p:nvPr/>
          </p:nvCxnSpPr>
          <p:spPr>
            <a:xfrm>
              <a:off x="1752600" y="2088798"/>
              <a:ext cx="4763" cy="179343"/>
            </a:xfrm>
            <a:prstGeom prst="line">
              <a:avLst/>
            </a:prstGeom>
            <a:ln w="762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flipV="1">
              <a:off x="1580880" y="2057400"/>
              <a:ext cx="152400" cy="7620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1586301" y="1974050"/>
              <a:ext cx="95520" cy="10142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1715470" y="2000458"/>
              <a:ext cx="71314" cy="547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1714820" y="1937652"/>
              <a:ext cx="24995" cy="23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1769579" y="1937643"/>
              <a:ext cx="24995" cy="23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 name="Straight Connector 136"/>
            <p:cNvCxnSpPr/>
            <p:nvPr/>
          </p:nvCxnSpPr>
          <p:spPr>
            <a:xfrm flipV="1">
              <a:off x="1768997" y="2063364"/>
              <a:ext cx="152400" cy="7620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flipV="1">
              <a:off x="1822049" y="1980014"/>
              <a:ext cx="95520" cy="10142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139" name="Group 138"/>
          <p:cNvGrpSpPr/>
          <p:nvPr/>
        </p:nvGrpSpPr>
        <p:grpSpPr>
          <a:xfrm>
            <a:off x="4476480" y="1953732"/>
            <a:ext cx="340517" cy="390078"/>
            <a:chOff x="1580880" y="1878063"/>
            <a:chExt cx="340517" cy="390078"/>
          </a:xfrm>
        </p:grpSpPr>
        <p:sp>
          <p:nvSpPr>
            <p:cNvPr id="140" name="Oval 139"/>
            <p:cNvSpPr/>
            <p:nvPr/>
          </p:nvSpPr>
          <p:spPr>
            <a:xfrm>
              <a:off x="1676400" y="1878063"/>
              <a:ext cx="152400" cy="228600"/>
            </a:xfrm>
            <a:prstGeom prst="ellips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p:cNvCxnSpPr/>
            <p:nvPr/>
          </p:nvCxnSpPr>
          <p:spPr>
            <a:xfrm>
              <a:off x="1752600" y="2088798"/>
              <a:ext cx="4763" cy="179343"/>
            </a:xfrm>
            <a:prstGeom prst="line">
              <a:avLst/>
            </a:prstGeom>
            <a:ln w="762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flipV="1">
              <a:off x="1580880" y="2057400"/>
              <a:ext cx="152400" cy="7620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1586301" y="1974050"/>
              <a:ext cx="95520" cy="10142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44" name="Oval 143"/>
            <p:cNvSpPr/>
            <p:nvPr/>
          </p:nvSpPr>
          <p:spPr>
            <a:xfrm>
              <a:off x="1715470" y="2000458"/>
              <a:ext cx="71314" cy="547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1714820" y="1937652"/>
              <a:ext cx="24995" cy="23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1769579" y="1937643"/>
              <a:ext cx="24995" cy="23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7" name="Straight Connector 146"/>
            <p:cNvCxnSpPr/>
            <p:nvPr/>
          </p:nvCxnSpPr>
          <p:spPr>
            <a:xfrm flipV="1">
              <a:off x="1768997" y="2063364"/>
              <a:ext cx="152400" cy="7620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flipV="1">
              <a:off x="1822049" y="1980014"/>
              <a:ext cx="95520" cy="10142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p:nvGrpSpPr>
        <p:grpSpPr>
          <a:xfrm rot="16200000">
            <a:off x="2037448" y="2313165"/>
            <a:ext cx="235132" cy="672780"/>
            <a:chOff x="2510099" y="3110514"/>
            <a:chExt cx="213756" cy="611618"/>
          </a:xfrm>
        </p:grpSpPr>
        <p:sp>
          <p:nvSpPr>
            <p:cNvPr id="150" name="Oval 149"/>
            <p:cNvSpPr/>
            <p:nvPr/>
          </p:nvSpPr>
          <p:spPr>
            <a:xfrm>
              <a:off x="2540000" y="3110514"/>
              <a:ext cx="1524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1" name="Straight Connector 150"/>
            <p:cNvCxnSpPr/>
            <p:nvPr/>
          </p:nvCxnSpPr>
          <p:spPr>
            <a:xfrm>
              <a:off x="2616200" y="3321249"/>
              <a:ext cx="12569" cy="22788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a:off x="2510099" y="3366051"/>
              <a:ext cx="86781" cy="16462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2646318" y="3364634"/>
              <a:ext cx="77537" cy="14835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V="1">
              <a:off x="2579760" y="3500592"/>
              <a:ext cx="25400" cy="22154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flipV="1">
              <a:off x="2639815" y="3499611"/>
              <a:ext cx="25400" cy="22154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4029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par>
                                <p:cTn id="12" presetID="22" presetClass="entr" presetSubtype="1"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up)">
                                      <p:cBhvr>
                                        <p:cTn id="14" dur="500"/>
                                        <p:tgtEl>
                                          <p:spTgt spid="2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22" presetClass="entr" presetSubtype="8"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par>
                                <p:cTn id="22" presetID="22" presetClass="entr" presetSubtype="2"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nodeType="withEffect">
                                  <p:stCondLst>
                                    <p:cond delay="0"/>
                                  </p:stCondLst>
                                  <p:childTnLst>
                                    <p:set>
                                      <p:cBhvr>
                                        <p:cTn id="36" dur="1" fill="hold">
                                          <p:stCondLst>
                                            <p:cond delay="0"/>
                                          </p:stCondLst>
                                        </p:cTn>
                                        <p:tgtEl>
                                          <p:spTgt spid="119"/>
                                        </p:tgtEl>
                                        <p:attrNameLst>
                                          <p:attrName>style.visibility</p:attrName>
                                        </p:attrNameLst>
                                      </p:cBhvr>
                                      <p:to>
                                        <p:strVal val="visible"/>
                                      </p:to>
                                    </p:set>
                                    <p:animEffect transition="in" filter="fade">
                                      <p:cBhvr>
                                        <p:cTn id="37" dur="500"/>
                                        <p:tgtEl>
                                          <p:spTgt spid="119"/>
                                        </p:tgtEl>
                                      </p:cBhvr>
                                    </p:animEffect>
                                  </p:childTnLst>
                                </p:cTn>
                              </p:par>
                              <p:par>
                                <p:cTn id="38" presetID="10" presetClass="entr" presetSubtype="0" fill="hold" nodeType="withEffect">
                                  <p:stCondLst>
                                    <p:cond delay="1500"/>
                                  </p:stCondLst>
                                  <p:childTnLst>
                                    <p:set>
                                      <p:cBhvr>
                                        <p:cTn id="39" dur="1" fill="hold">
                                          <p:stCondLst>
                                            <p:cond delay="0"/>
                                          </p:stCondLst>
                                        </p:cTn>
                                        <p:tgtEl>
                                          <p:spTgt spid="79"/>
                                        </p:tgtEl>
                                        <p:attrNameLst>
                                          <p:attrName>style.visibility</p:attrName>
                                        </p:attrNameLst>
                                      </p:cBhvr>
                                      <p:to>
                                        <p:strVal val="visible"/>
                                      </p:to>
                                    </p:set>
                                    <p:animEffect transition="in" filter="fade">
                                      <p:cBhvr>
                                        <p:cTn id="40" dur="500"/>
                                        <p:tgtEl>
                                          <p:spTgt spid="79"/>
                                        </p:tgtEl>
                                      </p:cBhvr>
                                    </p:animEffect>
                                  </p:childTnLst>
                                </p:cTn>
                              </p:par>
                              <p:par>
                                <p:cTn id="41" presetID="10" presetClass="entr" presetSubtype="0" fill="hold" nodeType="withEffect">
                                  <p:stCondLst>
                                    <p:cond delay="1500"/>
                                  </p:stCondLst>
                                  <p:childTnLst>
                                    <p:set>
                                      <p:cBhvr>
                                        <p:cTn id="42" dur="1" fill="hold">
                                          <p:stCondLst>
                                            <p:cond delay="0"/>
                                          </p:stCondLst>
                                        </p:cTn>
                                        <p:tgtEl>
                                          <p:spTgt spid="139"/>
                                        </p:tgtEl>
                                        <p:attrNameLst>
                                          <p:attrName>style.visibility</p:attrName>
                                        </p:attrNameLst>
                                      </p:cBhvr>
                                      <p:to>
                                        <p:strVal val="visible"/>
                                      </p:to>
                                    </p:set>
                                    <p:animEffect transition="in" filter="fade">
                                      <p:cBhvr>
                                        <p:cTn id="43" dur="1000"/>
                                        <p:tgtEl>
                                          <p:spTgt spid="139"/>
                                        </p:tgtEl>
                                      </p:cBhvr>
                                    </p:animEffect>
                                  </p:childTnLst>
                                </p:cTn>
                              </p:par>
                              <p:par>
                                <p:cTn id="44" presetID="10" presetClass="entr" presetSubtype="0" fill="hold" nodeType="withEffect">
                                  <p:stCondLst>
                                    <p:cond delay="1500"/>
                                  </p:stCondLst>
                                  <p:childTnLst>
                                    <p:set>
                                      <p:cBhvr>
                                        <p:cTn id="45" dur="1" fill="hold">
                                          <p:stCondLst>
                                            <p:cond delay="0"/>
                                          </p:stCondLst>
                                        </p:cTn>
                                        <p:tgtEl>
                                          <p:spTgt spid="109"/>
                                        </p:tgtEl>
                                        <p:attrNameLst>
                                          <p:attrName>style.visibility</p:attrName>
                                        </p:attrNameLst>
                                      </p:cBhvr>
                                      <p:to>
                                        <p:strVal val="visible"/>
                                      </p:to>
                                    </p:set>
                                    <p:animEffect transition="in" filter="fade">
                                      <p:cBhvr>
                                        <p:cTn id="46" dur="500"/>
                                        <p:tgtEl>
                                          <p:spTgt spid="109"/>
                                        </p:tgtEl>
                                      </p:cBhvr>
                                    </p:animEffect>
                                  </p:childTnLst>
                                </p:cTn>
                              </p:par>
                              <p:par>
                                <p:cTn id="47" presetID="10" presetClass="entr" presetSubtype="0" fill="hold" nodeType="withEffect">
                                  <p:stCondLst>
                                    <p:cond delay="150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1000"/>
                                        <p:tgtEl>
                                          <p:spTgt spid="39"/>
                                        </p:tgtEl>
                                      </p:cBhvr>
                                    </p:animEffect>
                                  </p:childTnLst>
                                </p:cTn>
                              </p:par>
                              <p:par>
                                <p:cTn id="50" presetID="10" presetClass="entr" presetSubtype="0" fill="hold" nodeType="withEffect">
                                  <p:stCondLst>
                                    <p:cond delay="500"/>
                                  </p:stCondLst>
                                  <p:childTnLst>
                                    <p:set>
                                      <p:cBhvr>
                                        <p:cTn id="51" dur="1" fill="hold">
                                          <p:stCondLst>
                                            <p:cond delay="0"/>
                                          </p:stCondLst>
                                        </p:cTn>
                                        <p:tgtEl>
                                          <p:spTgt spid="69"/>
                                        </p:tgtEl>
                                        <p:attrNameLst>
                                          <p:attrName>style.visibility</p:attrName>
                                        </p:attrNameLst>
                                      </p:cBhvr>
                                      <p:to>
                                        <p:strVal val="visible"/>
                                      </p:to>
                                    </p:set>
                                    <p:animEffect transition="in" filter="fade">
                                      <p:cBhvr>
                                        <p:cTn id="52" dur="1000"/>
                                        <p:tgtEl>
                                          <p:spTgt spid="69"/>
                                        </p:tgtEl>
                                      </p:cBhvr>
                                    </p:animEffect>
                                  </p:childTnLst>
                                </p:cTn>
                              </p:par>
                              <p:par>
                                <p:cTn id="53" presetID="10" presetClass="entr" presetSubtype="0" fill="hold" nodeType="withEffect">
                                  <p:stCondLst>
                                    <p:cond delay="150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500"/>
                                        <p:tgtEl>
                                          <p:spTgt spid="59"/>
                                        </p:tgtEl>
                                      </p:cBhvr>
                                    </p:animEffect>
                                  </p:childTnLst>
                                </p:cTn>
                              </p:par>
                              <p:par>
                                <p:cTn id="56" presetID="10" presetClass="entr" presetSubtype="0" fill="hold" nodeType="withEffect">
                                  <p:stCondLst>
                                    <p:cond delay="1500"/>
                                  </p:stCondLst>
                                  <p:childTnLst>
                                    <p:set>
                                      <p:cBhvr>
                                        <p:cTn id="57" dur="1" fill="hold">
                                          <p:stCondLst>
                                            <p:cond delay="0"/>
                                          </p:stCondLst>
                                        </p:cTn>
                                        <p:tgtEl>
                                          <p:spTgt spid="99"/>
                                        </p:tgtEl>
                                        <p:attrNameLst>
                                          <p:attrName>style.visibility</p:attrName>
                                        </p:attrNameLst>
                                      </p:cBhvr>
                                      <p:to>
                                        <p:strVal val="visible"/>
                                      </p:to>
                                    </p:set>
                                    <p:animEffect transition="in" filter="fade">
                                      <p:cBhvr>
                                        <p:cTn id="58" dur="2000"/>
                                        <p:tgtEl>
                                          <p:spTgt spid="99"/>
                                        </p:tgtEl>
                                      </p:cBhvr>
                                    </p:animEffect>
                                  </p:childTnLst>
                                </p:cTn>
                              </p:par>
                              <p:par>
                                <p:cTn id="59" presetID="10" presetClass="entr" presetSubtype="0" fill="hold" nodeType="withEffect">
                                  <p:stCondLst>
                                    <p:cond delay="1500"/>
                                  </p:stCondLst>
                                  <p:childTnLst>
                                    <p:set>
                                      <p:cBhvr>
                                        <p:cTn id="60" dur="1" fill="hold">
                                          <p:stCondLst>
                                            <p:cond delay="0"/>
                                          </p:stCondLst>
                                        </p:cTn>
                                        <p:tgtEl>
                                          <p:spTgt spid="49"/>
                                        </p:tgtEl>
                                        <p:attrNameLst>
                                          <p:attrName>style.visibility</p:attrName>
                                        </p:attrNameLst>
                                      </p:cBhvr>
                                      <p:to>
                                        <p:strVal val="visible"/>
                                      </p:to>
                                    </p:set>
                                    <p:animEffect transition="in" filter="fade">
                                      <p:cBhvr>
                                        <p:cTn id="61" dur="500"/>
                                        <p:tgtEl>
                                          <p:spTgt spid="49"/>
                                        </p:tgtEl>
                                      </p:cBhvr>
                                    </p:animEffect>
                                  </p:childTnLst>
                                </p:cTn>
                              </p:par>
                              <p:par>
                                <p:cTn id="62" presetID="10" presetClass="entr" presetSubtype="0" fill="hold" nodeType="withEffect">
                                  <p:stCondLst>
                                    <p:cond delay="1500"/>
                                  </p:stCondLst>
                                  <p:childTnLst>
                                    <p:set>
                                      <p:cBhvr>
                                        <p:cTn id="63" dur="1" fill="hold">
                                          <p:stCondLst>
                                            <p:cond delay="0"/>
                                          </p:stCondLst>
                                        </p:cTn>
                                        <p:tgtEl>
                                          <p:spTgt spid="129"/>
                                        </p:tgtEl>
                                        <p:attrNameLst>
                                          <p:attrName>style.visibility</p:attrName>
                                        </p:attrNameLst>
                                      </p:cBhvr>
                                      <p:to>
                                        <p:strVal val="visible"/>
                                      </p:to>
                                    </p:set>
                                    <p:animEffect transition="in" filter="fade">
                                      <p:cBhvr>
                                        <p:cTn id="64" dur="1000"/>
                                        <p:tgtEl>
                                          <p:spTgt spid="129"/>
                                        </p:tgtEl>
                                      </p:cBhvr>
                                    </p:animEffect>
                                  </p:childTnLst>
                                </p:cTn>
                              </p:par>
                              <p:par>
                                <p:cTn id="65" presetID="10" presetClass="entr" presetSubtype="0" fill="hold" nodeType="withEffect">
                                  <p:stCondLst>
                                    <p:cond delay="1500"/>
                                  </p:stCondLst>
                                  <p:childTnLst>
                                    <p:set>
                                      <p:cBhvr>
                                        <p:cTn id="66" dur="1" fill="hold">
                                          <p:stCondLst>
                                            <p:cond delay="0"/>
                                          </p:stCondLst>
                                        </p:cTn>
                                        <p:tgtEl>
                                          <p:spTgt spid="89"/>
                                        </p:tgtEl>
                                        <p:attrNameLst>
                                          <p:attrName>style.visibility</p:attrName>
                                        </p:attrNameLst>
                                      </p:cBhvr>
                                      <p:to>
                                        <p:strVal val="visible"/>
                                      </p:to>
                                    </p:set>
                                    <p:animEffect transition="in" filter="fade">
                                      <p:cBhvr>
                                        <p:cTn id="67" dur="2000"/>
                                        <p:tgtEl>
                                          <p:spTgt spid="8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66"/>
                                        </p:tgtEl>
                                        <p:attrNameLst>
                                          <p:attrName>style.visibility</p:attrName>
                                        </p:attrNameLst>
                                      </p:cBhvr>
                                      <p:to>
                                        <p:strVal val="visible"/>
                                      </p:to>
                                    </p:set>
                                    <p:animEffect transition="in" filter="fade">
                                      <p:cBhvr>
                                        <p:cTn id="72"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8:14-27</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350514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8:14-27</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14" name="TextBox 13"/>
          <p:cNvSpPr txBox="1"/>
          <p:nvPr/>
        </p:nvSpPr>
        <p:spPr>
          <a:xfrm>
            <a:off x="462116" y="689807"/>
            <a:ext cx="8201117"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1 John. 3:20 ~ </a:t>
            </a:r>
            <a:r>
              <a:rPr lang="en-US" sz="3200" dirty="0">
                <a:solidFill>
                  <a:srgbClr val="FFFF00"/>
                </a:solidFill>
                <a:effectLst>
                  <a:outerShdw blurRad="38100" dist="38100" dir="2700000" algn="tl">
                    <a:srgbClr val="000000">
                      <a:alpha val="43137"/>
                    </a:srgbClr>
                  </a:outerShdw>
                </a:effectLst>
              </a:rPr>
              <a:t>For if our heart condemns us, God is greater than our heart, and knows all things.</a:t>
            </a:r>
          </a:p>
        </p:txBody>
      </p:sp>
    </p:spTree>
    <p:extLst>
      <p:ext uri="{BB962C8B-B14F-4D97-AF65-F5344CB8AC3E}">
        <p14:creationId xmlns:p14="http://schemas.microsoft.com/office/powerpoint/2010/main" val="3406302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8:14-27</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314673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8:14-27</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grpSp>
        <p:nvGrpSpPr>
          <p:cNvPr id="11" name="Group 10"/>
          <p:cNvGrpSpPr/>
          <p:nvPr/>
        </p:nvGrpSpPr>
        <p:grpSpPr>
          <a:xfrm>
            <a:off x="5344287" y="1816062"/>
            <a:ext cx="3206538" cy="3266017"/>
            <a:chOff x="2224654" y="1180733"/>
            <a:chExt cx="4694692" cy="4781776"/>
          </a:xfrm>
          <a:effectLst>
            <a:outerShdw blurRad="127000" dist="12700" dir="2700000" sy="-23000" kx="-800400" algn="bl" rotWithShape="0">
              <a:schemeClr val="bg1">
                <a:alpha val="20000"/>
              </a:schemeClr>
            </a:outerShdw>
          </a:effectLst>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4654" y="1180733"/>
              <a:ext cx="4694692" cy="4684105"/>
            </a:xfrm>
            <a:prstGeom prst="rect">
              <a:avLst/>
            </a:prstGeom>
          </p:spPr>
        </p:pic>
        <p:sp>
          <p:nvSpPr>
            <p:cNvPr id="7" name="Block Arc 6"/>
            <p:cNvSpPr/>
            <p:nvPr/>
          </p:nvSpPr>
          <p:spPr>
            <a:xfrm rot="60000">
              <a:off x="2518561" y="1441284"/>
              <a:ext cx="4149180" cy="4521225"/>
            </a:xfrm>
            <a:prstGeom prst="blockArc">
              <a:avLst>
                <a:gd name="adj1" fmla="val 10691285"/>
                <a:gd name="adj2" fmla="val 21518101"/>
                <a:gd name="adj3" fmla="val 11942"/>
              </a:avLst>
            </a:prstGeom>
            <a:gradFill>
              <a:gsLst>
                <a:gs pos="0">
                  <a:schemeClr val="accent4">
                    <a:lumMod val="60000"/>
                    <a:lumOff val="40000"/>
                  </a:schemeClr>
                </a:gs>
                <a:gs pos="54000">
                  <a:schemeClr val="accent4">
                    <a:lumMod val="60000"/>
                    <a:lumOff val="40000"/>
                  </a:schemeClr>
                </a:gs>
                <a:gs pos="87000">
                  <a:srgbClr val="D684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a:gsLst>
                    <a:gs pos="0">
                      <a:srgbClr val="FFC819"/>
                    </a:gs>
                    <a:gs pos="14000">
                      <a:schemeClr val="accent4">
                        <a:lumMod val="60000"/>
                        <a:lumOff val="40000"/>
                      </a:schemeClr>
                    </a:gs>
                    <a:gs pos="75000">
                      <a:srgbClr val="D68400"/>
                    </a:gs>
                  </a:gsLst>
                  <a:lin ang="5400000" scaled="1"/>
                </a:gradFill>
              </a:endParaRPr>
            </a:p>
          </p:txBody>
        </p:sp>
        <p:sp>
          <p:nvSpPr>
            <p:cNvPr id="6" name="TextBox 5"/>
            <p:cNvSpPr txBox="1"/>
            <p:nvPr/>
          </p:nvSpPr>
          <p:spPr>
            <a:xfrm>
              <a:off x="2782365" y="1759845"/>
              <a:ext cx="3528721" cy="4017107"/>
            </a:xfrm>
            <a:prstGeom prst="rect">
              <a:avLst/>
            </a:prstGeom>
            <a:noFill/>
          </p:spPr>
          <p:txBody>
            <a:bodyPr wrap="square" rtlCol="0">
              <a:prstTxWarp prst="textCircle">
                <a:avLst>
                  <a:gd name="adj" fmla="val 11013012"/>
                </a:avLst>
              </a:prstTxWarp>
              <a:spAutoFit/>
              <a:scene3d>
                <a:camera prst="orthographicFront"/>
                <a:lightRig rig="threePt" dir="t"/>
              </a:scene3d>
              <a:sp3d extrusionH="57150" contourW="12700">
                <a:bevelT w="38100" h="120650" prst="slope"/>
                <a:contourClr>
                  <a:schemeClr val="accent2">
                    <a:lumMod val="75000"/>
                  </a:schemeClr>
                </a:contourClr>
              </a:sp3d>
            </a:bodyPr>
            <a:lstStyle/>
            <a:p>
              <a:r>
                <a:rPr lang="en-US" sz="2400" dirty="0" smtClean="0">
                  <a:solidFill>
                    <a:schemeClr val="accent2">
                      <a:lumMod val="75000"/>
                    </a:schemeClr>
                  </a:solidFill>
                </a:rPr>
                <a:t>FAITH LEADS TO OBEDIENCE</a:t>
              </a:r>
              <a:endParaRPr lang="en-US" sz="2400" dirty="0">
                <a:solidFill>
                  <a:schemeClr val="accent2">
                    <a:lumMod val="75000"/>
                  </a:schemeClr>
                </a:solidFill>
              </a:endParaRPr>
            </a:p>
          </p:txBody>
        </p:sp>
      </p:grpSp>
      <p:grpSp>
        <p:nvGrpSpPr>
          <p:cNvPr id="12" name="Group 11"/>
          <p:cNvGrpSpPr/>
          <p:nvPr/>
        </p:nvGrpSpPr>
        <p:grpSpPr>
          <a:xfrm>
            <a:off x="5345430" y="1798779"/>
            <a:ext cx="3206538" cy="3266017"/>
            <a:chOff x="5818754" y="1333133"/>
            <a:chExt cx="4694692" cy="4781776"/>
          </a:xfrm>
          <a:effectLst>
            <a:outerShdw blurRad="127000" dist="12700" dir="2700000" sy="-23000" kx="-800400" algn="bl" rotWithShape="0">
              <a:schemeClr val="bg1">
                <a:alpha val="20000"/>
              </a:schemeClr>
            </a:outerShdw>
          </a:effectLst>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8754" y="1333133"/>
              <a:ext cx="4694692" cy="4684105"/>
            </a:xfrm>
            <a:prstGeom prst="rect">
              <a:avLst/>
            </a:prstGeom>
          </p:spPr>
        </p:pic>
        <p:sp>
          <p:nvSpPr>
            <p:cNvPr id="9" name="Block Arc 8"/>
            <p:cNvSpPr/>
            <p:nvPr/>
          </p:nvSpPr>
          <p:spPr>
            <a:xfrm rot="60000">
              <a:off x="6112661" y="1593684"/>
              <a:ext cx="4149180" cy="4521225"/>
            </a:xfrm>
            <a:prstGeom prst="blockArc">
              <a:avLst>
                <a:gd name="adj1" fmla="val 10691285"/>
                <a:gd name="adj2" fmla="val 21518101"/>
                <a:gd name="adj3" fmla="val 11942"/>
              </a:avLst>
            </a:prstGeom>
            <a:gradFill>
              <a:gsLst>
                <a:gs pos="0">
                  <a:schemeClr val="accent4">
                    <a:lumMod val="60000"/>
                    <a:lumOff val="40000"/>
                  </a:schemeClr>
                </a:gs>
                <a:gs pos="54000">
                  <a:schemeClr val="accent4">
                    <a:lumMod val="60000"/>
                    <a:lumOff val="40000"/>
                  </a:schemeClr>
                </a:gs>
                <a:gs pos="87000">
                  <a:srgbClr val="D684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a:gsLst>
                    <a:gs pos="0">
                      <a:srgbClr val="FFC819"/>
                    </a:gs>
                    <a:gs pos="14000">
                      <a:schemeClr val="accent4">
                        <a:lumMod val="60000"/>
                        <a:lumOff val="40000"/>
                      </a:schemeClr>
                    </a:gs>
                    <a:gs pos="75000">
                      <a:srgbClr val="D68400"/>
                    </a:gs>
                  </a:gsLst>
                  <a:lin ang="5400000" scaled="1"/>
                </a:gradFill>
              </a:endParaRPr>
            </a:p>
          </p:txBody>
        </p:sp>
        <p:sp>
          <p:nvSpPr>
            <p:cNvPr id="10" name="TextBox 9"/>
            <p:cNvSpPr txBox="1"/>
            <p:nvPr/>
          </p:nvSpPr>
          <p:spPr>
            <a:xfrm>
              <a:off x="6376465" y="1912245"/>
              <a:ext cx="3528721" cy="4017107"/>
            </a:xfrm>
            <a:prstGeom prst="rect">
              <a:avLst/>
            </a:prstGeom>
            <a:noFill/>
          </p:spPr>
          <p:txBody>
            <a:bodyPr wrap="square" rtlCol="0">
              <a:prstTxWarp prst="textCircle">
                <a:avLst>
                  <a:gd name="adj" fmla="val 11013012"/>
                </a:avLst>
              </a:prstTxWarp>
              <a:spAutoFit/>
              <a:scene3d>
                <a:camera prst="orthographicFront"/>
                <a:lightRig rig="threePt" dir="t"/>
              </a:scene3d>
              <a:sp3d extrusionH="57150" contourW="12700">
                <a:bevelT w="38100" h="120650" prst="slope"/>
                <a:contourClr>
                  <a:schemeClr val="accent2">
                    <a:lumMod val="75000"/>
                  </a:schemeClr>
                </a:contourClr>
              </a:sp3d>
            </a:bodyPr>
            <a:lstStyle/>
            <a:p>
              <a:r>
                <a:rPr lang="en-US" sz="2000" dirty="0" smtClean="0">
                  <a:solidFill>
                    <a:schemeClr val="accent2">
                      <a:lumMod val="75000"/>
                    </a:schemeClr>
                  </a:solidFill>
                </a:rPr>
                <a:t>OBEDIENCE SPRINGS FROM FAITH</a:t>
              </a:r>
              <a:endParaRPr lang="en-US" sz="2000" dirty="0">
                <a:solidFill>
                  <a:schemeClr val="accent2">
                    <a:lumMod val="75000"/>
                  </a:schemeClr>
                </a:solidFill>
              </a:endParaRPr>
            </a:p>
          </p:txBody>
        </p:sp>
      </p:grpSp>
      <p:sp>
        <p:nvSpPr>
          <p:cNvPr id="14" name="TextBox 13"/>
          <p:cNvSpPr txBox="1"/>
          <p:nvPr/>
        </p:nvSpPr>
        <p:spPr>
          <a:xfrm>
            <a:off x="462116" y="689807"/>
            <a:ext cx="8201117" cy="3046988"/>
          </a:xfrm>
          <a:prstGeom prst="rect">
            <a:avLst/>
          </a:prstGeom>
          <a:noFill/>
        </p:spPr>
        <p:txBody>
          <a:bodyPr wrap="square" rtlCol="0">
            <a:spAutoFit/>
          </a:bodyPr>
          <a:lstStyle/>
          <a:p>
            <a:pPr>
              <a:buAutoNum type="alphaLcPeriod"/>
            </a:pPr>
            <a:r>
              <a:rPr lang="en-US" sz="3200" dirty="0" smtClean="0">
                <a:solidFill>
                  <a:srgbClr val="FFFF00"/>
                </a:solidFill>
                <a:effectLst>
                  <a:outerShdw blurRad="38100" dist="38100" dir="2700000" algn="tl">
                    <a:srgbClr val="000000">
                      <a:alpha val="43137"/>
                    </a:srgbClr>
                  </a:outerShdw>
                </a:effectLst>
              </a:rPr>
              <a:t>w. Tozer ~ </a:t>
            </a:r>
            <a:r>
              <a:rPr lang="en-US" sz="3200" dirty="0" smtClean="0">
                <a:effectLst>
                  <a:outerShdw blurRad="38100" dist="38100" dir="2700000" algn="tl">
                    <a:srgbClr val="000000">
                      <a:alpha val="43137"/>
                    </a:srgbClr>
                  </a:outerShdw>
                </a:effectLst>
              </a:rPr>
              <a:t>“The </a:t>
            </a:r>
            <a:r>
              <a:rPr lang="en-US" sz="3200" dirty="0">
                <a:effectLst>
                  <a:outerShdw blurRad="38100" dist="38100" dir="2700000" algn="tl">
                    <a:srgbClr val="000000">
                      <a:alpha val="43137"/>
                    </a:srgbClr>
                  </a:outerShdw>
                </a:effectLst>
              </a:rPr>
              <a:t>Bible recognizes no </a:t>
            </a:r>
            <a:r>
              <a:rPr lang="en-US" sz="3200" dirty="0" smtClean="0">
                <a:effectLst>
                  <a:outerShdw blurRad="38100" dist="38100" dir="2700000" algn="tl">
                    <a:srgbClr val="000000">
                      <a:alpha val="43137"/>
                    </a:srgbClr>
                  </a:outerShdw>
                </a:effectLst>
              </a:rPr>
              <a:t>faith that </a:t>
            </a:r>
            <a:r>
              <a:rPr lang="en-US" sz="3200" dirty="0">
                <a:effectLst>
                  <a:outerShdw blurRad="38100" dist="38100" dir="2700000" algn="tl">
                    <a:srgbClr val="000000">
                      <a:alpha val="43137"/>
                    </a:srgbClr>
                  </a:outerShdw>
                </a:effectLst>
              </a:rPr>
              <a:t>does not lead to obedience, nor does it recognize any obedience </a:t>
            </a:r>
            <a:r>
              <a:rPr lang="en-US" sz="3200" dirty="0" smtClean="0">
                <a:effectLst>
                  <a:outerShdw blurRad="38100" dist="38100" dir="2700000" algn="tl">
                    <a:srgbClr val="000000">
                      <a:alpha val="43137"/>
                    </a:srgbClr>
                  </a:outerShdw>
                </a:effectLst>
              </a:rPr>
              <a:t>that</a:t>
            </a:r>
          </a:p>
          <a:p>
            <a:r>
              <a:rPr lang="en-US" sz="3200" dirty="0" smtClean="0">
                <a:effectLst>
                  <a:outerShdw blurRad="38100" dist="38100" dir="2700000" algn="tl">
                    <a:srgbClr val="000000">
                      <a:alpha val="43137"/>
                    </a:srgbClr>
                  </a:outerShdw>
                </a:effectLst>
              </a:rPr>
              <a:t>does </a:t>
            </a:r>
            <a:r>
              <a:rPr lang="en-US" sz="3200" dirty="0">
                <a:effectLst>
                  <a:outerShdw blurRad="38100" dist="38100" dir="2700000" algn="tl">
                    <a:srgbClr val="000000">
                      <a:alpha val="43137"/>
                    </a:srgbClr>
                  </a:outerShdw>
                </a:effectLst>
              </a:rPr>
              <a:t>not spring from </a:t>
            </a:r>
            <a:r>
              <a:rPr lang="en-US" sz="3200" dirty="0" smtClean="0">
                <a:effectLst>
                  <a:outerShdw blurRad="38100" dist="38100" dir="2700000" algn="tl">
                    <a:srgbClr val="000000">
                      <a:alpha val="43137"/>
                    </a:srgbClr>
                  </a:outerShdw>
                </a:effectLst>
              </a:rPr>
              <a:t>faith.</a:t>
            </a:r>
          </a:p>
          <a:p>
            <a:r>
              <a:rPr lang="en-US" sz="3200" dirty="0" smtClean="0">
                <a:effectLst>
                  <a:outerShdw blurRad="38100" dist="38100" dir="2700000" algn="tl">
                    <a:srgbClr val="000000">
                      <a:alpha val="43137"/>
                    </a:srgbClr>
                  </a:outerShdw>
                </a:effectLst>
              </a:rPr>
              <a:t>The </a:t>
            </a:r>
            <a:r>
              <a:rPr lang="en-US" sz="3200" dirty="0">
                <a:effectLst>
                  <a:outerShdw blurRad="38100" dist="38100" dir="2700000" algn="tl">
                    <a:srgbClr val="000000">
                      <a:alpha val="43137"/>
                    </a:srgbClr>
                  </a:outerShdw>
                </a:effectLst>
              </a:rPr>
              <a:t>two are at </a:t>
            </a:r>
            <a:r>
              <a:rPr lang="en-US" sz="3200" dirty="0" smtClean="0">
                <a:effectLst>
                  <a:outerShdw blurRad="38100" dist="38100" dir="2700000" algn="tl">
                    <a:srgbClr val="000000">
                      <a:alpha val="43137"/>
                    </a:srgbClr>
                  </a:outerShdw>
                </a:effectLst>
              </a:rPr>
              <a:t>opposite</a:t>
            </a:r>
          </a:p>
          <a:p>
            <a:r>
              <a:rPr lang="en-US" sz="3200" dirty="0" smtClean="0">
                <a:effectLst>
                  <a:outerShdw blurRad="38100" dist="38100" dir="2700000" algn="tl">
                    <a:srgbClr val="000000">
                      <a:alpha val="43137"/>
                    </a:srgbClr>
                  </a:outerShdw>
                </a:effectLst>
              </a:rPr>
              <a:t>sides </a:t>
            </a:r>
            <a:r>
              <a:rPr lang="en-US" sz="3200" dirty="0">
                <a:effectLst>
                  <a:outerShdw blurRad="38100" dist="38100" dir="2700000" algn="tl">
                    <a:srgbClr val="000000">
                      <a:alpha val="43137"/>
                    </a:srgbClr>
                  </a:outerShdw>
                </a:effectLst>
              </a:rPr>
              <a:t>of the same coin</a:t>
            </a:r>
            <a:r>
              <a:rPr lang="en-US" sz="3200" dirty="0" smtClean="0">
                <a:effectLst>
                  <a:outerShdw blurRad="38100" dist="38100" dir="2700000" algn="tl">
                    <a:srgbClr val="000000">
                      <a:alpha val="43137"/>
                    </a:srgbClr>
                  </a:outerShdw>
                </a:effectLst>
              </a:rPr>
              <a:t>.”</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596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xit" presetSubtype="10" fill="hold" nodeType="clickEffect">
                                  <p:stCondLst>
                                    <p:cond delay="0"/>
                                  </p:stCondLst>
                                  <p:childTnLst>
                                    <p:anim calcmode="lin" valueType="num">
                                      <p:cBhvr>
                                        <p:cTn id="15" dur="500"/>
                                        <p:tgtEl>
                                          <p:spTgt spid="11"/>
                                        </p:tgtEl>
                                        <p:attrNameLst>
                                          <p:attrName>ppt_w</p:attrName>
                                        </p:attrNameLst>
                                      </p:cBhvr>
                                      <p:tavLst>
                                        <p:tav tm="0">
                                          <p:val>
                                            <p:strVal val="ppt_w"/>
                                          </p:val>
                                        </p:tav>
                                        <p:tav tm="100000">
                                          <p:val>
                                            <p:fltVal val="0"/>
                                          </p:val>
                                        </p:tav>
                                      </p:tavLst>
                                    </p:anim>
                                    <p:anim calcmode="lin" valueType="num">
                                      <p:cBhvr>
                                        <p:cTn id="16" dur="500"/>
                                        <p:tgtEl>
                                          <p:spTgt spid="11"/>
                                        </p:tgtEl>
                                        <p:attrNameLst>
                                          <p:attrName>ppt_h</p:attrName>
                                        </p:attrNameLst>
                                      </p:cBhvr>
                                      <p:tavLst>
                                        <p:tav tm="0">
                                          <p:val>
                                            <p:strVal val="ppt_h"/>
                                          </p:val>
                                        </p:tav>
                                        <p:tav tm="100000">
                                          <p:val>
                                            <p:strVal val="ppt_h"/>
                                          </p:val>
                                        </p:tav>
                                      </p:tavLst>
                                    </p:anim>
                                    <p:set>
                                      <p:cBhvr>
                                        <p:cTn id="17" dur="1" fill="hold">
                                          <p:stCondLst>
                                            <p:cond delay="499"/>
                                          </p:stCondLst>
                                        </p:cTn>
                                        <p:tgtEl>
                                          <p:spTgt spid="11"/>
                                        </p:tgtEl>
                                        <p:attrNameLst>
                                          <p:attrName>style.visibility</p:attrName>
                                        </p:attrNameLst>
                                      </p:cBhvr>
                                      <p:to>
                                        <p:strVal val="hidden"/>
                                      </p:to>
                                    </p:set>
                                  </p:childTnLst>
                                </p:cTn>
                              </p:par>
                            </p:childTnLst>
                          </p:cTn>
                        </p:par>
                        <p:par>
                          <p:cTn id="18" fill="hold">
                            <p:stCondLst>
                              <p:cond delay="500"/>
                            </p:stCondLst>
                            <p:childTnLst>
                              <p:par>
                                <p:cTn id="19" presetID="17" presetClass="entr" presetSubtype="1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xit" presetSubtype="10" fill="hold" nodeType="clickEffect">
                                  <p:stCondLst>
                                    <p:cond delay="500"/>
                                  </p:stCondLst>
                                  <p:childTnLst>
                                    <p:anim calcmode="lin" valueType="num">
                                      <p:cBhvr>
                                        <p:cTn id="26" dur="750"/>
                                        <p:tgtEl>
                                          <p:spTgt spid="12"/>
                                        </p:tgtEl>
                                        <p:attrNameLst>
                                          <p:attrName>ppt_w</p:attrName>
                                        </p:attrNameLst>
                                      </p:cBhvr>
                                      <p:tavLst>
                                        <p:tav tm="0">
                                          <p:val>
                                            <p:strVal val="ppt_w"/>
                                          </p:val>
                                        </p:tav>
                                        <p:tav tm="100000">
                                          <p:val>
                                            <p:fltVal val="0"/>
                                          </p:val>
                                        </p:tav>
                                      </p:tavLst>
                                    </p:anim>
                                    <p:anim calcmode="lin" valueType="num">
                                      <p:cBhvr>
                                        <p:cTn id="27" dur="750"/>
                                        <p:tgtEl>
                                          <p:spTgt spid="12"/>
                                        </p:tgtEl>
                                        <p:attrNameLst>
                                          <p:attrName>ppt_h</p:attrName>
                                        </p:attrNameLst>
                                      </p:cBhvr>
                                      <p:tavLst>
                                        <p:tav tm="0">
                                          <p:val>
                                            <p:strVal val="ppt_h"/>
                                          </p:val>
                                        </p:tav>
                                        <p:tav tm="100000">
                                          <p:val>
                                            <p:strVal val="ppt_h"/>
                                          </p:val>
                                        </p:tav>
                                      </p:tavLst>
                                    </p:anim>
                                    <p:set>
                                      <p:cBhvr>
                                        <p:cTn id="28" dur="1" fill="hold">
                                          <p:stCondLst>
                                            <p:cond delay="749"/>
                                          </p:stCondLst>
                                        </p:cTn>
                                        <p:tgtEl>
                                          <p:spTgt spid="12"/>
                                        </p:tgtEl>
                                        <p:attrNameLst>
                                          <p:attrName>style.visibility</p:attrName>
                                        </p:attrNameLst>
                                      </p:cBhvr>
                                      <p:to>
                                        <p:strVal val="hidden"/>
                                      </p:to>
                                    </p:set>
                                  </p:childTnLst>
                                </p:cTn>
                              </p:par>
                            </p:childTnLst>
                          </p:cTn>
                        </p:par>
                        <p:par>
                          <p:cTn id="29" fill="hold">
                            <p:stCondLst>
                              <p:cond delay="1250"/>
                            </p:stCondLst>
                            <p:childTnLst>
                              <p:par>
                                <p:cTn id="30" presetID="17" presetClass="entr" presetSubtype="10"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750" fill="hold"/>
                                        <p:tgtEl>
                                          <p:spTgt spid="11"/>
                                        </p:tgtEl>
                                        <p:attrNameLst>
                                          <p:attrName>ppt_w</p:attrName>
                                        </p:attrNameLst>
                                      </p:cBhvr>
                                      <p:tavLst>
                                        <p:tav tm="0">
                                          <p:val>
                                            <p:fltVal val="0"/>
                                          </p:val>
                                        </p:tav>
                                        <p:tav tm="100000">
                                          <p:val>
                                            <p:strVal val="#ppt_w"/>
                                          </p:val>
                                        </p:tav>
                                      </p:tavLst>
                                    </p:anim>
                                    <p:anim calcmode="lin" valueType="num">
                                      <p:cBhvr>
                                        <p:cTn id="33" dur="750" fill="hold"/>
                                        <p:tgtEl>
                                          <p:spTgt spid="11"/>
                                        </p:tgtEl>
                                        <p:attrNameLst>
                                          <p:attrName>ppt_h</p:attrName>
                                        </p:attrNameLst>
                                      </p:cBhvr>
                                      <p:tavLst>
                                        <p:tav tm="0">
                                          <p:val>
                                            <p:strVal val="#ppt_h"/>
                                          </p:val>
                                        </p:tav>
                                        <p:tav tm="100000">
                                          <p:val>
                                            <p:strVal val="#ppt_h"/>
                                          </p:val>
                                        </p:tav>
                                      </p:tavLst>
                                    </p:anim>
                                  </p:childTnLst>
                                </p:cTn>
                              </p:par>
                            </p:childTnLst>
                          </p:cTn>
                        </p:par>
                        <p:par>
                          <p:cTn id="34" fill="hold">
                            <p:stCondLst>
                              <p:cond delay="2000"/>
                            </p:stCondLst>
                            <p:childTnLst>
                              <p:par>
                                <p:cTn id="35" presetID="17" presetClass="exit" presetSubtype="10" fill="hold" nodeType="afterEffect">
                                  <p:stCondLst>
                                    <p:cond delay="500"/>
                                  </p:stCondLst>
                                  <p:childTnLst>
                                    <p:anim calcmode="lin" valueType="num">
                                      <p:cBhvr>
                                        <p:cTn id="36" dur="750"/>
                                        <p:tgtEl>
                                          <p:spTgt spid="11"/>
                                        </p:tgtEl>
                                        <p:attrNameLst>
                                          <p:attrName>ppt_w</p:attrName>
                                        </p:attrNameLst>
                                      </p:cBhvr>
                                      <p:tavLst>
                                        <p:tav tm="0">
                                          <p:val>
                                            <p:strVal val="ppt_w"/>
                                          </p:val>
                                        </p:tav>
                                        <p:tav tm="100000">
                                          <p:val>
                                            <p:fltVal val="0"/>
                                          </p:val>
                                        </p:tav>
                                      </p:tavLst>
                                    </p:anim>
                                    <p:anim calcmode="lin" valueType="num">
                                      <p:cBhvr>
                                        <p:cTn id="37" dur="750"/>
                                        <p:tgtEl>
                                          <p:spTgt spid="11"/>
                                        </p:tgtEl>
                                        <p:attrNameLst>
                                          <p:attrName>ppt_h</p:attrName>
                                        </p:attrNameLst>
                                      </p:cBhvr>
                                      <p:tavLst>
                                        <p:tav tm="0">
                                          <p:val>
                                            <p:strVal val="ppt_h"/>
                                          </p:val>
                                        </p:tav>
                                        <p:tav tm="100000">
                                          <p:val>
                                            <p:strVal val="ppt_h"/>
                                          </p:val>
                                        </p:tav>
                                      </p:tavLst>
                                    </p:anim>
                                    <p:set>
                                      <p:cBhvr>
                                        <p:cTn id="38" dur="1" fill="hold">
                                          <p:stCondLst>
                                            <p:cond delay="749"/>
                                          </p:stCondLst>
                                        </p:cTn>
                                        <p:tgtEl>
                                          <p:spTgt spid="11"/>
                                        </p:tgtEl>
                                        <p:attrNameLst>
                                          <p:attrName>style.visibility</p:attrName>
                                        </p:attrNameLst>
                                      </p:cBhvr>
                                      <p:to>
                                        <p:strVal val="hidden"/>
                                      </p:to>
                                    </p:set>
                                  </p:childTnLst>
                                </p:cTn>
                              </p:par>
                            </p:childTnLst>
                          </p:cTn>
                        </p:par>
                        <p:par>
                          <p:cTn id="39" fill="hold">
                            <p:stCondLst>
                              <p:cond delay="3250"/>
                            </p:stCondLst>
                            <p:childTnLst>
                              <p:par>
                                <p:cTn id="40" presetID="17" presetClass="entr" presetSubtype="10"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750" fill="hold"/>
                                        <p:tgtEl>
                                          <p:spTgt spid="12"/>
                                        </p:tgtEl>
                                        <p:attrNameLst>
                                          <p:attrName>ppt_w</p:attrName>
                                        </p:attrNameLst>
                                      </p:cBhvr>
                                      <p:tavLst>
                                        <p:tav tm="0">
                                          <p:val>
                                            <p:fltVal val="0"/>
                                          </p:val>
                                        </p:tav>
                                        <p:tav tm="100000">
                                          <p:val>
                                            <p:strVal val="#ppt_w"/>
                                          </p:val>
                                        </p:tav>
                                      </p:tavLst>
                                    </p:anim>
                                    <p:anim calcmode="lin" valueType="num">
                                      <p:cBhvr>
                                        <p:cTn id="43" dur="750" fill="hold"/>
                                        <p:tgtEl>
                                          <p:spTgt spid="12"/>
                                        </p:tgtEl>
                                        <p:attrNameLst>
                                          <p:attrName>ppt_h</p:attrName>
                                        </p:attrNameLst>
                                      </p:cBhvr>
                                      <p:tavLst>
                                        <p:tav tm="0">
                                          <p:val>
                                            <p:strVal val="#ppt_h"/>
                                          </p:val>
                                        </p:tav>
                                        <p:tav tm="100000">
                                          <p:val>
                                            <p:strVal val="#ppt_h"/>
                                          </p:val>
                                        </p:tav>
                                      </p:tavLst>
                                    </p:anim>
                                  </p:childTnLst>
                                </p:cTn>
                              </p:par>
                            </p:childTnLst>
                          </p:cTn>
                        </p:par>
                        <p:par>
                          <p:cTn id="44" fill="hold">
                            <p:stCondLst>
                              <p:cond delay="4000"/>
                            </p:stCondLst>
                            <p:childTnLst>
                              <p:par>
                                <p:cTn id="45" presetID="17" presetClass="exit" presetSubtype="10" fill="hold" nodeType="afterEffect">
                                  <p:stCondLst>
                                    <p:cond delay="500"/>
                                  </p:stCondLst>
                                  <p:childTnLst>
                                    <p:anim calcmode="lin" valueType="num">
                                      <p:cBhvr>
                                        <p:cTn id="46" dur="750"/>
                                        <p:tgtEl>
                                          <p:spTgt spid="12"/>
                                        </p:tgtEl>
                                        <p:attrNameLst>
                                          <p:attrName>ppt_w</p:attrName>
                                        </p:attrNameLst>
                                      </p:cBhvr>
                                      <p:tavLst>
                                        <p:tav tm="0">
                                          <p:val>
                                            <p:strVal val="ppt_w"/>
                                          </p:val>
                                        </p:tav>
                                        <p:tav tm="100000">
                                          <p:val>
                                            <p:fltVal val="0"/>
                                          </p:val>
                                        </p:tav>
                                      </p:tavLst>
                                    </p:anim>
                                    <p:anim calcmode="lin" valueType="num">
                                      <p:cBhvr>
                                        <p:cTn id="47" dur="750"/>
                                        <p:tgtEl>
                                          <p:spTgt spid="12"/>
                                        </p:tgtEl>
                                        <p:attrNameLst>
                                          <p:attrName>ppt_h</p:attrName>
                                        </p:attrNameLst>
                                      </p:cBhvr>
                                      <p:tavLst>
                                        <p:tav tm="0">
                                          <p:val>
                                            <p:strVal val="ppt_h"/>
                                          </p:val>
                                        </p:tav>
                                        <p:tav tm="100000">
                                          <p:val>
                                            <p:strVal val="ppt_h"/>
                                          </p:val>
                                        </p:tav>
                                      </p:tavLst>
                                    </p:anim>
                                    <p:set>
                                      <p:cBhvr>
                                        <p:cTn id="48" dur="1" fill="hold">
                                          <p:stCondLst>
                                            <p:cond delay="749"/>
                                          </p:stCondLst>
                                        </p:cTn>
                                        <p:tgtEl>
                                          <p:spTgt spid="12"/>
                                        </p:tgtEl>
                                        <p:attrNameLst>
                                          <p:attrName>style.visibility</p:attrName>
                                        </p:attrNameLst>
                                      </p:cBhvr>
                                      <p:to>
                                        <p:strVal val="hidden"/>
                                      </p:to>
                                    </p:set>
                                  </p:childTnLst>
                                </p:cTn>
                              </p:par>
                            </p:childTnLst>
                          </p:cTn>
                        </p:par>
                        <p:par>
                          <p:cTn id="49" fill="hold">
                            <p:stCondLst>
                              <p:cond delay="5250"/>
                            </p:stCondLst>
                            <p:childTnLst>
                              <p:par>
                                <p:cTn id="50" presetID="17" presetClass="entr" presetSubtype="10"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750" fill="hold"/>
                                        <p:tgtEl>
                                          <p:spTgt spid="11"/>
                                        </p:tgtEl>
                                        <p:attrNameLst>
                                          <p:attrName>ppt_w</p:attrName>
                                        </p:attrNameLst>
                                      </p:cBhvr>
                                      <p:tavLst>
                                        <p:tav tm="0">
                                          <p:val>
                                            <p:fltVal val="0"/>
                                          </p:val>
                                        </p:tav>
                                        <p:tav tm="100000">
                                          <p:val>
                                            <p:strVal val="#ppt_w"/>
                                          </p:val>
                                        </p:tav>
                                      </p:tavLst>
                                    </p:anim>
                                    <p:anim calcmode="lin" valueType="num">
                                      <p:cBhvr>
                                        <p:cTn id="53" dur="750" fill="hold"/>
                                        <p:tgtEl>
                                          <p:spTgt spid="11"/>
                                        </p:tgtEl>
                                        <p:attrNameLst>
                                          <p:attrName>ppt_h</p:attrName>
                                        </p:attrNameLst>
                                      </p:cBhvr>
                                      <p:tavLst>
                                        <p:tav tm="0">
                                          <p:val>
                                            <p:strVal val="#ppt_h"/>
                                          </p:val>
                                        </p:tav>
                                        <p:tav tm="100000">
                                          <p:val>
                                            <p:strVal val="#ppt_h"/>
                                          </p:val>
                                        </p:tav>
                                      </p:tavLst>
                                    </p:anim>
                                  </p:childTnLst>
                                </p:cTn>
                              </p:par>
                            </p:childTnLst>
                          </p:cTn>
                        </p:par>
                        <p:par>
                          <p:cTn id="54" fill="hold">
                            <p:stCondLst>
                              <p:cond delay="6000"/>
                            </p:stCondLst>
                            <p:childTnLst>
                              <p:par>
                                <p:cTn id="55" presetID="17" presetClass="exit" presetSubtype="10" fill="hold" nodeType="afterEffect">
                                  <p:stCondLst>
                                    <p:cond delay="500"/>
                                  </p:stCondLst>
                                  <p:childTnLst>
                                    <p:anim calcmode="lin" valueType="num">
                                      <p:cBhvr>
                                        <p:cTn id="56" dur="750"/>
                                        <p:tgtEl>
                                          <p:spTgt spid="11"/>
                                        </p:tgtEl>
                                        <p:attrNameLst>
                                          <p:attrName>ppt_w</p:attrName>
                                        </p:attrNameLst>
                                      </p:cBhvr>
                                      <p:tavLst>
                                        <p:tav tm="0">
                                          <p:val>
                                            <p:strVal val="ppt_w"/>
                                          </p:val>
                                        </p:tav>
                                        <p:tav tm="100000">
                                          <p:val>
                                            <p:fltVal val="0"/>
                                          </p:val>
                                        </p:tav>
                                      </p:tavLst>
                                    </p:anim>
                                    <p:anim calcmode="lin" valueType="num">
                                      <p:cBhvr>
                                        <p:cTn id="57" dur="750"/>
                                        <p:tgtEl>
                                          <p:spTgt spid="11"/>
                                        </p:tgtEl>
                                        <p:attrNameLst>
                                          <p:attrName>ppt_h</p:attrName>
                                        </p:attrNameLst>
                                      </p:cBhvr>
                                      <p:tavLst>
                                        <p:tav tm="0">
                                          <p:val>
                                            <p:strVal val="ppt_h"/>
                                          </p:val>
                                        </p:tav>
                                        <p:tav tm="100000">
                                          <p:val>
                                            <p:strVal val="ppt_h"/>
                                          </p:val>
                                        </p:tav>
                                      </p:tavLst>
                                    </p:anim>
                                    <p:set>
                                      <p:cBhvr>
                                        <p:cTn id="58" dur="1" fill="hold">
                                          <p:stCondLst>
                                            <p:cond delay="749"/>
                                          </p:stCondLst>
                                        </p:cTn>
                                        <p:tgtEl>
                                          <p:spTgt spid="11"/>
                                        </p:tgtEl>
                                        <p:attrNameLst>
                                          <p:attrName>style.visibility</p:attrName>
                                        </p:attrNameLst>
                                      </p:cBhvr>
                                      <p:to>
                                        <p:strVal val="hidden"/>
                                      </p:to>
                                    </p:set>
                                  </p:childTnLst>
                                </p:cTn>
                              </p:par>
                            </p:childTnLst>
                          </p:cTn>
                        </p:par>
                        <p:par>
                          <p:cTn id="59" fill="hold">
                            <p:stCondLst>
                              <p:cond delay="7250"/>
                            </p:stCondLst>
                            <p:childTnLst>
                              <p:par>
                                <p:cTn id="60" presetID="17" presetClass="entr" presetSubtype="10" fill="hold" nodeType="after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750" fill="hold"/>
                                        <p:tgtEl>
                                          <p:spTgt spid="12"/>
                                        </p:tgtEl>
                                        <p:attrNameLst>
                                          <p:attrName>ppt_w</p:attrName>
                                        </p:attrNameLst>
                                      </p:cBhvr>
                                      <p:tavLst>
                                        <p:tav tm="0">
                                          <p:val>
                                            <p:fltVal val="0"/>
                                          </p:val>
                                        </p:tav>
                                        <p:tav tm="100000">
                                          <p:val>
                                            <p:strVal val="#ppt_w"/>
                                          </p:val>
                                        </p:tav>
                                      </p:tavLst>
                                    </p:anim>
                                    <p:anim calcmode="lin" valueType="num">
                                      <p:cBhvr>
                                        <p:cTn id="63" dur="75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8:14-27</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247898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Matt. 17:20b ~</a:t>
            </a:r>
            <a:r>
              <a:rPr lang="en-US" sz="3200" i="1"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I say to you, if you have faith as a mustard seed, you will say to this mountain, </a:t>
            </a:r>
            <a:r>
              <a:rPr lang="en-US" sz="3200" dirty="0" smtClean="0">
                <a:solidFill>
                  <a:srgbClr val="FFFF00"/>
                </a:solidFill>
                <a:effectLst>
                  <a:outerShdw blurRad="38100" dist="38100" dir="2700000" algn="tl">
                    <a:srgbClr val="000000">
                      <a:alpha val="43137"/>
                    </a:srgbClr>
                  </a:outerShdw>
                </a:effectLst>
              </a:rPr>
              <a:t>“Move </a:t>
            </a:r>
            <a:r>
              <a:rPr lang="en-US" sz="3200" dirty="0">
                <a:solidFill>
                  <a:srgbClr val="FFFF00"/>
                </a:solidFill>
                <a:effectLst>
                  <a:outerShdw blurRad="38100" dist="38100" dir="2700000" algn="tl">
                    <a:srgbClr val="000000">
                      <a:alpha val="43137"/>
                    </a:srgbClr>
                  </a:outerShdw>
                </a:effectLst>
              </a:rPr>
              <a:t>from here to there</a:t>
            </a:r>
            <a:r>
              <a:rPr lang="en-US" sz="3200" dirty="0" smtClean="0">
                <a:solidFill>
                  <a:srgbClr val="FFFF00"/>
                </a:solidFill>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and it will move; </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8:14-27</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pic>
        <p:nvPicPr>
          <p:cNvPr id="5" name="Picture 7" descr="Miustard See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958">
            <a:off x="1247024" y="2121631"/>
            <a:ext cx="4845155" cy="3652562"/>
          </a:xfrm>
          <a:prstGeom prst="rect">
            <a:avLst/>
          </a:prstGeom>
          <a:noFill/>
          <a:effectLst>
            <a:outerShdw blurRad="127000" dir="18900000" sy="23000" kx="-1200000" algn="bl" rotWithShape="0">
              <a:schemeClr val="bg1">
                <a:alpha val="20000"/>
              </a:scheme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48666" y="2844225"/>
            <a:ext cx="2476533"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Mustard seed</a:t>
            </a:r>
            <a:endParaRPr lang="en-US" sz="3200" dirty="0">
              <a:effectLst>
                <a:outerShdw blurRad="38100" dist="38100" dir="2700000" algn="tl">
                  <a:srgbClr val="000000">
                    <a:alpha val="43137"/>
                  </a:srgbClr>
                </a:outerShdw>
              </a:effectLst>
            </a:endParaRPr>
          </a:p>
        </p:txBody>
      </p:sp>
      <p:sp>
        <p:nvSpPr>
          <p:cNvPr id="7" name="Oval 6"/>
          <p:cNvSpPr/>
          <p:nvPr/>
        </p:nvSpPr>
        <p:spPr>
          <a:xfrm>
            <a:off x="3832225" y="4610100"/>
            <a:ext cx="164690" cy="152400"/>
          </a:xfrm>
          <a:prstGeom prst="ellipse">
            <a:avLst/>
          </a:prstGeom>
          <a:no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H="1">
            <a:off x="3993672" y="3399813"/>
            <a:ext cx="2556285" cy="1257300"/>
          </a:xfrm>
          <a:prstGeom prst="line">
            <a:avLst/>
          </a:prstGeom>
          <a:ln w="28575">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558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2"/>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500"/>
                            </p:stCondLst>
                            <p:childTnLst>
                              <p:par>
                                <p:cTn id="21" presetID="22" presetClass="entr" presetSubtype="2"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right)">
                                      <p:cBhvr>
                                        <p:cTn id="23" dur="500"/>
                                        <p:tgtEl>
                                          <p:spTgt spid="9"/>
                                        </p:tgtEl>
                                      </p:cBhvr>
                                    </p:animEffect>
                                  </p:childTnLst>
                                </p:cTn>
                              </p:par>
                            </p:childTnLst>
                          </p:cTn>
                        </p:par>
                        <p:par>
                          <p:cTn id="24" fill="hold">
                            <p:stCondLst>
                              <p:cond delay="1000"/>
                            </p:stCondLst>
                            <p:childTnLst>
                              <p:par>
                                <p:cTn id="25" presetID="21" presetClass="entr" presetSubtype="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8:14-27</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408234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pPr algn="ctr"/>
            <a:r>
              <a:rPr lang="en-US" sz="3200" dirty="0" smtClean="0">
                <a:effectLst>
                  <a:outerShdw blurRad="38100" dist="38100" dir="2700000" algn="tl">
                    <a:srgbClr val="000000">
                      <a:alpha val="43137"/>
                    </a:srgbClr>
                  </a:outerShdw>
                </a:effectLst>
              </a:rPr>
              <a:t>Is healing in the atonement?</a:t>
            </a:r>
            <a:endParaRPr lang="en-US" sz="32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8:14-27</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5" name="TextBox 4"/>
          <p:cNvSpPr txBox="1"/>
          <p:nvPr/>
        </p:nvSpPr>
        <p:spPr>
          <a:xfrm>
            <a:off x="458216" y="1253004"/>
            <a:ext cx="8200103" cy="206210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1 Pet. 2:24 ~ </a:t>
            </a:r>
            <a:r>
              <a:rPr lang="en-US" sz="3200" dirty="0">
                <a:solidFill>
                  <a:srgbClr val="FFFF00"/>
                </a:solidFill>
                <a:effectLst>
                  <a:outerShdw blurRad="38100" dist="38100" dir="2700000" algn="tl">
                    <a:srgbClr val="000000">
                      <a:alpha val="43137"/>
                    </a:srgbClr>
                  </a:outerShdw>
                </a:effectLst>
              </a:rPr>
              <a:t>who Himself bore our sins in His own body on the tree, that we, having died to sins, might live for righteousness—by whose stripes you were healed.</a:t>
            </a:r>
          </a:p>
        </p:txBody>
      </p:sp>
    </p:spTree>
    <p:extLst>
      <p:ext uri="{BB962C8B-B14F-4D97-AF65-F5344CB8AC3E}">
        <p14:creationId xmlns:p14="http://schemas.microsoft.com/office/powerpoint/2010/main" val="90023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pPr algn="ctr"/>
            <a:r>
              <a:rPr lang="en-US" sz="3200" dirty="0" smtClean="0">
                <a:effectLst>
                  <a:outerShdw blurRad="38100" dist="38100" dir="2700000" algn="tl">
                    <a:srgbClr val="000000">
                      <a:alpha val="43137"/>
                    </a:srgbClr>
                  </a:outerShdw>
                </a:effectLst>
              </a:rPr>
              <a:t>Is healing in the atonement?</a:t>
            </a:r>
            <a:endParaRPr lang="en-US" sz="32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8:14-27</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5" name="TextBox 4"/>
          <p:cNvSpPr txBox="1"/>
          <p:nvPr/>
        </p:nvSpPr>
        <p:spPr>
          <a:xfrm>
            <a:off x="458216" y="1253004"/>
            <a:ext cx="8200103" cy="3323987"/>
          </a:xfrm>
          <a:prstGeom prst="rect">
            <a:avLst/>
          </a:prstGeom>
          <a:noFill/>
        </p:spPr>
        <p:txBody>
          <a:bodyPr wrap="square" rtlCol="0">
            <a:spAutoFit/>
          </a:bodyPr>
          <a:lstStyle/>
          <a:p>
            <a:r>
              <a:rPr lang="en-US" sz="3000" dirty="0"/>
              <a:t>Rom. 5:18-19 ~ </a:t>
            </a:r>
            <a:r>
              <a:rPr lang="en-US" sz="3000" baseline="30000" dirty="0"/>
              <a:t>18</a:t>
            </a:r>
            <a:r>
              <a:rPr lang="en-US" sz="3000" dirty="0"/>
              <a:t> </a:t>
            </a:r>
            <a:r>
              <a:rPr lang="en-US" sz="3000" dirty="0">
                <a:solidFill>
                  <a:srgbClr val="FFFF00"/>
                </a:solidFill>
              </a:rPr>
              <a:t>Therefore, as through one man's offense </a:t>
            </a:r>
            <a:r>
              <a:rPr lang="en-US" sz="3000" i="1" dirty="0">
                <a:solidFill>
                  <a:srgbClr val="FFFF00"/>
                </a:solidFill>
              </a:rPr>
              <a:t>judgment</a:t>
            </a:r>
            <a:r>
              <a:rPr lang="en-US" sz="3000" dirty="0">
                <a:solidFill>
                  <a:srgbClr val="FFFF00"/>
                </a:solidFill>
              </a:rPr>
              <a:t> came to all men, resulting in condemnation, even so through one Man's righteous act the </a:t>
            </a:r>
            <a:r>
              <a:rPr lang="en-US" sz="3000" i="1" dirty="0">
                <a:solidFill>
                  <a:srgbClr val="FFFF00"/>
                </a:solidFill>
              </a:rPr>
              <a:t>free gift</a:t>
            </a:r>
            <a:r>
              <a:rPr lang="en-US" sz="3000" dirty="0">
                <a:solidFill>
                  <a:srgbClr val="FFFF00"/>
                </a:solidFill>
              </a:rPr>
              <a:t> came to all men, resulting in justification of life. </a:t>
            </a:r>
            <a:r>
              <a:rPr lang="en-US" sz="3000" baseline="30000" dirty="0"/>
              <a:t>19</a:t>
            </a:r>
            <a:r>
              <a:rPr lang="en-US" sz="3000" dirty="0"/>
              <a:t> </a:t>
            </a:r>
            <a:r>
              <a:rPr lang="en-US" sz="3000" dirty="0">
                <a:solidFill>
                  <a:srgbClr val="FFFF00"/>
                </a:solidFill>
              </a:rPr>
              <a:t>For as by one man's disobedience many were made sinners, so also by one Man's obedience many will be made righteous.</a:t>
            </a:r>
            <a:endParaRPr lang="en-US" sz="3000" dirty="0">
              <a:solidFill>
                <a:srgbClr val="FFFF00"/>
              </a:solidFill>
              <a:effectLst>
                <a:outerShdw blurRad="38100" dist="38100" dir="2700000" algn="tl">
                  <a:srgbClr val="000000">
                    <a:alpha val="43137"/>
                  </a:srgbClr>
                </a:outerShdw>
              </a:effectLst>
            </a:endParaRPr>
          </a:p>
        </p:txBody>
      </p:sp>
      <p:sp>
        <p:nvSpPr>
          <p:cNvPr id="4" name="TextBox 3"/>
          <p:cNvSpPr txBox="1"/>
          <p:nvPr/>
        </p:nvSpPr>
        <p:spPr>
          <a:xfrm>
            <a:off x="703385" y="4510864"/>
            <a:ext cx="7954934" cy="553998"/>
          </a:xfrm>
          <a:prstGeom prst="rect">
            <a:avLst/>
          </a:prstGeom>
          <a:noFill/>
        </p:spPr>
        <p:txBody>
          <a:bodyPr wrap="square" rtlCol="0">
            <a:spAutoFit/>
          </a:bodyPr>
          <a:lstStyle/>
          <a:p>
            <a:pPr marL="344488" indent="-344488">
              <a:buFont typeface="Arial" panose="020B0604020202020204" pitchFamily="34" charset="0"/>
              <a:buChar char="•"/>
            </a:pPr>
            <a:r>
              <a:rPr lang="en-US" sz="3000" dirty="0">
                <a:effectLst>
                  <a:outerShdw blurRad="38100" dist="38100" dir="2700000" algn="tl">
                    <a:srgbClr val="000000">
                      <a:alpha val="43137"/>
                    </a:srgbClr>
                  </a:outerShdw>
                </a:effectLst>
              </a:rPr>
              <a:t>Saved from the </a:t>
            </a:r>
            <a:r>
              <a:rPr lang="en-US" sz="3000" dirty="0">
                <a:solidFill>
                  <a:srgbClr val="FFFF00"/>
                </a:solidFill>
                <a:effectLst>
                  <a:outerShdw blurRad="38100" dist="38100" dir="2700000" algn="tl">
                    <a:srgbClr val="000000">
                      <a:alpha val="43137"/>
                    </a:srgbClr>
                  </a:outerShdw>
                </a:effectLst>
              </a:rPr>
              <a:t>Penalty</a:t>
            </a:r>
            <a:r>
              <a:rPr lang="en-US" sz="3000" dirty="0">
                <a:effectLst>
                  <a:outerShdw blurRad="38100" dist="38100" dir="2700000" algn="tl">
                    <a:srgbClr val="000000">
                      <a:alpha val="43137"/>
                    </a:srgbClr>
                  </a:outerShdw>
                </a:effectLst>
              </a:rPr>
              <a:t> of </a:t>
            </a:r>
            <a:r>
              <a:rPr lang="en-US" sz="3000" dirty="0" smtClean="0">
                <a:effectLst>
                  <a:outerShdw blurRad="38100" dist="38100" dir="2700000" algn="tl">
                    <a:srgbClr val="000000">
                      <a:alpha val="43137"/>
                    </a:srgbClr>
                  </a:outerShdw>
                </a:effectLst>
              </a:rPr>
              <a:t>Sin ~ Justification </a:t>
            </a:r>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902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pPr algn="ctr"/>
            <a:r>
              <a:rPr lang="en-US" sz="3200" dirty="0" smtClean="0">
                <a:effectLst>
                  <a:outerShdw blurRad="38100" dist="38100" dir="2700000" algn="tl">
                    <a:srgbClr val="000000">
                      <a:alpha val="43137"/>
                    </a:srgbClr>
                  </a:outerShdw>
                </a:effectLst>
              </a:rPr>
              <a:t>Is healing in the atonement?</a:t>
            </a:r>
            <a:endParaRPr lang="en-US" sz="32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8:14-27</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5" name="TextBox 4"/>
          <p:cNvSpPr txBox="1"/>
          <p:nvPr/>
        </p:nvSpPr>
        <p:spPr>
          <a:xfrm>
            <a:off x="458216" y="1253004"/>
            <a:ext cx="8200103" cy="4247317"/>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Rom. 6:8-11 ~ </a:t>
            </a:r>
            <a:r>
              <a:rPr lang="en-US" sz="3000" baseline="30000" dirty="0">
                <a:effectLst>
                  <a:outerShdw blurRad="38100" dist="38100" dir="2700000" algn="tl">
                    <a:srgbClr val="000000">
                      <a:alpha val="43137"/>
                    </a:srgbClr>
                  </a:outerShdw>
                </a:effectLst>
              </a:rPr>
              <a:t>8</a:t>
            </a:r>
            <a:r>
              <a:rPr lang="en-US" sz="3000" dirty="0">
                <a:effectLst>
                  <a:outerShdw blurRad="38100" dist="38100" dir="2700000" algn="tl">
                    <a:srgbClr val="000000">
                      <a:alpha val="43137"/>
                    </a:srgbClr>
                  </a:outerShdw>
                </a:effectLst>
              </a:rPr>
              <a:t> </a:t>
            </a:r>
            <a:r>
              <a:rPr lang="en-US" sz="3000" dirty="0">
                <a:solidFill>
                  <a:srgbClr val="FFFF00"/>
                </a:solidFill>
                <a:effectLst>
                  <a:outerShdw blurRad="38100" dist="38100" dir="2700000" algn="tl">
                    <a:srgbClr val="000000">
                      <a:alpha val="43137"/>
                    </a:srgbClr>
                  </a:outerShdw>
                </a:effectLst>
              </a:rPr>
              <a:t>Now if we died with Christ, we believe that we shall also live with Him, </a:t>
            </a:r>
            <a:r>
              <a:rPr lang="en-US" sz="3000" baseline="30000" dirty="0">
                <a:effectLst>
                  <a:outerShdw blurRad="38100" dist="38100" dir="2700000" algn="tl">
                    <a:srgbClr val="000000">
                      <a:alpha val="43137"/>
                    </a:srgbClr>
                  </a:outerShdw>
                </a:effectLst>
              </a:rPr>
              <a:t>9</a:t>
            </a:r>
            <a:r>
              <a:rPr lang="en-US" sz="3000" dirty="0">
                <a:effectLst>
                  <a:outerShdw blurRad="38100" dist="38100" dir="2700000" algn="tl">
                    <a:srgbClr val="000000">
                      <a:alpha val="43137"/>
                    </a:srgbClr>
                  </a:outerShdw>
                </a:effectLst>
              </a:rPr>
              <a:t> </a:t>
            </a:r>
            <a:r>
              <a:rPr lang="en-US" sz="3000" dirty="0">
                <a:solidFill>
                  <a:srgbClr val="FFFF00"/>
                </a:solidFill>
                <a:effectLst>
                  <a:outerShdw blurRad="38100" dist="38100" dir="2700000" algn="tl">
                    <a:srgbClr val="000000">
                      <a:alpha val="43137"/>
                    </a:srgbClr>
                  </a:outerShdw>
                </a:effectLst>
              </a:rPr>
              <a:t>knowing that Christ, having been raised from the dead, dies no more. Death no longer has dominion over Him. </a:t>
            </a:r>
            <a:r>
              <a:rPr lang="en-US" sz="3000" baseline="30000" dirty="0">
                <a:effectLst>
                  <a:outerShdw blurRad="38100" dist="38100" dir="2700000" algn="tl">
                    <a:srgbClr val="000000">
                      <a:alpha val="43137"/>
                    </a:srgbClr>
                  </a:outerShdw>
                </a:effectLst>
              </a:rPr>
              <a:t>10</a:t>
            </a:r>
            <a:r>
              <a:rPr lang="en-US" sz="3000" dirty="0">
                <a:effectLst>
                  <a:outerShdw blurRad="38100" dist="38100" dir="2700000" algn="tl">
                    <a:srgbClr val="000000">
                      <a:alpha val="43137"/>
                    </a:srgbClr>
                  </a:outerShdw>
                </a:effectLst>
              </a:rPr>
              <a:t> </a:t>
            </a:r>
            <a:r>
              <a:rPr lang="en-US" sz="3000" dirty="0">
                <a:solidFill>
                  <a:srgbClr val="FFFF00"/>
                </a:solidFill>
                <a:effectLst>
                  <a:outerShdw blurRad="38100" dist="38100" dir="2700000" algn="tl">
                    <a:srgbClr val="000000">
                      <a:alpha val="43137"/>
                    </a:srgbClr>
                  </a:outerShdw>
                </a:effectLst>
              </a:rPr>
              <a:t>For </a:t>
            </a:r>
            <a:r>
              <a:rPr lang="en-US" sz="3000" i="1" dirty="0">
                <a:solidFill>
                  <a:srgbClr val="FFFF00"/>
                </a:solidFill>
                <a:effectLst>
                  <a:outerShdw blurRad="38100" dist="38100" dir="2700000" algn="tl">
                    <a:srgbClr val="000000">
                      <a:alpha val="43137"/>
                    </a:srgbClr>
                  </a:outerShdw>
                </a:effectLst>
              </a:rPr>
              <a:t>the death</a:t>
            </a:r>
            <a:r>
              <a:rPr lang="en-US" sz="3000" dirty="0">
                <a:solidFill>
                  <a:srgbClr val="FFFF00"/>
                </a:solidFill>
                <a:effectLst>
                  <a:outerShdw blurRad="38100" dist="38100" dir="2700000" algn="tl">
                    <a:srgbClr val="000000">
                      <a:alpha val="43137"/>
                    </a:srgbClr>
                  </a:outerShdw>
                </a:effectLst>
              </a:rPr>
              <a:t> that He died, He died to sin once for all; but </a:t>
            </a:r>
            <a:r>
              <a:rPr lang="en-US" sz="3000" i="1" dirty="0">
                <a:solidFill>
                  <a:srgbClr val="FFFF00"/>
                </a:solidFill>
                <a:effectLst>
                  <a:outerShdw blurRad="38100" dist="38100" dir="2700000" algn="tl">
                    <a:srgbClr val="000000">
                      <a:alpha val="43137"/>
                    </a:srgbClr>
                  </a:outerShdw>
                </a:effectLst>
              </a:rPr>
              <a:t>the life</a:t>
            </a:r>
            <a:r>
              <a:rPr lang="en-US" sz="3000" dirty="0">
                <a:solidFill>
                  <a:srgbClr val="FFFF00"/>
                </a:solidFill>
                <a:effectLst>
                  <a:outerShdw blurRad="38100" dist="38100" dir="2700000" algn="tl">
                    <a:srgbClr val="000000">
                      <a:alpha val="43137"/>
                    </a:srgbClr>
                  </a:outerShdw>
                </a:effectLst>
              </a:rPr>
              <a:t> that He lives, He lives to God. </a:t>
            </a:r>
            <a:r>
              <a:rPr lang="en-US" sz="3000" baseline="30000" dirty="0">
                <a:effectLst>
                  <a:outerShdw blurRad="38100" dist="38100" dir="2700000" algn="tl">
                    <a:srgbClr val="000000">
                      <a:alpha val="43137"/>
                    </a:srgbClr>
                  </a:outerShdw>
                </a:effectLst>
              </a:rPr>
              <a:t>11</a:t>
            </a:r>
            <a:r>
              <a:rPr lang="en-US" sz="3000" dirty="0">
                <a:effectLst>
                  <a:outerShdw blurRad="38100" dist="38100" dir="2700000" algn="tl">
                    <a:srgbClr val="000000">
                      <a:alpha val="43137"/>
                    </a:srgbClr>
                  </a:outerShdw>
                </a:effectLst>
              </a:rPr>
              <a:t> </a:t>
            </a:r>
            <a:r>
              <a:rPr lang="en-US" sz="3000" dirty="0">
                <a:solidFill>
                  <a:srgbClr val="FFFF00"/>
                </a:solidFill>
                <a:effectLst>
                  <a:outerShdw blurRad="38100" dist="38100" dir="2700000" algn="tl">
                    <a:srgbClr val="000000">
                      <a:alpha val="43137"/>
                    </a:srgbClr>
                  </a:outerShdw>
                </a:effectLst>
              </a:rPr>
              <a:t>Likewise you also, reckon yourselves to be dead indeed to sin, but alive to God in Christ Jesus our Lord.</a:t>
            </a:r>
          </a:p>
        </p:txBody>
      </p:sp>
      <p:sp>
        <p:nvSpPr>
          <p:cNvPr id="4" name="TextBox 3"/>
          <p:cNvSpPr txBox="1"/>
          <p:nvPr/>
        </p:nvSpPr>
        <p:spPr>
          <a:xfrm>
            <a:off x="703385" y="5393994"/>
            <a:ext cx="7954934" cy="553998"/>
          </a:xfrm>
          <a:prstGeom prst="rect">
            <a:avLst/>
          </a:prstGeom>
          <a:noFill/>
        </p:spPr>
        <p:txBody>
          <a:bodyPr wrap="square" rtlCol="0">
            <a:spAutoFit/>
          </a:bodyPr>
          <a:lstStyle/>
          <a:p>
            <a:pPr marL="344488" indent="-344488">
              <a:buFont typeface="Arial" panose="020B0604020202020204" pitchFamily="34" charset="0"/>
              <a:buChar char="•"/>
            </a:pPr>
            <a:r>
              <a:rPr lang="en-US" sz="3000" dirty="0">
                <a:effectLst>
                  <a:outerShdw blurRad="38100" dist="38100" dir="2700000" algn="tl">
                    <a:srgbClr val="000000">
                      <a:alpha val="43137"/>
                    </a:srgbClr>
                  </a:outerShdw>
                </a:effectLst>
              </a:rPr>
              <a:t>Saved from the </a:t>
            </a:r>
            <a:r>
              <a:rPr lang="en-US" sz="3000" dirty="0" smtClean="0">
                <a:solidFill>
                  <a:srgbClr val="FFFF00"/>
                </a:solidFill>
                <a:effectLst>
                  <a:outerShdw blurRad="38100" dist="38100" dir="2700000" algn="tl">
                    <a:srgbClr val="000000">
                      <a:alpha val="43137"/>
                    </a:srgbClr>
                  </a:outerShdw>
                </a:effectLst>
              </a:rPr>
              <a:t>Power</a:t>
            </a:r>
            <a:r>
              <a:rPr lang="en-US" sz="3000" dirty="0" smtClean="0">
                <a:effectLst>
                  <a:outerShdw blurRad="38100" dist="38100" dir="2700000" algn="tl">
                    <a:srgbClr val="000000">
                      <a:alpha val="43137"/>
                    </a:srgbClr>
                  </a:outerShdw>
                </a:effectLst>
              </a:rPr>
              <a:t> of Sin ~ Sanctification</a:t>
            </a:r>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0145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pPr algn="ctr"/>
            <a:r>
              <a:rPr lang="en-US" sz="3200" dirty="0" smtClean="0">
                <a:effectLst>
                  <a:outerShdw blurRad="38100" dist="38100" dir="2700000" algn="tl">
                    <a:srgbClr val="000000">
                      <a:alpha val="43137"/>
                    </a:srgbClr>
                  </a:outerShdw>
                </a:effectLst>
              </a:rPr>
              <a:t>Is healing in the atonement?</a:t>
            </a:r>
            <a:endParaRPr lang="en-US" sz="32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8:14-27</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5" name="TextBox 4"/>
          <p:cNvSpPr txBox="1"/>
          <p:nvPr/>
        </p:nvSpPr>
        <p:spPr>
          <a:xfrm>
            <a:off x="458216" y="1253004"/>
            <a:ext cx="8200103" cy="2862322"/>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1 John 3:2-3 ~ </a:t>
            </a:r>
            <a:r>
              <a:rPr lang="en-US" sz="3000" baseline="30000" dirty="0">
                <a:effectLst>
                  <a:outerShdw blurRad="38100" dist="38100" dir="2700000" algn="tl">
                    <a:srgbClr val="000000">
                      <a:alpha val="43137"/>
                    </a:srgbClr>
                  </a:outerShdw>
                </a:effectLst>
              </a:rPr>
              <a:t>2</a:t>
            </a:r>
            <a:r>
              <a:rPr lang="en-US" sz="3000" dirty="0">
                <a:effectLst>
                  <a:outerShdw blurRad="38100" dist="38100" dir="2700000" algn="tl">
                    <a:srgbClr val="000000">
                      <a:alpha val="43137"/>
                    </a:srgbClr>
                  </a:outerShdw>
                </a:effectLst>
              </a:rPr>
              <a:t> </a:t>
            </a:r>
            <a:r>
              <a:rPr lang="en-US" sz="3000" dirty="0">
                <a:solidFill>
                  <a:srgbClr val="FFFF00"/>
                </a:solidFill>
                <a:effectLst>
                  <a:outerShdw blurRad="38100" dist="38100" dir="2700000" algn="tl">
                    <a:srgbClr val="000000">
                      <a:alpha val="43137"/>
                    </a:srgbClr>
                  </a:outerShdw>
                </a:effectLst>
              </a:rPr>
              <a:t>Beloved, now we are children of God; and it has not yet been revealed what we shall be, but we know that when He is revealed, we shall be like Him, for we shall see Him as He is. </a:t>
            </a:r>
            <a:r>
              <a:rPr lang="en-US" sz="3000" baseline="30000" dirty="0">
                <a:effectLst>
                  <a:outerShdw blurRad="38100" dist="38100" dir="2700000" algn="tl">
                    <a:srgbClr val="000000">
                      <a:alpha val="43137"/>
                    </a:srgbClr>
                  </a:outerShdw>
                </a:effectLst>
              </a:rPr>
              <a:t>3</a:t>
            </a:r>
            <a:r>
              <a:rPr lang="en-US" sz="3000" dirty="0">
                <a:effectLst>
                  <a:outerShdw blurRad="38100" dist="38100" dir="2700000" algn="tl">
                    <a:srgbClr val="000000">
                      <a:alpha val="43137"/>
                    </a:srgbClr>
                  </a:outerShdw>
                </a:effectLst>
              </a:rPr>
              <a:t> </a:t>
            </a:r>
            <a:r>
              <a:rPr lang="en-US" sz="3000" dirty="0">
                <a:solidFill>
                  <a:srgbClr val="FFFF00"/>
                </a:solidFill>
                <a:effectLst>
                  <a:outerShdw blurRad="38100" dist="38100" dir="2700000" algn="tl">
                    <a:srgbClr val="000000">
                      <a:alpha val="43137"/>
                    </a:srgbClr>
                  </a:outerShdw>
                </a:effectLst>
              </a:rPr>
              <a:t>And everyone who has this hope in Him purifies himself, just as He is pure.</a:t>
            </a:r>
          </a:p>
        </p:txBody>
      </p:sp>
      <p:sp>
        <p:nvSpPr>
          <p:cNvPr id="4" name="TextBox 3"/>
          <p:cNvSpPr txBox="1"/>
          <p:nvPr/>
        </p:nvSpPr>
        <p:spPr>
          <a:xfrm>
            <a:off x="703385" y="4065381"/>
            <a:ext cx="7954934" cy="553998"/>
          </a:xfrm>
          <a:prstGeom prst="rect">
            <a:avLst/>
          </a:prstGeom>
          <a:noFill/>
        </p:spPr>
        <p:txBody>
          <a:bodyPr wrap="square" rtlCol="0">
            <a:spAutoFit/>
          </a:bodyPr>
          <a:lstStyle/>
          <a:p>
            <a:pPr marL="344488" indent="-344488">
              <a:buFont typeface="Arial" panose="020B0604020202020204" pitchFamily="34" charset="0"/>
              <a:buChar char="•"/>
            </a:pPr>
            <a:r>
              <a:rPr lang="en-US" sz="3000" dirty="0">
                <a:effectLst>
                  <a:outerShdw blurRad="38100" dist="38100" dir="2700000" algn="tl">
                    <a:srgbClr val="000000">
                      <a:alpha val="43137"/>
                    </a:srgbClr>
                  </a:outerShdw>
                </a:effectLst>
              </a:rPr>
              <a:t>Saved from the </a:t>
            </a:r>
            <a:r>
              <a:rPr lang="en-US" sz="3000" dirty="0" smtClean="0">
                <a:solidFill>
                  <a:srgbClr val="FFFF00"/>
                </a:solidFill>
                <a:effectLst>
                  <a:outerShdw blurRad="38100" dist="38100" dir="2700000" algn="tl">
                    <a:srgbClr val="000000">
                      <a:alpha val="43137"/>
                    </a:srgbClr>
                  </a:outerShdw>
                </a:effectLst>
              </a:rPr>
              <a:t>Presence</a:t>
            </a:r>
            <a:r>
              <a:rPr lang="en-US" sz="3000" dirty="0" smtClean="0">
                <a:effectLst>
                  <a:outerShdw blurRad="38100" dist="38100" dir="2700000" algn="tl">
                    <a:srgbClr val="000000">
                      <a:alpha val="43137"/>
                    </a:srgbClr>
                  </a:outerShdw>
                </a:effectLst>
              </a:rPr>
              <a:t> of Sin ~ Glorification</a:t>
            </a:r>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80629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pPr algn="ctr"/>
            <a:r>
              <a:rPr lang="en-US" sz="3200" dirty="0" smtClean="0">
                <a:effectLst>
                  <a:outerShdw blurRad="38100" dist="38100" dir="2700000" algn="tl">
                    <a:srgbClr val="000000">
                      <a:alpha val="43137"/>
                    </a:srgbClr>
                  </a:outerShdw>
                </a:effectLst>
              </a:rPr>
              <a:t>Is healing in the atonement?</a:t>
            </a:r>
            <a:endParaRPr lang="en-US" sz="32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8:14-27</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5" name="TextBox 4"/>
          <p:cNvSpPr txBox="1"/>
          <p:nvPr/>
        </p:nvSpPr>
        <p:spPr>
          <a:xfrm>
            <a:off x="458216" y="1253004"/>
            <a:ext cx="8200103" cy="584775"/>
          </a:xfrm>
          <a:prstGeom prst="rect">
            <a:avLst/>
          </a:prstGeom>
          <a:noFill/>
        </p:spPr>
        <p:txBody>
          <a:bodyPr wrap="square" rtlCol="0">
            <a:spAutoFit/>
          </a:bodyPr>
          <a:lstStyle/>
          <a:p>
            <a:r>
              <a:rPr lang="en-US" sz="3200" dirty="0"/>
              <a:t>Rom. </a:t>
            </a:r>
            <a:r>
              <a:rPr lang="en-US" sz="3200" dirty="0" smtClean="0"/>
              <a:t>5:18-19</a:t>
            </a:r>
            <a:endParaRPr lang="en-US" sz="3200" dirty="0">
              <a:solidFill>
                <a:srgbClr val="FFFF00"/>
              </a:solidFill>
              <a:effectLst>
                <a:outerShdw blurRad="38100" dist="38100" dir="2700000" algn="tl">
                  <a:srgbClr val="000000">
                    <a:alpha val="43137"/>
                  </a:srgbClr>
                </a:outerShdw>
              </a:effectLst>
            </a:endParaRPr>
          </a:p>
        </p:txBody>
      </p:sp>
      <p:sp>
        <p:nvSpPr>
          <p:cNvPr id="4" name="TextBox 3"/>
          <p:cNvSpPr txBox="1"/>
          <p:nvPr/>
        </p:nvSpPr>
        <p:spPr>
          <a:xfrm>
            <a:off x="629902" y="1775485"/>
            <a:ext cx="8028417" cy="584775"/>
          </a:xfrm>
          <a:prstGeom prst="rect">
            <a:avLst/>
          </a:prstGeom>
          <a:noFill/>
        </p:spPr>
        <p:txBody>
          <a:bodyPr wrap="square" rtlCol="0">
            <a:spAutoFit/>
          </a:bodyPr>
          <a:lstStyle/>
          <a:p>
            <a:pPr marL="344488" indent="-344488">
              <a:buFont typeface="Arial" panose="020B0604020202020204" pitchFamily="34" charset="0"/>
              <a:buChar char="•"/>
            </a:pPr>
            <a:r>
              <a:rPr lang="en-US" sz="3200" dirty="0">
                <a:effectLst>
                  <a:outerShdw blurRad="38100" dist="38100" dir="2700000" algn="tl">
                    <a:srgbClr val="000000">
                      <a:alpha val="43137"/>
                    </a:srgbClr>
                  </a:outerShdw>
                </a:effectLst>
              </a:rPr>
              <a:t>Saved from the </a:t>
            </a:r>
            <a:r>
              <a:rPr lang="en-US" sz="3200" dirty="0">
                <a:solidFill>
                  <a:srgbClr val="FFFF00"/>
                </a:solidFill>
                <a:effectLst>
                  <a:outerShdw blurRad="38100" dist="38100" dir="2700000" algn="tl">
                    <a:srgbClr val="000000">
                      <a:alpha val="43137"/>
                    </a:srgbClr>
                  </a:outerShdw>
                </a:effectLst>
              </a:rPr>
              <a:t>Penalty</a:t>
            </a:r>
            <a:r>
              <a:rPr lang="en-US" sz="3200" dirty="0">
                <a:effectLst>
                  <a:outerShdw blurRad="38100" dist="38100" dir="2700000" algn="tl">
                    <a:srgbClr val="000000">
                      <a:alpha val="43137"/>
                    </a:srgbClr>
                  </a:outerShdw>
                </a:effectLst>
              </a:rPr>
              <a:t> of </a:t>
            </a:r>
            <a:r>
              <a:rPr lang="en-US" sz="3200" dirty="0" smtClean="0">
                <a:effectLst>
                  <a:outerShdw blurRad="38100" dist="38100" dir="2700000" algn="tl">
                    <a:srgbClr val="000000">
                      <a:alpha val="43137"/>
                    </a:srgbClr>
                  </a:outerShdw>
                </a:effectLst>
              </a:rPr>
              <a:t>Sin ~ Justification </a:t>
            </a:r>
            <a:endParaRPr lang="en-US" sz="3200" dirty="0">
              <a:effectLst>
                <a:outerShdw blurRad="38100" dist="38100" dir="2700000" algn="tl">
                  <a:srgbClr val="000000">
                    <a:alpha val="43137"/>
                  </a:srgbClr>
                </a:outerShdw>
              </a:effectLst>
            </a:endParaRPr>
          </a:p>
        </p:txBody>
      </p:sp>
      <p:sp>
        <p:nvSpPr>
          <p:cNvPr id="6" name="TextBox 5"/>
          <p:cNvSpPr txBox="1"/>
          <p:nvPr/>
        </p:nvSpPr>
        <p:spPr>
          <a:xfrm>
            <a:off x="454314" y="2311995"/>
            <a:ext cx="8200103" cy="584775"/>
          </a:xfrm>
          <a:prstGeom prst="rect">
            <a:avLst/>
          </a:prstGeom>
          <a:noFill/>
        </p:spPr>
        <p:txBody>
          <a:bodyPr wrap="square" rtlCol="0">
            <a:spAutoFit/>
          </a:bodyPr>
          <a:lstStyle/>
          <a:p>
            <a:r>
              <a:rPr lang="en-US" sz="3200" dirty="0"/>
              <a:t>Rom. </a:t>
            </a:r>
            <a:r>
              <a:rPr lang="en-US" sz="3200" dirty="0" smtClean="0"/>
              <a:t>6:8-11</a:t>
            </a:r>
            <a:endParaRPr lang="en-US" sz="3200" dirty="0">
              <a:solidFill>
                <a:srgbClr val="FFFF00"/>
              </a:solidFill>
              <a:effectLst>
                <a:outerShdw blurRad="38100" dist="38100" dir="2700000" algn="tl">
                  <a:srgbClr val="000000">
                    <a:alpha val="43137"/>
                  </a:srgbClr>
                </a:outerShdw>
              </a:effectLst>
            </a:endParaRPr>
          </a:p>
        </p:txBody>
      </p:sp>
      <p:sp>
        <p:nvSpPr>
          <p:cNvPr id="7" name="TextBox 6"/>
          <p:cNvSpPr txBox="1"/>
          <p:nvPr/>
        </p:nvSpPr>
        <p:spPr>
          <a:xfrm>
            <a:off x="625232" y="2857921"/>
            <a:ext cx="8112368" cy="584775"/>
          </a:xfrm>
          <a:prstGeom prst="rect">
            <a:avLst/>
          </a:prstGeom>
          <a:noFill/>
        </p:spPr>
        <p:txBody>
          <a:bodyPr wrap="square" rtlCol="0">
            <a:spAutoFit/>
          </a:bodyPr>
          <a:lstStyle/>
          <a:p>
            <a:pPr marL="344488" indent="-344488">
              <a:buFont typeface="Arial" panose="020B0604020202020204" pitchFamily="34" charset="0"/>
              <a:buChar char="•"/>
            </a:pPr>
            <a:r>
              <a:rPr lang="en-US" sz="3200" dirty="0" smtClean="0">
                <a:effectLst>
                  <a:outerShdw blurRad="38100" dist="38100" dir="2700000" algn="tl">
                    <a:srgbClr val="000000">
                      <a:alpha val="43137"/>
                    </a:srgbClr>
                  </a:outerShdw>
                </a:effectLst>
              </a:rPr>
              <a:t>Saved from the </a:t>
            </a:r>
            <a:r>
              <a:rPr lang="en-US" sz="3200" dirty="0" smtClean="0">
                <a:solidFill>
                  <a:srgbClr val="FFFF00"/>
                </a:solidFill>
                <a:effectLst>
                  <a:outerShdw blurRad="38100" dist="38100" dir="2700000" algn="tl">
                    <a:srgbClr val="000000">
                      <a:alpha val="43137"/>
                    </a:srgbClr>
                  </a:outerShdw>
                </a:effectLst>
              </a:rPr>
              <a:t>Power</a:t>
            </a:r>
            <a:r>
              <a:rPr lang="en-US" sz="3200" dirty="0" smtClean="0">
                <a:effectLst>
                  <a:outerShdw blurRad="38100" dist="38100" dir="2700000" algn="tl">
                    <a:srgbClr val="000000">
                      <a:alpha val="43137"/>
                    </a:srgbClr>
                  </a:outerShdw>
                </a:effectLst>
              </a:rPr>
              <a:t> of Sin ~ Sanctification </a:t>
            </a:r>
            <a:endParaRPr lang="en-US" sz="3200" dirty="0">
              <a:effectLst>
                <a:outerShdw blurRad="38100" dist="38100" dir="2700000" algn="tl">
                  <a:srgbClr val="000000">
                    <a:alpha val="43137"/>
                  </a:srgbClr>
                </a:outerShdw>
              </a:effectLst>
            </a:endParaRPr>
          </a:p>
        </p:txBody>
      </p:sp>
      <p:sp>
        <p:nvSpPr>
          <p:cNvPr id="8" name="TextBox 7"/>
          <p:cNvSpPr txBox="1"/>
          <p:nvPr/>
        </p:nvSpPr>
        <p:spPr>
          <a:xfrm>
            <a:off x="458223" y="3394428"/>
            <a:ext cx="8200103" cy="584775"/>
          </a:xfrm>
          <a:prstGeom prst="rect">
            <a:avLst/>
          </a:prstGeom>
          <a:noFill/>
        </p:spPr>
        <p:txBody>
          <a:bodyPr wrap="square" rtlCol="0">
            <a:spAutoFit/>
          </a:bodyPr>
          <a:lstStyle/>
          <a:p>
            <a:r>
              <a:rPr lang="en-US" sz="3200" dirty="0" smtClean="0"/>
              <a:t>1 John 3:2-3</a:t>
            </a:r>
            <a:endParaRPr lang="en-US" sz="3200" dirty="0">
              <a:solidFill>
                <a:srgbClr val="FFFF00"/>
              </a:solidFill>
              <a:effectLst>
                <a:outerShdw blurRad="38100" dist="38100" dir="2700000" algn="tl">
                  <a:srgbClr val="000000">
                    <a:alpha val="43137"/>
                  </a:srgbClr>
                </a:outerShdw>
              </a:effectLst>
            </a:endParaRPr>
          </a:p>
        </p:txBody>
      </p:sp>
      <p:sp>
        <p:nvSpPr>
          <p:cNvPr id="9" name="TextBox 8"/>
          <p:cNvSpPr txBox="1"/>
          <p:nvPr/>
        </p:nvSpPr>
        <p:spPr>
          <a:xfrm>
            <a:off x="629141" y="3862204"/>
            <a:ext cx="8112368" cy="1077218"/>
          </a:xfrm>
          <a:prstGeom prst="rect">
            <a:avLst/>
          </a:prstGeom>
          <a:noFill/>
        </p:spPr>
        <p:txBody>
          <a:bodyPr wrap="square" rtlCol="0">
            <a:spAutoFit/>
          </a:bodyPr>
          <a:lstStyle/>
          <a:p>
            <a:pPr marL="344488" indent="-344488">
              <a:buFont typeface="Arial" panose="020B0604020202020204" pitchFamily="34" charset="0"/>
              <a:buChar char="•"/>
            </a:pPr>
            <a:r>
              <a:rPr lang="en-US" sz="3200" dirty="0" smtClean="0">
                <a:effectLst>
                  <a:outerShdw blurRad="38100" dist="38100" dir="2700000" algn="tl">
                    <a:srgbClr val="000000">
                      <a:alpha val="43137"/>
                    </a:srgbClr>
                  </a:outerShdw>
                </a:effectLst>
              </a:rPr>
              <a:t>Saved from the </a:t>
            </a:r>
            <a:r>
              <a:rPr lang="en-US" sz="3200" dirty="0" smtClean="0">
                <a:solidFill>
                  <a:srgbClr val="FFFF00"/>
                </a:solidFill>
                <a:effectLst>
                  <a:outerShdw blurRad="38100" dist="38100" dir="2700000" algn="tl">
                    <a:srgbClr val="000000">
                      <a:alpha val="43137"/>
                    </a:srgbClr>
                  </a:outerShdw>
                </a:effectLst>
              </a:rPr>
              <a:t>Presence</a:t>
            </a:r>
            <a:r>
              <a:rPr lang="en-US" sz="3200" dirty="0" smtClean="0">
                <a:effectLst>
                  <a:outerShdw blurRad="38100" dist="38100" dir="2700000" algn="tl">
                    <a:srgbClr val="000000">
                      <a:alpha val="43137"/>
                    </a:srgbClr>
                  </a:outerShdw>
                </a:effectLst>
              </a:rPr>
              <a:t> of Sin ~ Glorification </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5151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8:14-27</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2790303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Matthew">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atthew">
      <a:majorFont>
        <a:latin typeface="Penoir"/>
        <a:ea typeface=""/>
        <a:cs typeface=""/>
      </a:majorFont>
      <a:minorFont>
        <a:latin typeface="Penoi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544961E-0970-4675-8C1A-8ABB0B0FB329}" vid="{F3943BE5-2AEB-44A9-95BA-FC3792F7D80C}"/>
    </a:ext>
  </a:extLst>
</a:theme>
</file>

<file path=docProps/app.xml><?xml version="1.0" encoding="utf-8"?>
<Properties xmlns="http://schemas.openxmlformats.org/officeDocument/2006/extended-properties" xmlns:vt="http://schemas.openxmlformats.org/officeDocument/2006/docPropsVTypes">
  <Template>Matthew</Template>
  <TotalTime>422</TotalTime>
  <Words>558</Words>
  <Application>Microsoft Office PowerPoint</Application>
  <PresentationFormat>On-screen Show (4:3)</PresentationFormat>
  <Paragraphs>62</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LilyUPC</vt:lpstr>
      <vt:lpstr>Times New Roman</vt:lpstr>
      <vt:lpstr>Britannic Bold</vt:lpstr>
      <vt:lpstr>Penoir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25</cp:revision>
  <dcterms:created xsi:type="dcterms:W3CDTF">2015-09-11T14:34:58Z</dcterms:created>
  <dcterms:modified xsi:type="dcterms:W3CDTF">2015-09-13T13:01:00Z</dcterms:modified>
</cp:coreProperties>
</file>