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9" r:id="rId4"/>
    <p:sldId id="258" r:id="rId5"/>
    <p:sldId id="261" r:id="rId6"/>
    <p:sldId id="260" r:id="rId7"/>
    <p:sldId id="262" r:id="rId8"/>
    <p:sldId id="263" r:id="rId9"/>
    <p:sldId id="268" r:id="rId10"/>
    <p:sldId id="270" r:id="rId11"/>
    <p:sldId id="269" r:id="rId12"/>
    <p:sldId id="264" r:id="rId13"/>
    <p:sldId id="265" r:id="rId14"/>
    <p:sldId id="266" r:id="rId15"/>
    <p:sldId id="267" r:id="rId16"/>
    <p:sldId id="271" r:id="rId17"/>
    <p:sldId id="273" r:id="rId18"/>
    <p:sldId id="272" r:id="rId19"/>
  </p:sldIdLst>
  <p:sldSz cx="9144000" cy="6858000" type="screen4x3"/>
  <p:notesSz cx="6858000" cy="9144000"/>
  <p:embeddedFontLst>
    <p:embeddedFont>
      <p:font typeface="Britannic Bold" panose="020B0903060703020204" pitchFamily="34" charset="0"/>
      <p:regular r:id="rId20"/>
    </p:embeddedFont>
    <p:embeddedFont>
      <p:font typeface="Penoir" panose="020B0500000000000000" pitchFamily="34" charset="0"/>
      <p:regular r:id="rId21"/>
      <p:bold r:id="rId22"/>
      <p:italic r:id="rId23"/>
      <p:boldItalic r:id="rId24"/>
    </p:embeddedFont>
    <p:embeddedFont>
      <p:font typeface="Leelawadee UI Semilight" panose="020B0402040204020203" pitchFamily="34" charset="-34"/>
      <p:regular r:id="rId25"/>
    </p:embeddedFont>
    <p:embeddedFont>
      <p:font typeface="LilyUPC" panose="020B0604020202020204" charset="-34"/>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howGuides="1">
      <p:cViewPr>
        <p:scale>
          <a:sx n="61" d="100"/>
          <a:sy n="61" d="100"/>
        </p:scale>
        <p:origin x="660"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9/6/2015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9/6/2015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9/6/2015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9/6/2015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6" name="TextBox 5"/>
          <p:cNvSpPr txBox="1"/>
          <p:nvPr/>
        </p:nvSpPr>
        <p:spPr>
          <a:xfrm>
            <a:off x="688258" y="678509"/>
            <a:ext cx="8008374" cy="615553"/>
          </a:xfrm>
          <a:prstGeom prst="rect">
            <a:avLst/>
          </a:prstGeom>
          <a:noFill/>
        </p:spPr>
        <p:txBody>
          <a:bodyPr wrap="square" rtlCol="0">
            <a:spAutoFit/>
          </a:bodyPr>
          <a:lstStyle/>
          <a:p>
            <a:pPr marL="230188" indent="-230188">
              <a:buFont typeface="Arial" panose="020B0604020202020204" pitchFamily="34" charset="0"/>
              <a:buChar char="•"/>
            </a:pPr>
            <a:r>
              <a:rPr lang="en-US" sz="3400" dirty="0" smtClean="0">
                <a:solidFill>
                  <a:schemeClr val="bg1"/>
                </a:solidFill>
                <a:effectLst>
                  <a:outerShdw blurRad="38100" dist="38100" dir="2700000" algn="tl">
                    <a:srgbClr val="000000">
                      <a:alpha val="43137"/>
                    </a:srgbClr>
                  </a:outerShdw>
                </a:effectLst>
                <a:latin typeface="+mj-lt"/>
                <a:cs typeface="Leelawadee UI Semilight" panose="020B0402040204020203" pitchFamily="34" charset="-34"/>
              </a:rPr>
              <a:t> </a:t>
            </a:r>
            <a:r>
              <a:rPr lang="en-US" sz="3400" dirty="0">
                <a:solidFill>
                  <a:srgbClr val="FFFF00"/>
                </a:solidFill>
                <a:effectLst>
                  <a:outerShdw blurRad="38100" dist="38100" dir="2700000" algn="tl">
                    <a:srgbClr val="000000">
                      <a:alpha val="43137"/>
                    </a:srgbClr>
                  </a:outerShdw>
                </a:effectLst>
                <a:latin typeface="+mj-lt"/>
              </a:rPr>
              <a:t>1</a:t>
            </a:r>
            <a:r>
              <a:rPr lang="en-US" sz="3400" baseline="30000" dirty="0">
                <a:solidFill>
                  <a:srgbClr val="FFFF00"/>
                </a:solidFill>
                <a:effectLst>
                  <a:outerShdw blurRad="38100" dist="38100" dir="2700000" algn="tl">
                    <a:srgbClr val="000000">
                      <a:alpha val="43137"/>
                    </a:srgbClr>
                  </a:outerShdw>
                </a:effectLst>
                <a:latin typeface="+mj-lt"/>
              </a:rPr>
              <a:t>st</a:t>
            </a:r>
            <a:r>
              <a:rPr lang="en-US" sz="3400" dirty="0">
                <a:solidFill>
                  <a:srgbClr val="FFFF00"/>
                </a:solidFill>
                <a:effectLst>
                  <a:outerShdw blurRad="38100" dist="38100" dir="2700000" algn="tl">
                    <a:srgbClr val="000000">
                      <a:alpha val="43137"/>
                    </a:srgbClr>
                  </a:outerShdw>
                </a:effectLst>
                <a:latin typeface="+mj-lt"/>
              </a:rPr>
              <a:t> bird </a:t>
            </a:r>
            <a:r>
              <a:rPr lang="en-US" sz="3400" dirty="0">
                <a:effectLst>
                  <a:outerShdw blurRad="38100" dist="38100" dir="2700000" algn="tl">
                    <a:srgbClr val="000000">
                      <a:alpha val="43137"/>
                    </a:srgbClr>
                  </a:outerShdw>
                </a:effectLst>
                <a:latin typeface="+mj-lt"/>
              </a:rPr>
              <a:t>~ death of Jesus</a:t>
            </a:r>
            <a:endParaRPr lang="en-US" sz="3400" dirty="0">
              <a:solidFill>
                <a:schemeClr val="bg1"/>
              </a:solidFill>
              <a:effectLst>
                <a:outerShdw blurRad="38100" dist="38100" dir="2700000" algn="tl">
                  <a:srgbClr val="000000">
                    <a:alpha val="43137"/>
                  </a:srgbClr>
                </a:outerShdw>
              </a:effectLst>
              <a:latin typeface="+mj-lt"/>
              <a:cs typeface="Leelawadee UI Semilight" panose="020B0402040204020203" pitchFamily="34" charset="-34"/>
            </a:endParaRPr>
          </a:p>
        </p:txBody>
      </p:sp>
      <p:sp>
        <p:nvSpPr>
          <p:cNvPr id="7" name="TextBox 6"/>
          <p:cNvSpPr txBox="1"/>
          <p:nvPr/>
        </p:nvSpPr>
        <p:spPr>
          <a:xfrm>
            <a:off x="685800" y="1212549"/>
            <a:ext cx="8008374" cy="615553"/>
          </a:xfrm>
          <a:prstGeom prst="rect">
            <a:avLst/>
          </a:prstGeom>
          <a:noFill/>
        </p:spPr>
        <p:txBody>
          <a:bodyPr wrap="square" rtlCol="0">
            <a:spAutoFit/>
          </a:bodyPr>
          <a:lstStyle/>
          <a:p>
            <a:pPr marL="230188" indent="-230188">
              <a:buFont typeface="Arial" panose="020B0604020202020204" pitchFamily="34" charset="0"/>
              <a:buChar char="•"/>
            </a:pPr>
            <a:r>
              <a:rPr lang="en-US" sz="3400" dirty="0" smtClean="0">
                <a:solidFill>
                  <a:schemeClr val="bg1"/>
                </a:solidFill>
                <a:effectLst>
                  <a:outerShdw blurRad="38100" dist="38100" dir="2700000" algn="tl">
                    <a:srgbClr val="000000">
                      <a:alpha val="43137"/>
                    </a:srgbClr>
                  </a:outerShdw>
                </a:effectLst>
                <a:latin typeface="+mj-lt"/>
                <a:cs typeface="Leelawadee UI Semilight" panose="020B0402040204020203" pitchFamily="34" charset="-34"/>
              </a:rPr>
              <a:t> </a:t>
            </a:r>
            <a:r>
              <a:rPr lang="en-US" sz="3400" dirty="0">
                <a:solidFill>
                  <a:srgbClr val="FFFF00"/>
                </a:solidFill>
                <a:effectLst>
                  <a:outerShdw blurRad="38100" dist="38100" dir="2700000" algn="tl">
                    <a:srgbClr val="000000">
                      <a:alpha val="43137"/>
                    </a:srgbClr>
                  </a:outerShdw>
                </a:effectLst>
                <a:latin typeface="+mj-lt"/>
              </a:rPr>
              <a:t>Earthen vessel </a:t>
            </a:r>
            <a:r>
              <a:rPr lang="en-US" sz="3400" dirty="0">
                <a:effectLst>
                  <a:outerShdw blurRad="38100" dist="38100" dir="2700000" algn="tl">
                    <a:srgbClr val="000000">
                      <a:alpha val="43137"/>
                    </a:srgbClr>
                  </a:outerShdw>
                </a:effectLst>
                <a:latin typeface="+mj-lt"/>
              </a:rPr>
              <a:t>~ humanity of Jesus</a:t>
            </a:r>
            <a:endParaRPr lang="en-US" sz="3400" dirty="0">
              <a:solidFill>
                <a:schemeClr val="bg1"/>
              </a:solidFill>
              <a:effectLst>
                <a:outerShdw blurRad="38100" dist="38100" dir="2700000" algn="tl">
                  <a:srgbClr val="000000">
                    <a:alpha val="43137"/>
                  </a:srgbClr>
                </a:outerShdw>
              </a:effectLst>
              <a:latin typeface="+mj-lt"/>
              <a:cs typeface="Leelawadee UI Semilight" panose="020B0402040204020203" pitchFamily="34" charset="-34"/>
            </a:endParaRPr>
          </a:p>
        </p:txBody>
      </p:sp>
      <p:sp>
        <p:nvSpPr>
          <p:cNvPr id="8" name="TextBox 7"/>
          <p:cNvSpPr txBox="1"/>
          <p:nvPr/>
        </p:nvSpPr>
        <p:spPr>
          <a:xfrm>
            <a:off x="688258" y="2370277"/>
            <a:ext cx="8008374" cy="615553"/>
          </a:xfrm>
          <a:prstGeom prst="rect">
            <a:avLst/>
          </a:prstGeom>
          <a:noFill/>
        </p:spPr>
        <p:txBody>
          <a:bodyPr wrap="square" rtlCol="0">
            <a:spAutoFit/>
          </a:bodyPr>
          <a:lstStyle/>
          <a:p>
            <a:pPr marL="230188" indent="-230188">
              <a:buFont typeface="Arial" panose="020B0604020202020204" pitchFamily="34" charset="0"/>
              <a:buChar char="•"/>
            </a:pPr>
            <a:r>
              <a:rPr lang="en-US" sz="3400" dirty="0" smtClean="0">
                <a:solidFill>
                  <a:schemeClr val="bg1"/>
                </a:solidFill>
                <a:effectLst>
                  <a:outerShdw blurRad="38100" dist="38100" dir="2700000" algn="tl">
                    <a:srgbClr val="000000">
                      <a:alpha val="43137"/>
                    </a:srgbClr>
                  </a:outerShdw>
                </a:effectLst>
                <a:latin typeface="+mj-lt"/>
                <a:cs typeface="Leelawadee UI Semilight" panose="020B0402040204020203" pitchFamily="34" charset="-34"/>
              </a:rPr>
              <a:t> </a:t>
            </a:r>
            <a:r>
              <a:rPr lang="en-US" sz="3400" dirty="0">
                <a:solidFill>
                  <a:srgbClr val="FFFF00"/>
                </a:solidFill>
                <a:effectLst>
                  <a:outerShdw blurRad="38100" dist="38100" dir="2700000" algn="tl">
                    <a:srgbClr val="000000">
                      <a:alpha val="43137"/>
                    </a:srgbClr>
                  </a:outerShdw>
                </a:effectLst>
                <a:latin typeface="+mj-lt"/>
              </a:rPr>
              <a:t>Cedar wood </a:t>
            </a:r>
            <a:r>
              <a:rPr lang="en-US" sz="3400" dirty="0">
                <a:effectLst>
                  <a:outerShdw blurRad="38100" dist="38100" dir="2700000" algn="tl">
                    <a:srgbClr val="000000">
                      <a:alpha val="43137"/>
                    </a:srgbClr>
                  </a:outerShdw>
                </a:effectLst>
                <a:latin typeface="+mj-lt"/>
              </a:rPr>
              <a:t>~ incorruption of Jesus' life</a:t>
            </a:r>
            <a:endParaRPr lang="en-US" sz="3400" dirty="0">
              <a:solidFill>
                <a:schemeClr val="bg1"/>
              </a:solidFill>
              <a:effectLst>
                <a:outerShdw blurRad="38100" dist="38100" dir="2700000" algn="tl">
                  <a:srgbClr val="000000">
                    <a:alpha val="43137"/>
                  </a:srgbClr>
                </a:outerShdw>
              </a:effectLst>
              <a:latin typeface="+mj-lt"/>
              <a:cs typeface="Leelawadee UI Semilight" panose="020B0402040204020203" pitchFamily="34" charset="-34"/>
            </a:endParaRPr>
          </a:p>
        </p:txBody>
      </p:sp>
      <p:sp>
        <p:nvSpPr>
          <p:cNvPr id="9" name="TextBox 8"/>
          <p:cNvSpPr txBox="1"/>
          <p:nvPr/>
        </p:nvSpPr>
        <p:spPr>
          <a:xfrm>
            <a:off x="685800" y="1783729"/>
            <a:ext cx="8008374" cy="615553"/>
          </a:xfrm>
          <a:prstGeom prst="rect">
            <a:avLst/>
          </a:prstGeom>
          <a:noFill/>
        </p:spPr>
        <p:txBody>
          <a:bodyPr wrap="square" rtlCol="0">
            <a:spAutoFit/>
          </a:bodyPr>
          <a:lstStyle/>
          <a:p>
            <a:pPr marL="230188" indent="-230188">
              <a:buFont typeface="Arial" panose="020B0604020202020204" pitchFamily="34" charset="0"/>
              <a:buChar char="•"/>
            </a:pPr>
            <a:r>
              <a:rPr lang="en-US" sz="3400" dirty="0" smtClean="0">
                <a:solidFill>
                  <a:schemeClr val="bg1"/>
                </a:solidFill>
                <a:effectLst>
                  <a:outerShdw blurRad="38100" dist="38100" dir="2700000" algn="tl">
                    <a:srgbClr val="000000">
                      <a:alpha val="43137"/>
                    </a:srgbClr>
                  </a:outerShdw>
                </a:effectLst>
                <a:latin typeface="+mj-lt"/>
                <a:cs typeface="Leelawadee UI Semilight" panose="020B0402040204020203" pitchFamily="34" charset="-34"/>
              </a:rPr>
              <a:t> </a:t>
            </a:r>
            <a:r>
              <a:rPr lang="en-US" sz="3400" dirty="0">
                <a:solidFill>
                  <a:srgbClr val="FFFF00"/>
                </a:solidFill>
                <a:effectLst>
                  <a:outerShdw blurRad="38100" dist="38100" dir="2700000" algn="tl">
                    <a:srgbClr val="000000">
                      <a:alpha val="43137"/>
                    </a:srgbClr>
                  </a:outerShdw>
                </a:effectLst>
                <a:latin typeface="+mj-lt"/>
              </a:rPr>
              <a:t>Running water </a:t>
            </a:r>
            <a:r>
              <a:rPr lang="en-US" sz="3400" dirty="0">
                <a:effectLst>
                  <a:outerShdw blurRad="38100" dist="38100" dir="2700000" algn="tl">
                    <a:srgbClr val="000000">
                      <a:alpha val="43137"/>
                    </a:srgbClr>
                  </a:outerShdw>
                </a:effectLst>
                <a:latin typeface="+mj-lt"/>
              </a:rPr>
              <a:t>~ work of the Holy </a:t>
            </a:r>
            <a:r>
              <a:rPr lang="en-US" sz="3400" dirty="0" smtClean="0">
                <a:effectLst>
                  <a:outerShdw blurRad="38100" dist="38100" dir="2700000" algn="tl">
                    <a:srgbClr val="000000">
                      <a:alpha val="43137"/>
                    </a:srgbClr>
                  </a:outerShdw>
                </a:effectLst>
                <a:latin typeface="+mj-lt"/>
              </a:rPr>
              <a:t>Spirit</a:t>
            </a:r>
            <a:endParaRPr lang="en-US" sz="3400" dirty="0">
              <a:solidFill>
                <a:schemeClr val="bg1"/>
              </a:solidFill>
              <a:effectLst>
                <a:outerShdw blurRad="38100" dist="38100" dir="2700000" algn="tl">
                  <a:srgbClr val="000000">
                    <a:alpha val="43137"/>
                  </a:srgbClr>
                </a:outerShdw>
              </a:effectLst>
              <a:latin typeface="+mj-lt"/>
              <a:cs typeface="Leelawadee UI Semilight" panose="020B0402040204020203" pitchFamily="34" charset="-34"/>
            </a:endParaRPr>
          </a:p>
        </p:txBody>
      </p:sp>
      <p:sp>
        <p:nvSpPr>
          <p:cNvPr id="10" name="TextBox 9"/>
          <p:cNvSpPr txBox="1"/>
          <p:nvPr/>
        </p:nvSpPr>
        <p:spPr>
          <a:xfrm>
            <a:off x="685800" y="2926729"/>
            <a:ext cx="8008374" cy="615553"/>
          </a:xfrm>
          <a:prstGeom prst="rect">
            <a:avLst/>
          </a:prstGeom>
          <a:noFill/>
        </p:spPr>
        <p:txBody>
          <a:bodyPr wrap="square" rtlCol="0">
            <a:spAutoFit/>
          </a:bodyPr>
          <a:lstStyle/>
          <a:p>
            <a:pPr marL="230188" indent="-230188">
              <a:buFont typeface="Arial" panose="020B0604020202020204" pitchFamily="34" charset="0"/>
              <a:buChar char="•"/>
            </a:pPr>
            <a:r>
              <a:rPr lang="en-US" sz="3400" dirty="0" smtClean="0">
                <a:solidFill>
                  <a:schemeClr val="bg1"/>
                </a:solidFill>
                <a:effectLst>
                  <a:outerShdw blurRad="38100" dist="38100" dir="2700000" algn="tl">
                    <a:srgbClr val="000000">
                      <a:alpha val="43137"/>
                    </a:srgbClr>
                  </a:outerShdw>
                </a:effectLst>
                <a:latin typeface="+mj-lt"/>
                <a:cs typeface="Leelawadee UI Semilight" panose="020B0402040204020203" pitchFamily="34" charset="-34"/>
              </a:rPr>
              <a:t> </a:t>
            </a:r>
            <a:r>
              <a:rPr lang="en-US" sz="3400" dirty="0">
                <a:solidFill>
                  <a:srgbClr val="FFFF00"/>
                </a:solidFill>
                <a:effectLst>
                  <a:outerShdw blurRad="38100" dist="38100" dir="2700000" algn="tl">
                    <a:srgbClr val="000000">
                      <a:alpha val="43137"/>
                    </a:srgbClr>
                  </a:outerShdw>
                </a:effectLst>
                <a:latin typeface="+mj-lt"/>
              </a:rPr>
              <a:t>Scarlet</a:t>
            </a:r>
            <a:r>
              <a:rPr lang="en-US" sz="3400" dirty="0">
                <a:effectLst>
                  <a:outerShdw blurRad="38100" dist="38100" dir="2700000" algn="tl">
                    <a:srgbClr val="000000">
                      <a:alpha val="43137"/>
                    </a:srgbClr>
                  </a:outerShdw>
                </a:effectLst>
                <a:latin typeface="+mj-lt"/>
              </a:rPr>
              <a:t> ~ the blood of Jesus</a:t>
            </a:r>
            <a:endParaRPr lang="en-US" sz="3400" dirty="0">
              <a:solidFill>
                <a:schemeClr val="bg1"/>
              </a:solidFill>
              <a:effectLst>
                <a:outerShdw blurRad="38100" dist="38100" dir="2700000" algn="tl">
                  <a:srgbClr val="000000">
                    <a:alpha val="43137"/>
                  </a:srgbClr>
                </a:outerShdw>
              </a:effectLst>
              <a:latin typeface="+mj-lt"/>
              <a:cs typeface="Leelawadee UI Semilight" panose="020B0402040204020203" pitchFamily="34" charset="-34"/>
            </a:endParaRPr>
          </a:p>
        </p:txBody>
      </p:sp>
      <p:sp>
        <p:nvSpPr>
          <p:cNvPr id="11" name="TextBox 10"/>
          <p:cNvSpPr txBox="1"/>
          <p:nvPr/>
        </p:nvSpPr>
        <p:spPr>
          <a:xfrm>
            <a:off x="688258" y="3499640"/>
            <a:ext cx="8008374" cy="615553"/>
          </a:xfrm>
          <a:prstGeom prst="rect">
            <a:avLst/>
          </a:prstGeom>
          <a:noFill/>
        </p:spPr>
        <p:txBody>
          <a:bodyPr wrap="square" rtlCol="0">
            <a:spAutoFit/>
          </a:bodyPr>
          <a:lstStyle/>
          <a:p>
            <a:pPr marL="230188" indent="-230188">
              <a:buFont typeface="Arial" panose="020B0604020202020204" pitchFamily="34" charset="0"/>
              <a:buChar char="•"/>
            </a:pPr>
            <a:r>
              <a:rPr lang="en-US" sz="3400" dirty="0" smtClean="0">
                <a:solidFill>
                  <a:schemeClr val="bg1"/>
                </a:solidFill>
                <a:effectLst>
                  <a:outerShdw blurRad="38100" dist="38100" dir="2700000" algn="tl">
                    <a:srgbClr val="000000">
                      <a:alpha val="43137"/>
                    </a:srgbClr>
                  </a:outerShdw>
                </a:effectLst>
                <a:latin typeface="+mj-lt"/>
                <a:cs typeface="Leelawadee UI Semilight" panose="020B0402040204020203" pitchFamily="34" charset="-34"/>
              </a:rPr>
              <a:t> </a:t>
            </a:r>
            <a:r>
              <a:rPr lang="en-US" sz="3400" dirty="0">
                <a:solidFill>
                  <a:srgbClr val="FFFF00"/>
                </a:solidFill>
                <a:effectLst>
                  <a:outerShdw blurRad="38100" dist="38100" dir="2700000" algn="tl">
                    <a:srgbClr val="000000">
                      <a:alpha val="43137"/>
                    </a:srgbClr>
                  </a:outerShdw>
                </a:effectLst>
                <a:latin typeface="+mj-lt"/>
              </a:rPr>
              <a:t>Hyssop</a:t>
            </a:r>
            <a:r>
              <a:rPr lang="en-US" sz="3400" dirty="0">
                <a:effectLst>
                  <a:outerShdw blurRad="38100" dist="38100" dir="2700000" algn="tl">
                    <a:srgbClr val="000000">
                      <a:alpha val="43137"/>
                    </a:srgbClr>
                  </a:outerShdw>
                </a:effectLst>
                <a:latin typeface="+mj-lt"/>
              </a:rPr>
              <a:t> ~ faith in action</a:t>
            </a:r>
            <a:endParaRPr lang="en-US" sz="3400" dirty="0">
              <a:solidFill>
                <a:schemeClr val="bg1"/>
              </a:solidFill>
              <a:effectLst>
                <a:outerShdw blurRad="38100" dist="38100" dir="2700000" algn="tl">
                  <a:srgbClr val="000000">
                    <a:alpha val="43137"/>
                  </a:srgbClr>
                </a:outerShdw>
              </a:effectLst>
              <a:latin typeface="+mj-lt"/>
              <a:cs typeface="Leelawadee UI Semilight" panose="020B0402040204020203" pitchFamily="34" charset="-34"/>
            </a:endParaRPr>
          </a:p>
        </p:txBody>
      </p:sp>
      <p:sp>
        <p:nvSpPr>
          <p:cNvPr id="12" name="TextBox 11"/>
          <p:cNvSpPr txBox="1"/>
          <p:nvPr/>
        </p:nvSpPr>
        <p:spPr>
          <a:xfrm>
            <a:off x="685800" y="4056092"/>
            <a:ext cx="8008374" cy="615553"/>
          </a:xfrm>
          <a:prstGeom prst="rect">
            <a:avLst/>
          </a:prstGeom>
          <a:noFill/>
        </p:spPr>
        <p:txBody>
          <a:bodyPr wrap="square" rtlCol="0">
            <a:spAutoFit/>
          </a:bodyPr>
          <a:lstStyle/>
          <a:p>
            <a:pPr marL="230188" indent="-230188">
              <a:buFont typeface="Arial" panose="020B0604020202020204" pitchFamily="34" charset="0"/>
              <a:buChar char="•"/>
            </a:pPr>
            <a:r>
              <a:rPr lang="en-US" sz="3400" dirty="0" smtClean="0">
                <a:solidFill>
                  <a:schemeClr val="bg1"/>
                </a:solidFill>
                <a:effectLst>
                  <a:outerShdw blurRad="38100" dist="38100" dir="2700000" algn="tl">
                    <a:srgbClr val="000000">
                      <a:alpha val="43137"/>
                    </a:srgbClr>
                  </a:outerShdw>
                </a:effectLst>
                <a:latin typeface="+mj-lt"/>
                <a:cs typeface="Leelawadee UI Semilight" panose="020B0402040204020203" pitchFamily="34" charset="-34"/>
              </a:rPr>
              <a:t> </a:t>
            </a:r>
            <a:r>
              <a:rPr lang="en-US" sz="3400" dirty="0">
                <a:solidFill>
                  <a:srgbClr val="FFFF00"/>
                </a:solidFill>
                <a:effectLst>
                  <a:outerShdw blurRad="38100" dist="38100" dir="2700000" algn="tl">
                    <a:srgbClr val="000000">
                      <a:alpha val="43137"/>
                    </a:srgbClr>
                  </a:outerShdw>
                </a:effectLst>
                <a:latin typeface="+mj-lt"/>
              </a:rPr>
              <a:t>2</a:t>
            </a:r>
            <a:r>
              <a:rPr lang="en-US" sz="3400" baseline="30000" dirty="0">
                <a:solidFill>
                  <a:srgbClr val="FFFF00"/>
                </a:solidFill>
                <a:effectLst>
                  <a:outerShdw blurRad="38100" dist="38100" dir="2700000" algn="tl">
                    <a:srgbClr val="000000">
                      <a:alpha val="43137"/>
                    </a:srgbClr>
                  </a:outerShdw>
                </a:effectLst>
                <a:latin typeface="+mj-lt"/>
              </a:rPr>
              <a:t>nd</a:t>
            </a:r>
            <a:r>
              <a:rPr lang="en-US" sz="3400" dirty="0">
                <a:solidFill>
                  <a:srgbClr val="FFFF00"/>
                </a:solidFill>
                <a:effectLst>
                  <a:outerShdw blurRad="38100" dist="38100" dir="2700000" algn="tl">
                    <a:srgbClr val="000000">
                      <a:alpha val="43137"/>
                    </a:srgbClr>
                  </a:outerShdw>
                </a:effectLst>
                <a:latin typeface="+mj-lt"/>
              </a:rPr>
              <a:t> bird </a:t>
            </a:r>
            <a:r>
              <a:rPr lang="en-US" sz="3400" dirty="0">
                <a:effectLst>
                  <a:outerShdw blurRad="38100" dist="38100" dir="2700000" algn="tl">
                    <a:srgbClr val="000000">
                      <a:alpha val="43137"/>
                    </a:srgbClr>
                  </a:outerShdw>
                </a:effectLst>
                <a:latin typeface="+mj-lt"/>
              </a:rPr>
              <a:t>~ </a:t>
            </a:r>
            <a:r>
              <a:rPr lang="en-US" sz="3400" dirty="0" smtClean="0">
                <a:effectLst>
                  <a:outerShdw blurRad="38100" dist="38100" dir="2700000" algn="tl">
                    <a:srgbClr val="000000">
                      <a:alpha val="43137"/>
                    </a:srgbClr>
                  </a:outerShdw>
                </a:effectLst>
                <a:latin typeface="+mj-lt"/>
              </a:rPr>
              <a:t>Jesus’ resurrection</a:t>
            </a:r>
            <a:endParaRPr lang="en-US" sz="3400" dirty="0">
              <a:solidFill>
                <a:schemeClr val="bg1"/>
              </a:solidFill>
              <a:effectLst>
                <a:outerShdw blurRad="38100" dist="38100" dir="2700000" algn="tl">
                  <a:srgbClr val="000000">
                    <a:alpha val="43137"/>
                  </a:srgbClr>
                </a:outerShdw>
              </a:effectLst>
              <a:latin typeface="+mj-lt"/>
              <a:cs typeface="Leelawadee UI Semilight" panose="020B0402040204020203" pitchFamily="34" charset="-34"/>
            </a:endParaRPr>
          </a:p>
        </p:txBody>
      </p:sp>
    </p:spTree>
    <p:extLst>
      <p:ext uri="{BB962C8B-B14F-4D97-AF65-F5344CB8AC3E}">
        <p14:creationId xmlns:p14="http://schemas.microsoft.com/office/powerpoint/2010/main" val="344655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6"/>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7"/>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9"/>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3" presetClass="emph" presetSubtype="2" fill="hold" grpId="1" nodeType="withEffect">
                                  <p:stCondLst>
                                    <p:cond delay="0"/>
                                  </p:stCondLst>
                                  <p:childTnLst>
                                    <p:animClr clrSpc="rgb" dir="cw">
                                      <p:cBhvr override="childStyle">
                                        <p:cTn id="35" dur="2000" fill="hold"/>
                                        <p:tgtEl>
                                          <p:spTgt spid="8"/>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3" presetClass="emph" presetSubtype="2" fill="hold" grpId="1" nodeType="withEffect">
                                  <p:stCondLst>
                                    <p:cond delay="0"/>
                                  </p:stCondLst>
                                  <p:childTnLst>
                                    <p:animClr clrSpc="rgb" dir="cw">
                                      <p:cBhvr override="childStyle">
                                        <p:cTn id="42" dur="2000" fill="hold"/>
                                        <p:tgtEl>
                                          <p:spTgt spid="10"/>
                                        </p:tgtEl>
                                        <p:attrNameLst>
                                          <p:attrName>style.color</p:attrName>
                                        </p:attrNameLst>
                                      </p:cBhvr>
                                      <p:to>
                                        <a:schemeClr val="accent2"/>
                                      </p:to>
                                    </p:animClr>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3" presetClass="emph" presetSubtype="2" fill="hold" grpId="1" nodeType="withEffect">
                                  <p:stCondLst>
                                    <p:cond delay="0"/>
                                  </p:stCondLst>
                                  <p:childTnLst>
                                    <p:animClr clrSpc="rgb" dir="cw">
                                      <p:cBhvr override="childStyle">
                                        <p:cTn id="49"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55530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8989">
            <a:off x="626018" y="1102722"/>
            <a:ext cx="4660165" cy="3293078"/>
          </a:xfrm>
          <a:prstGeom prst="rect">
            <a:avLst/>
          </a:prstGeom>
          <a:noFill/>
          <a:ln>
            <a:noFill/>
          </a:ln>
          <a:effectLst>
            <a:outerShdw blurRad="127000" dist="127000" dir="13500000" sy="23000" kx="1200000" algn="br" rotWithShape="0">
              <a:schemeClr val="bg1">
                <a:alpha val="2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descr="IMGP05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1321">
            <a:off x="4815107" y="1028308"/>
            <a:ext cx="3278875" cy="4371832"/>
          </a:xfrm>
          <a:prstGeom prst="rect">
            <a:avLst/>
          </a:prstGeom>
          <a:noFill/>
          <a:effectLst>
            <a:outerShdw blurRad="127000" dir="18900000" sy="23000" kx="-1200000" algn="bl" rotWithShape="0">
              <a:schemeClr val="bg1">
                <a:alpha val="2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84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9" presetClass="emph" presetSubtype="0" nodeType="after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5687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rPr>
              <a:t>Marveled</a:t>
            </a:r>
            <a:r>
              <a:rPr lang="en-US" sz="3200" dirty="0"/>
              <a:t> ~ </a:t>
            </a:r>
            <a:r>
              <a:rPr lang="en-US" sz="3200" b="1" i="1" dirty="0" err="1">
                <a:solidFill>
                  <a:srgbClr val="FFFF00"/>
                </a:solidFill>
                <a:latin typeface="Times New Roman" panose="02020603050405020304" pitchFamily="18" charset="0"/>
                <a:cs typeface="Times New Roman" panose="02020603050405020304" pitchFamily="18" charset="0"/>
              </a:rPr>
              <a:t>thaumazō</a:t>
            </a:r>
            <a:r>
              <a:rPr lang="en-US" sz="3200" dirty="0">
                <a:solidFill>
                  <a:srgbClr val="FFFF00"/>
                </a:solidFill>
              </a:rPr>
              <a:t> </a:t>
            </a:r>
            <a:r>
              <a:rPr lang="en-US" sz="3200" dirty="0"/>
              <a:t>– </a:t>
            </a:r>
            <a:r>
              <a:rPr lang="en-US" sz="3200" dirty="0" smtClean="0"/>
              <a:t>used 2x to describe Jesus</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752600"/>
            <a:ext cx="7971339"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rPr>
              <a:t> </a:t>
            </a:r>
            <a:r>
              <a:rPr lang="en-US" sz="3200" dirty="0" smtClean="0"/>
              <a:t>Mark </a:t>
            </a:r>
            <a:r>
              <a:rPr lang="en-US" sz="3200" dirty="0"/>
              <a:t>6:6 ~ </a:t>
            </a:r>
            <a:r>
              <a:rPr lang="en-US" sz="3200" dirty="0">
                <a:solidFill>
                  <a:srgbClr val="FFFF00"/>
                </a:solidFill>
              </a:rPr>
              <a:t>And He marveled because of their unbelief. Then He went about the villages in a circuit, </a:t>
            </a:r>
            <a:r>
              <a:rPr lang="en-US" sz="3200" dirty="0" smtClean="0">
                <a:solidFill>
                  <a:srgbClr val="FFFF00"/>
                </a:solidFill>
              </a:rPr>
              <a:t>teaching.</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67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4122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01675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 H. Spurgeon ~ </a:t>
            </a:r>
            <a:r>
              <a:rPr lang="en-US" sz="3200" dirty="0">
                <a:effectLst>
                  <a:outerShdw blurRad="38100" dist="38100" dir="2700000" algn="tl">
                    <a:srgbClr val="000000">
                      <a:alpha val="43137"/>
                    </a:srgbClr>
                  </a:outerShdw>
                </a:effectLst>
              </a:rPr>
              <a:t>“This is a strange thing, yet it is continually happening still, despite its strangeness, that the persons, who are placed in such positions of privilege, that you naturally expect that they would become believers, remain unbelievers, while others, who are placed at a terrible disadvantage, nevertheless often come right out from sin, and right away from ignorance, and become believers in Christ. Oh, that none of us, who sit under the sound of </a:t>
            </a:r>
            <a:r>
              <a:rPr lang="en-US" sz="3200" dirty="0" smtClean="0">
                <a:effectLst>
                  <a:outerShdw blurRad="38100" dist="38100" dir="2700000" algn="tl">
                    <a:srgbClr val="000000">
                      <a:alpha val="43137"/>
                    </a:srgbClr>
                  </a:outerShdw>
                </a:effectLst>
              </a:rPr>
              <a:t>the</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23948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gospel from Sabbath to Sabbath, might be sad illustrations of this truth, while others, unaccustomed to listen to the Word, may be happy instances of the way in which the Lord still takes strangers, and adopts them into his family.”</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55890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74945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6" name="Rounded Rectangle 5"/>
          <p:cNvSpPr/>
          <p:nvPr/>
        </p:nvSpPr>
        <p:spPr>
          <a:xfrm>
            <a:off x="3657600" y="1885469"/>
            <a:ext cx="186164" cy="3417763"/>
          </a:xfrm>
          <a:prstGeom prst="roundRect">
            <a:avLst>
              <a:gd name="adj" fmla="val 39881"/>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180000">
            <a:off x="3509837" y="4600126"/>
            <a:ext cx="214688" cy="64519"/>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80000">
            <a:off x="3512752" y="4242671"/>
            <a:ext cx="214688" cy="64519"/>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80000">
            <a:off x="3509837" y="3899500"/>
            <a:ext cx="214688" cy="64519"/>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178553" y="1524000"/>
            <a:ext cx="240714" cy="4312510"/>
          </a:xfrm>
          <a:prstGeom prst="roundRect">
            <a:avLst>
              <a:gd name="adj" fmla="val 39881"/>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80000">
            <a:off x="5979214" y="4920588"/>
            <a:ext cx="259773" cy="70971"/>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80000">
            <a:off x="5982129" y="4486933"/>
            <a:ext cx="259773" cy="70971"/>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300000">
            <a:off x="3198482" y="4279216"/>
            <a:ext cx="3433216" cy="80061"/>
          </a:xfrm>
          <a:prstGeom prst="roundRect">
            <a:avLst>
              <a:gd name="adj" fmla="val 50000"/>
            </a:avLst>
          </a:prstGeom>
          <a:solidFill>
            <a:schemeClr val="bg1"/>
          </a:solidFill>
          <a:ln>
            <a:noFill/>
          </a:ln>
          <a:scene3d>
            <a:camera prst="perspectiveLeft"/>
            <a:lightRig rig="threePt" dir="t"/>
          </a:scene3d>
          <a:sp3d>
            <a:bevelT w="1016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420000">
            <a:off x="3209084" y="4668894"/>
            <a:ext cx="3433216" cy="80061"/>
          </a:xfrm>
          <a:prstGeom prst="roundRect">
            <a:avLst>
              <a:gd name="adj" fmla="val 50000"/>
            </a:avLst>
          </a:prstGeom>
          <a:solidFill>
            <a:schemeClr val="bg1"/>
          </a:solidFill>
          <a:ln>
            <a:noFill/>
          </a:ln>
          <a:scene3d>
            <a:camera prst="perspectiveLeft"/>
            <a:lightRig rig="threePt" dir="t"/>
          </a:scene3d>
          <a:sp3d>
            <a:bevelT w="1016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0000">
            <a:off x="3190377" y="3897032"/>
            <a:ext cx="3433216" cy="80061"/>
          </a:xfrm>
          <a:prstGeom prst="roundRect">
            <a:avLst>
              <a:gd name="adj" fmla="val 50000"/>
            </a:avLst>
          </a:prstGeom>
          <a:solidFill>
            <a:schemeClr val="bg1"/>
          </a:solidFill>
          <a:ln>
            <a:noFill/>
          </a:ln>
          <a:scene3d>
            <a:camera prst="perspectiveLeft"/>
            <a:lightRig rig="threePt" dir="t"/>
          </a:scene3d>
          <a:sp3d>
            <a:bevelT w="1016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20000">
            <a:off x="3191908" y="3491471"/>
            <a:ext cx="3433216" cy="80061"/>
          </a:xfrm>
          <a:prstGeom prst="roundRect">
            <a:avLst>
              <a:gd name="adj" fmla="val 50000"/>
            </a:avLst>
          </a:prstGeom>
          <a:solidFill>
            <a:schemeClr val="bg1"/>
          </a:solidFill>
          <a:ln>
            <a:noFill/>
          </a:ln>
          <a:scene3d>
            <a:camera prst="perspectiveLeft"/>
            <a:lightRig rig="threePt" dir="t"/>
          </a:scene3d>
          <a:sp3d>
            <a:bevelT w="1016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201045" y="3088392"/>
            <a:ext cx="3433216" cy="80061"/>
          </a:xfrm>
          <a:prstGeom prst="roundRect">
            <a:avLst>
              <a:gd name="adj" fmla="val 50000"/>
            </a:avLst>
          </a:prstGeom>
          <a:solidFill>
            <a:schemeClr val="bg1"/>
          </a:solidFill>
          <a:ln>
            <a:noFill/>
          </a:ln>
          <a:scene3d>
            <a:camera prst="perspectiveLeft"/>
            <a:lightRig rig="threePt" dir="t"/>
          </a:scene3d>
          <a:sp3d>
            <a:bevelT w="1016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60000">
            <a:off x="3176726" y="2685313"/>
            <a:ext cx="3433216" cy="80061"/>
          </a:xfrm>
          <a:prstGeom prst="roundRect">
            <a:avLst>
              <a:gd name="adj" fmla="val 50000"/>
            </a:avLst>
          </a:prstGeom>
          <a:solidFill>
            <a:schemeClr val="bg1"/>
          </a:solidFill>
          <a:ln>
            <a:noFill/>
          </a:ln>
          <a:scene3d>
            <a:camera prst="perspectiveLeft"/>
            <a:lightRig rig="threePt" dir="t"/>
          </a:scene3d>
          <a:sp3d>
            <a:bevelT w="1016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80000">
            <a:off x="3157983" y="2322404"/>
            <a:ext cx="3433216" cy="80061"/>
          </a:xfrm>
          <a:prstGeom prst="roundRect">
            <a:avLst>
              <a:gd name="adj" fmla="val 50000"/>
            </a:avLst>
          </a:prstGeom>
          <a:solidFill>
            <a:schemeClr val="bg1"/>
          </a:solidFill>
          <a:ln>
            <a:noFill/>
          </a:ln>
          <a:scene3d>
            <a:camera prst="perspectiveLeft"/>
            <a:lightRig rig="threePt" dir="t"/>
          </a:scene3d>
          <a:sp3d>
            <a:bevelT w="1016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300000">
            <a:off x="3158763" y="1933720"/>
            <a:ext cx="3433216" cy="80061"/>
          </a:xfrm>
          <a:prstGeom prst="roundRect">
            <a:avLst>
              <a:gd name="adj" fmla="val 50000"/>
            </a:avLst>
          </a:prstGeom>
          <a:solidFill>
            <a:schemeClr val="bg1"/>
          </a:solidFill>
          <a:ln>
            <a:noFill/>
          </a:ln>
          <a:scene3d>
            <a:camera prst="perspectiveLeft"/>
            <a:lightRig rig="threePt" dir="t"/>
          </a:scene3d>
          <a:sp3d>
            <a:bevelT w="1016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80000">
            <a:off x="5986947" y="1905939"/>
            <a:ext cx="259773" cy="70971"/>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80000">
            <a:off x="5982840" y="2340360"/>
            <a:ext cx="259773" cy="70971"/>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80000">
            <a:off x="5984209" y="2749357"/>
            <a:ext cx="259773" cy="70971"/>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80000">
            <a:off x="5982283" y="3181077"/>
            <a:ext cx="259773" cy="70971"/>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0000">
            <a:off x="5983498" y="3626991"/>
            <a:ext cx="259773" cy="70971"/>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0000">
            <a:off x="5979214" y="4067562"/>
            <a:ext cx="259773" cy="70971"/>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80000">
            <a:off x="3514121" y="3531671"/>
            <a:ext cx="214688" cy="64519"/>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80000">
            <a:off x="3512906" y="3175995"/>
            <a:ext cx="214688" cy="64519"/>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80000">
            <a:off x="3516561" y="2790876"/>
            <a:ext cx="214688" cy="64519"/>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80000">
            <a:off x="3517570" y="2119643"/>
            <a:ext cx="214688" cy="64519"/>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80000">
            <a:off x="3513463" y="2464995"/>
            <a:ext cx="214688" cy="64519"/>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31438" y="1872769"/>
            <a:ext cx="2209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Sermon on the Mount</a:t>
            </a:r>
            <a:endParaRPr lang="en-US" dirty="0">
              <a:effectLst>
                <a:outerShdw blurRad="38100" dist="38100" dir="2700000" algn="tl">
                  <a:srgbClr val="000000">
                    <a:alpha val="43137"/>
                  </a:srgbClr>
                </a:outerShdw>
              </a:effectLst>
            </a:endParaRPr>
          </a:p>
        </p:txBody>
      </p:sp>
      <p:sp>
        <p:nvSpPr>
          <p:cNvPr id="38" name="TextBox 37"/>
          <p:cNvSpPr txBox="1"/>
          <p:nvPr/>
        </p:nvSpPr>
        <p:spPr>
          <a:xfrm>
            <a:off x="431438" y="2241069"/>
            <a:ext cx="2209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Better than most</a:t>
            </a:r>
            <a:endParaRPr lang="en-US" dirty="0">
              <a:effectLst>
                <a:outerShdw blurRad="38100" dist="38100" dir="2700000" algn="tl">
                  <a:srgbClr val="000000">
                    <a:alpha val="43137"/>
                  </a:srgbClr>
                </a:outerShdw>
              </a:effectLst>
            </a:endParaRPr>
          </a:p>
        </p:txBody>
      </p:sp>
      <p:sp>
        <p:nvSpPr>
          <p:cNvPr id="39" name="TextBox 38"/>
          <p:cNvSpPr txBox="1"/>
          <p:nvPr/>
        </p:nvSpPr>
        <p:spPr>
          <a:xfrm>
            <a:off x="431438" y="2558569"/>
            <a:ext cx="2209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Pretty darn good</a:t>
            </a:r>
            <a:endParaRPr lang="en-US" dirty="0">
              <a:effectLst>
                <a:outerShdw blurRad="38100" dist="38100" dir="2700000" algn="tl">
                  <a:srgbClr val="000000">
                    <a:alpha val="43137"/>
                  </a:srgbClr>
                </a:outerShdw>
              </a:effectLst>
            </a:endParaRPr>
          </a:p>
        </p:txBody>
      </p:sp>
      <p:sp>
        <p:nvSpPr>
          <p:cNvPr id="40" name="TextBox 39"/>
          <p:cNvSpPr txBox="1"/>
          <p:nvPr/>
        </p:nvSpPr>
        <p:spPr>
          <a:xfrm>
            <a:off x="431438" y="2895119"/>
            <a:ext cx="2209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Better than average</a:t>
            </a:r>
            <a:endParaRPr lang="en-US" dirty="0">
              <a:effectLst>
                <a:outerShdw blurRad="38100" dist="38100" dir="2700000" algn="tl">
                  <a:srgbClr val="000000">
                    <a:alpha val="43137"/>
                  </a:srgbClr>
                </a:outerShdw>
              </a:effectLst>
            </a:endParaRPr>
          </a:p>
        </p:txBody>
      </p:sp>
      <p:sp>
        <p:nvSpPr>
          <p:cNvPr id="41" name="TextBox 40"/>
          <p:cNvSpPr txBox="1"/>
          <p:nvPr/>
        </p:nvSpPr>
        <p:spPr>
          <a:xfrm>
            <a:off x="431438" y="3282469"/>
            <a:ext cx="2209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Not too bad</a:t>
            </a:r>
            <a:endParaRPr lang="en-US" dirty="0">
              <a:effectLst>
                <a:outerShdw blurRad="38100" dist="38100" dir="2700000" algn="tl">
                  <a:srgbClr val="000000">
                    <a:alpha val="43137"/>
                  </a:srgbClr>
                </a:outerShdw>
              </a:effectLst>
            </a:endParaRPr>
          </a:p>
        </p:txBody>
      </p:sp>
      <p:sp>
        <p:nvSpPr>
          <p:cNvPr id="42" name="TextBox 41"/>
          <p:cNvSpPr txBox="1"/>
          <p:nvPr/>
        </p:nvSpPr>
        <p:spPr>
          <a:xfrm>
            <a:off x="431438" y="3625369"/>
            <a:ext cx="2209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Average</a:t>
            </a:r>
            <a:endParaRPr lang="en-US" dirty="0">
              <a:effectLst>
                <a:outerShdw blurRad="38100" dist="38100" dir="2700000" algn="tl">
                  <a:srgbClr val="000000">
                    <a:alpha val="43137"/>
                  </a:srgbClr>
                </a:outerShdw>
              </a:effectLst>
            </a:endParaRPr>
          </a:p>
        </p:txBody>
      </p:sp>
      <p:sp>
        <p:nvSpPr>
          <p:cNvPr id="43" name="TextBox 42"/>
          <p:cNvSpPr txBox="1"/>
          <p:nvPr/>
        </p:nvSpPr>
        <p:spPr>
          <a:xfrm>
            <a:off x="431438" y="3973587"/>
            <a:ext cx="2209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So-so</a:t>
            </a:r>
            <a:endParaRPr lang="en-US" dirty="0">
              <a:effectLst>
                <a:outerShdw blurRad="38100" dist="38100" dir="2700000" algn="tl">
                  <a:srgbClr val="000000">
                    <a:alpha val="43137"/>
                  </a:srgbClr>
                </a:outerShdw>
              </a:effectLst>
            </a:endParaRPr>
          </a:p>
        </p:txBody>
      </p:sp>
      <p:sp>
        <p:nvSpPr>
          <p:cNvPr id="44" name="TextBox 43"/>
          <p:cNvSpPr txBox="1"/>
          <p:nvPr/>
        </p:nvSpPr>
        <p:spPr>
          <a:xfrm>
            <a:off x="431438" y="4322837"/>
            <a:ext cx="2209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Could be better</a:t>
            </a:r>
            <a:endParaRPr lang="en-US" dirty="0">
              <a:effectLst>
                <a:outerShdw blurRad="38100" dist="38100" dir="2700000" algn="tl">
                  <a:srgbClr val="000000">
                    <a:alpha val="43137"/>
                  </a:srgbClr>
                </a:outerShdw>
              </a:effectLst>
            </a:endParaRPr>
          </a:p>
        </p:txBody>
      </p:sp>
      <p:sp>
        <p:nvSpPr>
          <p:cNvPr id="45" name="TextBox 44"/>
          <p:cNvSpPr txBox="1"/>
          <p:nvPr/>
        </p:nvSpPr>
        <p:spPr>
          <a:xfrm>
            <a:off x="431438" y="4697487"/>
            <a:ext cx="22098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Nah, nice try</a:t>
            </a:r>
            <a:endParaRPr lang="en-US" dirty="0">
              <a:effectLst>
                <a:outerShdw blurRad="38100" dist="38100" dir="2700000" algn="tl">
                  <a:srgbClr val="000000">
                    <a:alpha val="43137"/>
                  </a:srgbClr>
                </a:outerShdw>
              </a:effectLst>
            </a:endParaRPr>
          </a:p>
        </p:txBody>
      </p:sp>
      <p:sp>
        <p:nvSpPr>
          <p:cNvPr id="46" name="Rounded Rectangle 45"/>
          <p:cNvSpPr/>
          <p:nvPr/>
        </p:nvSpPr>
        <p:spPr>
          <a:xfrm rot="180000">
            <a:off x="3514141" y="4988074"/>
            <a:ext cx="214688" cy="64519"/>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80000">
            <a:off x="5983518" y="5308536"/>
            <a:ext cx="259773" cy="70971"/>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420000">
            <a:off x="3213388" y="5076820"/>
            <a:ext cx="3433216" cy="80061"/>
          </a:xfrm>
          <a:prstGeom prst="roundRect">
            <a:avLst>
              <a:gd name="adj" fmla="val 50000"/>
            </a:avLst>
          </a:prstGeom>
          <a:solidFill>
            <a:schemeClr val="bg1"/>
          </a:solidFill>
          <a:ln>
            <a:noFill/>
          </a:ln>
          <a:scene3d>
            <a:camera prst="perspectiveLeft"/>
            <a:lightRig rig="threePt" dir="t"/>
          </a:scene3d>
          <a:sp3d>
            <a:bevelT w="1016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2670308" y="2087771"/>
            <a:ext cx="625176" cy="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70308" y="2437919"/>
            <a:ext cx="625176" cy="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663958" y="2748171"/>
            <a:ext cx="625176" cy="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663958" y="3117369"/>
            <a:ext cx="625176" cy="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663958" y="3472969"/>
            <a:ext cx="625176" cy="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670308" y="3822219"/>
            <a:ext cx="625176" cy="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70308" y="4171469"/>
            <a:ext cx="625176" cy="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670308" y="4501669"/>
            <a:ext cx="625176" cy="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670308" y="4895369"/>
            <a:ext cx="625176" cy="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7245" y="5027835"/>
            <a:ext cx="564910" cy="363324"/>
          </a:xfrm>
          <a:prstGeom prst="rect">
            <a:avLst/>
          </a:prstGeom>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1799" y="5467744"/>
            <a:ext cx="621401" cy="399656"/>
          </a:xfrm>
          <a:prstGeom prst="rect">
            <a:avLst/>
          </a:prstGeom>
        </p:spPr>
      </p:pic>
      <p:sp>
        <p:nvSpPr>
          <p:cNvPr id="63" name="TextBox 62"/>
          <p:cNvSpPr txBox="1"/>
          <p:nvPr/>
        </p:nvSpPr>
        <p:spPr>
          <a:xfrm>
            <a:off x="443883" y="838200"/>
            <a:ext cx="8319117" cy="1077218"/>
          </a:xfrm>
          <a:prstGeom prst="rect">
            <a:avLst/>
          </a:prstGeom>
          <a:noFill/>
        </p:spPr>
        <p:txBody>
          <a:bodyPr wrap="square" rtlCol="0">
            <a:spAutoFit/>
          </a:bodyPr>
          <a:lstStyle/>
          <a:p>
            <a:pPr algn="r"/>
            <a:r>
              <a:rPr lang="en-US" sz="3200" dirty="0" smtClean="0">
                <a:effectLst>
                  <a:outerShdw blurRad="38100" dist="38100" dir="2700000" algn="tl">
                    <a:srgbClr val="000000">
                      <a:alpha val="43137"/>
                    </a:srgbClr>
                  </a:outerShdw>
                </a:effectLst>
              </a:rPr>
              <a:t>The Sermon on the Mount is the standard … not the solution</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par>
                                <p:cTn id="69" presetID="10" presetClass="entr" presetSubtype="0"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10"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left)">
                                      <p:cBhvr>
                                        <p:cTn id="83" dur="500"/>
                                        <p:tgtEl>
                                          <p:spTgt spid="58"/>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childTnLst>
                          </p:cTn>
                        </p:par>
                        <p:par>
                          <p:cTn id="92" fill="hold">
                            <p:stCondLst>
                              <p:cond delay="2000"/>
                            </p:stCondLst>
                            <p:childTnLst>
                              <p:par>
                                <p:cTn id="93" presetID="22" presetClass="entr" presetSubtype="8"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left)">
                                      <p:cBhvr>
                                        <p:cTn id="95" dur="500"/>
                                        <p:tgtEl>
                                          <p:spTgt spid="57"/>
                                        </p:tgtEl>
                                      </p:cBhvr>
                                    </p:animEffect>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childTnLst>
                          </p:cTn>
                        </p:par>
                        <p:par>
                          <p:cTn id="100" fill="hold">
                            <p:stCondLst>
                              <p:cond delay="3000"/>
                            </p:stCondLst>
                            <p:childTnLst>
                              <p:par>
                                <p:cTn id="101" presetID="9" presetClass="emph" presetSubtype="0" grpId="1" nodeType="afterEffect">
                                  <p:stCondLst>
                                    <p:cond delay="0"/>
                                  </p:stCondLst>
                                  <p:childTnLst>
                                    <p:set>
                                      <p:cBhvr rctx="PPT">
                                        <p:cTn id="102" dur="indefinite"/>
                                        <p:tgtEl>
                                          <p:spTgt spid="48"/>
                                        </p:tgtEl>
                                        <p:attrNameLst>
                                          <p:attrName>style.opacity</p:attrName>
                                        </p:attrNameLst>
                                      </p:cBhvr>
                                      <p:to>
                                        <p:strVal val="0.5"/>
                                      </p:to>
                                    </p:set>
                                    <p:animEffect filter="image" prLst="opacity: 0.5">
                                      <p:cBhvr rctx="IE">
                                        <p:cTn id="103" dur="indefinite"/>
                                        <p:tgtEl>
                                          <p:spTgt spid="48"/>
                                        </p:tgtEl>
                                      </p:cBhvr>
                                    </p:animEffect>
                                  </p:childTnLst>
                                </p:cTn>
                              </p:par>
                            </p:childTnLst>
                          </p:cTn>
                        </p:par>
                        <p:par>
                          <p:cTn id="104" fill="hold">
                            <p:stCondLst>
                              <p:cond delay="3000"/>
                            </p:stCondLst>
                            <p:childTnLst>
                              <p:par>
                                <p:cTn id="105" presetID="10" presetClass="entr" presetSubtype="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childTnLst>
                          </p:cTn>
                        </p:par>
                        <p:par>
                          <p:cTn id="108" fill="hold">
                            <p:stCondLst>
                              <p:cond delay="3500"/>
                            </p:stCondLst>
                            <p:childTnLst>
                              <p:par>
                                <p:cTn id="109" presetID="22" presetClass="entr" presetSubtype="8" fill="hold" nodeType="after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wipe(left)">
                                      <p:cBhvr>
                                        <p:cTn id="111" dur="500"/>
                                        <p:tgtEl>
                                          <p:spTgt spid="56"/>
                                        </p:tgtEl>
                                      </p:cBhvr>
                                    </p:animEffect>
                                  </p:childTnLst>
                                </p:cTn>
                              </p:par>
                            </p:childTnLst>
                          </p:cTn>
                        </p:par>
                        <p:par>
                          <p:cTn id="112" fill="hold">
                            <p:stCondLst>
                              <p:cond delay="4000"/>
                            </p:stCondLst>
                            <p:childTnLst>
                              <p:par>
                                <p:cTn id="113" presetID="10"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childTnLst>
                          </p:cTn>
                        </p:par>
                        <p:par>
                          <p:cTn id="116" fill="hold">
                            <p:stCondLst>
                              <p:cond delay="4500"/>
                            </p:stCondLst>
                            <p:childTnLst>
                              <p:par>
                                <p:cTn id="117" presetID="9" presetClass="emph" presetSubtype="0" grpId="1" nodeType="afterEffect">
                                  <p:stCondLst>
                                    <p:cond delay="0"/>
                                  </p:stCondLst>
                                  <p:childTnLst>
                                    <p:set>
                                      <p:cBhvr rctx="PPT">
                                        <p:cTn id="118" dur="indefinite"/>
                                        <p:tgtEl>
                                          <p:spTgt spid="28"/>
                                        </p:tgtEl>
                                        <p:attrNameLst>
                                          <p:attrName>style.opacity</p:attrName>
                                        </p:attrNameLst>
                                      </p:cBhvr>
                                      <p:to>
                                        <p:strVal val="0.5"/>
                                      </p:to>
                                    </p:set>
                                    <p:animEffect filter="image" prLst="opacity: 0.5">
                                      <p:cBhvr rctx="IE">
                                        <p:cTn id="119" dur="indefinite"/>
                                        <p:tgtEl>
                                          <p:spTgt spid="28"/>
                                        </p:tgtEl>
                                      </p:cBhvr>
                                    </p:animEffect>
                                  </p:childTnLst>
                                </p:cTn>
                              </p:par>
                            </p:childTnLst>
                          </p:cTn>
                        </p:par>
                        <p:par>
                          <p:cTn id="120" fill="hold">
                            <p:stCondLst>
                              <p:cond delay="4500"/>
                            </p:stCondLst>
                            <p:childTnLst>
                              <p:par>
                                <p:cTn id="121" presetID="10" presetClass="entr" presetSubtype="0"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childTnLst>
                          </p:cTn>
                        </p:par>
                        <p:par>
                          <p:cTn id="124" fill="hold">
                            <p:stCondLst>
                              <p:cond delay="5000"/>
                            </p:stCondLst>
                            <p:childTnLst>
                              <p:par>
                                <p:cTn id="125" presetID="22" presetClass="entr" presetSubtype="8"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left)">
                                      <p:cBhvr>
                                        <p:cTn id="127" dur="500"/>
                                        <p:tgtEl>
                                          <p:spTgt spid="55"/>
                                        </p:tgtEl>
                                      </p:cBhvr>
                                    </p:animEffect>
                                  </p:childTnLst>
                                </p:cTn>
                              </p:par>
                            </p:childTnLst>
                          </p:cTn>
                        </p:par>
                        <p:par>
                          <p:cTn id="128" fill="hold">
                            <p:stCondLst>
                              <p:cond delay="5500"/>
                            </p:stCondLst>
                            <p:childTnLst>
                              <p:par>
                                <p:cTn id="129" presetID="10" presetClass="entr" presetSubtype="0"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500"/>
                                        <p:tgtEl>
                                          <p:spTgt spid="31"/>
                                        </p:tgtEl>
                                      </p:cBhvr>
                                    </p:animEffect>
                                  </p:childTnLst>
                                </p:cTn>
                              </p:par>
                            </p:childTnLst>
                          </p:cTn>
                        </p:par>
                        <p:par>
                          <p:cTn id="132" fill="hold">
                            <p:stCondLst>
                              <p:cond delay="6000"/>
                            </p:stCondLst>
                            <p:childTnLst>
                              <p:par>
                                <p:cTn id="133" presetID="9" presetClass="emph" presetSubtype="0" grpId="1" nodeType="afterEffect">
                                  <p:stCondLst>
                                    <p:cond delay="0"/>
                                  </p:stCondLst>
                                  <p:childTnLst>
                                    <p:set>
                                      <p:cBhvr rctx="PPT">
                                        <p:cTn id="134" dur="indefinite"/>
                                        <p:tgtEl>
                                          <p:spTgt spid="27"/>
                                        </p:tgtEl>
                                        <p:attrNameLst>
                                          <p:attrName>style.opacity</p:attrName>
                                        </p:attrNameLst>
                                      </p:cBhvr>
                                      <p:to>
                                        <p:strVal val="0.5"/>
                                      </p:to>
                                    </p:set>
                                    <p:animEffect filter="image" prLst="opacity: 0.5">
                                      <p:cBhvr rctx="IE">
                                        <p:cTn id="135" dur="indefinite"/>
                                        <p:tgtEl>
                                          <p:spTgt spid="27"/>
                                        </p:tgtEl>
                                      </p:cBhvr>
                                    </p:animEffect>
                                  </p:childTnLst>
                                </p:cTn>
                              </p:par>
                            </p:childTnLst>
                          </p:cTn>
                        </p:par>
                        <p:par>
                          <p:cTn id="136" fill="hold">
                            <p:stCondLst>
                              <p:cond delay="6000"/>
                            </p:stCondLst>
                            <p:childTnLst>
                              <p:par>
                                <p:cTn id="137" presetID="10" presetClass="entr" presetSubtype="0"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500"/>
                                        <p:tgtEl>
                                          <p:spTgt spid="41"/>
                                        </p:tgtEl>
                                      </p:cBhvr>
                                    </p:animEffect>
                                  </p:childTnLst>
                                </p:cTn>
                              </p:par>
                            </p:childTnLst>
                          </p:cTn>
                        </p:par>
                        <p:par>
                          <p:cTn id="140" fill="hold">
                            <p:stCondLst>
                              <p:cond delay="6500"/>
                            </p:stCondLst>
                            <p:childTnLst>
                              <p:par>
                                <p:cTn id="141" presetID="22" presetClass="entr" presetSubtype="8" fill="hold" nodeType="after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wipe(left)">
                                      <p:cBhvr>
                                        <p:cTn id="143" dur="500"/>
                                        <p:tgtEl>
                                          <p:spTgt spid="54"/>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fade">
                                      <p:cBhvr>
                                        <p:cTn id="147" dur="500"/>
                                        <p:tgtEl>
                                          <p:spTgt spid="32"/>
                                        </p:tgtEl>
                                      </p:cBhvr>
                                    </p:animEffect>
                                  </p:childTnLst>
                                </p:cTn>
                              </p:par>
                            </p:childTnLst>
                          </p:cTn>
                        </p:par>
                        <p:par>
                          <p:cTn id="148" fill="hold">
                            <p:stCondLst>
                              <p:cond delay="7500"/>
                            </p:stCondLst>
                            <p:childTnLst>
                              <p:par>
                                <p:cTn id="149" presetID="9" presetClass="emph" presetSubtype="0" grpId="1" nodeType="afterEffect">
                                  <p:stCondLst>
                                    <p:cond delay="0"/>
                                  </p:stCondLst>
                                  <p:childTnLst>
                                    <p:set>
                                      <p:cBhvr rctx="PPT">
                                        <p:cTn id="150" dur="indefinite"/>
                                        <p:tgtEl>
                                          <p:spTgt spid="31"/>
                                        </p:tgtEl>
                                        <p:attrNameLst>
                                          <p:attrName>style.opacity</p:attrName>
                                        </p:attrNameLst>
                                      </p:cBhvr>
                                      <p:to>
                                        <p:strVal val="0.5"/>
                                      </p:to>
                                    </p:set>
                                    <p:animEffect filter="image" prLst="opacity: 0.5">
                                      <p:cBhvr rctx="IE">
                                        <p:cTn id="151" dur="indefinite"/>
                                        <p:tgtEl>
                                          <p:spTgt spid="31"/>
                                        </p:tgtEl>
                                      </p:cBhvr>
                                    </p:animEffect>
                                  </p:childTnLst>
                                </p:cTn>
                              </p:par>
                            </p:childTnLst>
                          </p:cTn>
                        </p:par>
                        <p:par>
                          <p:cTn id="152" fill="hold">
                            <p:stCondLst>
                              <p:cond delay="7500"/>
                            </p:stCondLst>
                            <p:childTnLst>
                              <p:par>
                                <p:cTn id="153" presetID="10" presetClass="entr" presetSubtype="0" fill="hold" grpId="0" nodeType="after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fade">
                                      <p:cBhvr>
                                        <p:cTn id="155" dur="500"/>
                                        <p:tgtEl>
                                          <p:spTgt spid="40"/>
                                        </p:tgtEl>
                                      </p:cBhvr>
                                    </p:animEffect>
                                  </p:childTnLst>
                                </p:cTn>
                              </p:par>
                            </p:childTnLst>
                          </p:cTn>
                        </p:par>
                        <p:par>
                          <p:cTn id="156" fill="hold">
                            <p:stCondLst>
                              <p:cond delay="8000"/>
                            </p:stCondLst>
                            <p:childTnLst>
                              <p:par>
                                <p:cTn id="157" presetID="22" presetClass="entr" presetSubtype="8" fill="hold" nodeType="after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wipe(left)">
                                      <p:cBhvr>
                                        <p:cTn id="159" dur="500"/>
                                        <p:tgtEl>
                                          <p:spTgt spid="53"/>
                                        </p:tgtEl>
                                      </p:cBhvr>
                                    </p:animEffect>
                                  </p:childTnLst>
                                </p:cTn>
                              </p:par>
                            </p:childTnLst>
                          </p:cTn>
                        </p:par>
                        <p:par>
                          <p:cTn id="160" fill="hold">
                            <p:stCondLst>
                              <p:cond delay="8500"/>
                            </p:stCondLst>
                            <p:childTnLst>
                              <p:par>
                                <p:cTn id="161" presetID="10" presetClass="entr" presetSubtype="0" fill="hold" grpId="0" nodeType="after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fade">
                                      <p:cBhvr>
                                        <p:cTn id="163" dur="500"/>
                                        <p:tgtEl>
                                          <p:spTgt spid="33"/>
                                        </p:tgtEl>
                                      </p:cBhvr>
                                    </p:animEffect>
                                  </p:childTnLst>
                                </p:cTn>
                              </p:par>
                            </p:childTnLst>
                          </p:cTn>
                        </p:par>
                        <p:par>
                          <p:cTn id="164" fill="hold">
                            <p:stCondLst>
                              <p:cond delay="9000"/>
                            </p:stCondLst>
                            <p:childTnLst>
                              <p:par>
                                <p:cTn id="165" presetID="9" presetClass="emph" presetSubtype="0" grpId="1" nodeType="afterEffect">
                                  <p:stCondLst>
                                    <p:cond delay="0"/>
                                  </p:stCondLst>
                                  <p:childTnLst>
                                    <p:set>
                                      <p:cBhvr rctx="PPT">
                                        <p:cTn id="166" dur="indefinite"/>
                                        <p:tgtEl>
                                          <p:spTgt spid="32"/>
                                        </p:tgtEl>
                                        <p:attrNameLst>
                                          <p:attrName>style.opacity</p:attrName>
                                        </p:attrNameLst>
                                      </p:cBhvr>
                                      <p:to>
                                        <p:strVal val="0.5"/>
                                      </p:to>
                                    </p:set>
                                    <p:animEffect filter="image" prLst="opacity: 0.5">
                                      <p:cBhvr rctx="IE">
                                        <p:cTn id="167" dur="indefinite"/>
                                        <p:tgtEl>
                                          <p:spTgt spid="32"/>
                                        </p:tgtEl>
                                      </p:cBhvr>
                                    </p:animEffect>
                                  </p:childTnLst>
                                </p:cTn>
                              </p:par>
                            </p:childTnLst>
                          </p:cTn>
                        </p:par>
                        <p:par>
                          <p:cTn id="168" fill="hold">
                            <p:stCondLst>
                              <p:cond delay="9000"/>
                            </p:stCondLst>
                            <p:childTnLst>
                              <p:par>
                                <p:cTn id="169" presetID="10" presetClass="entr" presetSubtype="0" fill="hold" grpId="0" nodeType="afterEffect">
                                  <p:stCondLst>
                                    <p:cond delay="0"/>
                                  </p:stCondLst>
                                  <p:childTnLst>
                                    <p:set>
                                      <p:cBhvr>
                                        <p:cTn id="170" dur="1" fill="hold">
                                          <p:stCondLst>
                                            <p:cond delay="0"/>
                                          </p:stCondLst>
                                        </p:cTn>
                                        <p:tgtEl>
                                          <p:spTgt spid="39"/>
                                        </p:tgtEl>
                                        <p:attrNameLst>
                                          <p:attrName>style.visibility</p:attrName>
                                        </p:attrNameLst>
                                      </p:cBhvr>
                                      <p:to>
                                        <p:strVal val="visible"/>
                                      </p:to>
                                    </p:set>
                                    <p:animEffect transition="in" filter="fade">
                                      <p:cBhvr>
                                        <p:cTn id="171" dur="500"/>
                                        <p:tgtEl>
                                          <p:spTgt spid="39"/>
                                        </p:tgtEl>
                                      </p:cBhvr>
                                    </p:animEffect>
                                  </p:childTnLst>
                                </p:cTn>
                              </p:par>
                            </p:childTnLst>
                          </p:cTn>
                        </p:par>
                        <p:par>
                          <p:cTn id="172" fill="hold">
                            <p:stCondLst>
                              <p:cond delay="9500"/>
                            </p:stCondLst>
                            <p:childTnLst>
                              <p:par>
                                <p:cTn id="173" presetID="22" presetClass="entr" presetSubtype="8" fill="hold" nodeType="afterEffect">
                                  <p:stCondLst>
                                    <p:cond delay="0"/>
                                  </p:stCondLst>
                                  <p:childTnLst>
                                    <p:set>
                                      <p:cBhvr>
                                        <p:cTn id="174" dur="1" fill="hold">
                                          <p:stCondLst>
                                            <p:cond delay="0"/>
                                          </p:stCondLst>
                                        </p:cTn>
                                        <p:tgtEl>
                                          <p:spTgt spid="52"/>
                                        </p:tgtEl>
                                        <p:attrNameLst>
                                          <p:attrName>style.visibility</p:attrName>
                                        </p:attrNameLst>
                                      </p:cBhvr>
                                      <p:to>
                                        <p:strVal val="visible"/>
                                      </p:to>
                                    </p:set>
                                    <p:animEffect transition="in" filter="wipe(left)">
                                      <p:cBhvr>
                                        <p:cTn id="175" dur="500"/>
                                        <p:tgtEl>
                                          <p:spTgt spid="52"/>
                                        </p:tgtEl>
                                      </p:cBhvr>
                                    </p:animEffect>
                                  </p:childTnLst>
                                </p:cTn>
                              </p:par>
                            </p:childTnLst>
                          </p:cTn>
                        </p:par>
                        <p:par>
                          <p:cTn id="176" fill="hold">
                            <p:stCondLst>
                              <p:cond delay="10000"/>
                            </p:stCondLst>
                            <p:childTnLst>
                              <p:par>
                                <p:cTn id="177" presetID="10" presetClass="entr" presetSubtype="0" fill="hold" grpId="0" nodeType="afterEffect">
                                  <p:stCondLst>
                                    <p:cond delay="0"/>
                                  </p:stCondLst>
                                  <p:childTnLst>
                                    <p:set>
                                      <p:cBhvr>
                                        <p:cTn id="178" dur="1" fill="hold">
                                          <p:stCondLst>
                                            <p:cond delay="0"/>
                                          </p:stCondLst>
                                        </p:cTn>
                                        <p:tgtEl>
                                          <p:spTgt spid="34"/>
                                        </p:tgtEl>
                                        <p:attrNameLst>
                                          <p:attrName>style.visibility</p:attrName>
                                        </p:attrNameLst>
                                      </p:cBhvr>
                                      <p:to>
                                        <p:strVal val="visible"/>
                                      </p:to>
                                    </p:set>
                                    <p:animEffect transition="in" filter="fade">
                                      <p:cBhvr>
                                        <p:cTn id="179" dur="500"/>
                                        <p:tgtEl>
                                          <p:spTgt spid="34"/>
                                        </p:tgtEl>
                                      </p:cBhvr>
                                    </p:animEffect>
                                  </p:childTnLst>
                                </p:cTn>
                              </p:par>
                            </p:childTnLst>
                          </p:cTn>
                        </p:par>
                        <p:par>
                          <p:cTn id="180" fill="hold">
                            <p:stCondLst>
                              <p:cond delay="10500"/>
                            </p:stCondLst>
                            <p:childTnLst>
                              <p:par>
                                <p:cTn id="181" presetID="9" presetClass="emph" presetSubtype="0" grpId="1" nodeType="afterEffect">
                                  <p:stCondLst>
                                    <p:cond delay="0"/>
                                  </p:stCondLst>
                                  <p:childTnLst>
                                    <p:set>
                                      <p:cBhvr rctx="PPT">
                                        <p:cTn id="182" dur="indefinite"/>
                                        <p:tgtEl>
                                          <p:spTgt spid="33"/>
                                        </p:tgtEl>
                                        <p:attrNameLst>
                                          <p:attrName>style.opacity</p:attrName>
                                        </p:attrNameLst>
                                      </p:cBhvr>
                                      <p:to>
                                        <p:strVal val="0.5"/>
                                      </p:to>
                                    </p:set>
                                    <p:animEffect filter="image" prLst="opacity: 0.5">
                                      <p:cBhvr rctx="IE">
                                        <p:cTn id="183" dur="indefinite"/>
                                        <p:tgtEl>
                                          <p:spTgt spid="33"/>
                                        </p:tgtEl>
                                      </p:cBhvr>
                                    </p:animEffect>
                                  </p:childTnLst>
                                </p:cTn>
                              </p:par>
                            </p:childTnLst>
                          </p:cTn>
                        </p:par>
                        <p:par>
                          <p:cTn id="184" fill="hold">
                            <p:stCondLst>
                              <p:cond delay="10500"/>
                            </p:stCondLst>
                            <p:childTnLst>
                              <p:par>
                                <p:cTn id="185" presetID="10" presetClass="entr" presetSubtype="0" fill="hold" grpId="0" nodeType="afterEffect">
                                  <p:stCondLst>
                                    <p:cond delay="0"/>
                                  </p:stCondLst>
                                  <p:childTnLst>
                                    <p:set>
                                      <p:cBhvr>
                                        <p:cTn id="186" dur="1" fill="hold">
                                          <p:stCondLst>
                                            <p:cond delay="0"/>
                                          </p:stCondLst>
                                        </p:cTn>
                                        <p:tgtEl>
                                          <p:spTgt spid="38"/>
                                        </p:tgtEl>
                                        <p:attrNameLst>
                                          <p:attrName>style.visibility</p:attrName>
                                        </p:attrNameLst>
                                      </p:cBhvr>
                                      <p:to>
                                        <p:strVal val="visible"/>
                                      </p:to>
                                    </p:set>
                                    <p:animEffect transition="in" filter="fade">
                                      <p:cBhvr>
                                        <p:cTn id="187" dur="500"/>
                                        <p:tgtEl>
                                          <p:spTgt spid="38"/>
                                        </p:tgtEl>
                                      </p:cBhvr>
                                    </p:animEffect>
                                  </p:childTnLst>
                                </p:cTn>
                              </p:par>
                            </p:childTnLst>
                          </p:cTn>
                        </p:par>
                        <p:par>
                          <p:cTn id="188" fill="hold">
                            <p:stCondLst>
                              <p:cond delay="11000"/>
                            </p:stCondLst>
                            <p:childTnLst>
                              <p:par>
                                <p:cTn id="189" presetID="22" presetClass="entr" presetSubtype="8" fill="hold" nodeType="afterEffect">
                                  <p:stCondLst>
                                    <p:cond delay="0"/>
                                  </p:stCondLst>
                                  <p:childTnLst>
                                    <p:set>
                                      <p:cBhvr>
                                        <p:cTn id="190" dur="1" fill="hold">
                                          <p:stCondLst>
                                            <p:cond delay="0"/>
                                          </p:stCondLst>
                                        </p:cTn>
                                        <p:tgtEl>
                                          <p:spTgt spid="51"/>
                                        </p:tgtEl>
                                        <p:attrNameLst>
                                          <p:attrName>style.visibility</p:attrName>
                                        </p:attrNameLst>
                                      </p:cBhvr>
                                      <p:to>
                                        <p:strVal val="visible"/>
                                      </p:to>
                                    </p:set>
                                    <p:animEffect transition="in" filter="wipe(left)">
                                      <p:cBhvr>
                                        <p:cTn id="191" dur="500"/>
                                        <p:tgtEl>
                                          <p:spTgt spid="51"/>
                                        </p:tgtEl>
                                      </p:cBhvr>
                                    </p:animEffect>
                                  </p:childTnLst>
                                </p:cTn>
                              </p:par>
                            </p:childTnLst>
                          </p:cTn>
                        </p:par>
                        <p:par>
                          <p:cTn id="192" fill="hold">
                            <p:stCondLst>
                              <p:cond delay="11500"/>
                            </p:stCondLst>
                            <p:childTnLst>
                              <p:par>
                                <p:cTn id="193" presetID="10" presetClass="entr" presetSubtype="0" fill="hold" grpId="0" nodeType="afterEffect">
                                  <p:stCondLst>
                                    <p:cond delay="0"/>
                                  </p:stCondLst>
                                  <p:childTnLst>
                                    <p:set>
                                      <p:cBhvr>
                                        <p:cTn id="194" dur="1" fill="hold">
                                          <p:stCondLst>
                                            <p:cond delay="0"/>
                                          </p:stCondLst>
                                        </p:cTn>
                                        <p:tgtEl>
                                          <p:spTgt spid="35"/>
                                        </p:tgtEl>
                                        <p:attrNameLst>
                                          <p:attrName>style.visibility</p:attrName>
                                        </p:attrNameLst>
                                      </p:cBhvr>
                                      <p:to>
                                        <p:strVal val="visible"/>
                                      </p:to>
                                    </p:set>
                                    <p:animEffect transition="in" filter="fade">
                                      <p:cBhvr>
                                        <p:cTn id="195" dur="500"/>
                                        <p:tgtEl>
                                          <p:spTgt spid="35"/>
                                        </p:tgtEl>
                                      </p:cBhvr>
                                    </p:animEffect>
                                  </p:childTnLst>
                                </p:cTn>
                              </p:par>
                            </p:childTnLst>
                          </p:cTn>
                        </p:par>
                        <p:par>
                          <p:cTn id="196" fill="hold">
                            <p:stCondLst>
                              <p:cond delay="12000"/>
                            </p:stCondLst>
                            <p:childTnLst>
                              <p:par>
                                <p:cTn id="197" presetID="9" presetClass="emph" presetSubtype="0" grpId="1" nodeType="afterEffect">
                                  <p:stCondLst>
                                    <p:cond delay="0"/>
                                  </p:stCondLst>
                                  <p:childTnLst>
                                    <p:set>
                                      <p:cBhvr rctx="PPT">
                                        <p:cTn id="198" dur="indefinite"/>
                                        <p:tgtEl>
                                          <p:spTgt spid="34"/>
                                        </p:tgtEl>
                                        <p:attrNameLst>
                                          <p:attrName>style.opacity</p:attrName>
                                        </p:attrNameLst>
                                      </p:cBhvr>
                                      <p:to>
                                        <p:strVal val="0.5"/>
                                      </p:to>
                                    </p:set>
                                    <p:animEffect filter="image" prLst="opacity: 0.5">
                                      <p:cBhvr rctx="IE">
                                        <p:cTn id="199" dur="indefinite"/>
                                        <p:tgtEl>
                                          <p:spTgt spid="34"/>
                                        </p:tgtEl>
                                      </p:cBhvr>
                                    </p:animEffect>
                                  </p:childTnLst>
                                </p:cTn>
                              </p:par>
                            </p:childTnLst>
                          </p:cTn>
                        </p:par>
                        <p:par>
                          <p:cTn id="200" fill="hold">
                            <p:stCondLst>
                              <p:cond delay="12000"/>
                            </p:stCondLst>
                            <p:childTnLst>
                              <p:par>
                                <p:cTn id="201" presetID="10" presetClass="entr" presetSubtype="0" fill="hold" grpId="0" nodeType="afterEffect">
                                  <p:stCondLst>
                                    <p:cond delay="0"/>
                                  </p:stCondLst>
                                  <p:childTnLst>
                                    <p:set>
                                      <p:cBhvr>
                                        <p:cTn id="202" dur="1" fill="hold">
                                          <p:stCondLst>
                                            <p:cond delay="0"/>
                                          </p:stCondLst>
                                        </p:cTn>
                                        <p:tgtEl>
                                          <p:spTgt spid="37"/>
                                        </p:tgtEl>
                                        <p:attrNameLst>
                                          <p:attrName>style.visibility</p:attrName>
                                        </p:attrNameLst>
                                      </p:cBhvr>
                                      <p:to>
                                        <p:strVal val="visible"/>
                                      </p:to>
                                    </p:set>
                                    <p:animEffect transition="in" filter="fade">
                                      <p:cBhvr>
                                        <p:cTn id="203" dur="500"/>
                                        <p:tgtEl>
                                          <p:spTgt spid="37"/>
                                        </p:tgtEl>
                                      </p:cBhvr>
                                    </p:animEffect>
                                  </p:childTnLst>
                                </p:cTn>
                              </p:par>
                            </p:childTnLst>
                          </p:cTn>
                        </p:par>
                        <p:par>
                          <p:cTn id="204" fill="hold">
                            <p:stCondLst>
                              <p:cond delay="12500"/>
                            </p:stCondLst>
                            <p:childTnLst>
                              <p:par>
                                <p:cTn id="205" presetID="22" presetClass="entr" presetSubtype="8" fill="hold" nodeType="afterEffect">
                                  <p:stCondLst>
                                    <p:cond delay="0"/>
                                  </p:stCondLst>
                                  <p:childTnLst>
                                    <p:set>
                                      <p:cBhvr>
                                        <p:cTn id="206" dur="1" fill="hold">
                                          <p:stCondLst>
                                            <p:cond delay="0"/>
                                          </p:stCondLst>
                                        </p:cTn>
                                        <p:tgtEl>
                                          <p:spTgt spid="50"/>
                                        </p:tgtEl>
                                        <p:attrNameLst>
                                          <p:attrName>style.visibility</p:attrName>
                                        </p:attrNameLst>
                                      </p:cBhvr>
                                      <p:to>
                                        <p:strVal val="visible"/>
                                      </p:to>
                                    </p:set>
                                    <p:animEffect transition="in" filter="wipe(left)">
                                      <p:cBhvr>
                                        <p:cTn id="207" dur="500"/>
                                        <p:tgtEl>
                                          <p:spTgt spid="50"/>
                                        </p:tgtEl>
                                      </p:cBhvr>
                                    </p:animEffect>
                                  </p:childTnLst>
                                </p:cTn>
                              </p:par>
                            </p:childTnLst>
                          </p:cTn>
                        </p:par>
                        <p:par>
                          <p:cTn id="208" fill="hold">
                            <p:stCondLst>
                              <p:cond delay="13000"/>
                            </p:stCondLst>
                            <p:childTnLst>
                              <p:par>
                                <p:cTn id="209" presetID="10" presetClass="entr" presetSubtype="0" fill="hold" grpId="0" nodeType="afterEffect">
                                  <p:stCondLst>
                                    <p:cond delay="0"/>
                                  </p:stCondLst>
                                  <p:childTnLst>
                                    <p:set>
                                      <p:cBhvr>
                                        <p:cTn id="210" dur="1" fill="hold">
                                          <p:stCondLst>
                                            <p:cond delay="0"/>
                                          </p:stCondLst>
                                        </p:cTn>
                                        <p:tgtEl>
                                          <p:spTgt spid="36"/>
                                        </p:tgtEl>
                                        <p:attrNameLst>
                                          <p:attrName>style.visibility</p:attrName>
                                        </p:attrNameLst>
                                      </p:cBhvr>
                                      <p:to>
                                        <p:strVal val="visible"/>
                                      </p:to>
                                    </p:set>
                                    <p:animEffect transition="in" filter="fade">
                                      <p:cBhvr>
                                        <p:cTn id="211" dur="500"/>
                                        <p:tgtEl>
                                          <p:spTgt spid="36"/>
                                        </p:tgtEl>
                                      </p:cBhvr>
                                    </p:animEffect>
                                  </p:childTnLst>
                                </p:cTn>
                              </p:par>
                            </p:childTnLst>
                          </p:cTn>
                        </p:par>
                        <p:par>
                          <p:cTn id="212" fill="hold">
                            <p:stCondLst>
                              <p:cond delay="13500"/>
                            </p:stCondLst>
                            <p:childTnLst>
                              <p:par>
                                <p:cTn id="213" presetID="9" presetClass="emph" presetSubtype="0" grpId="1" nodeType="afterEffect">
                                  <p:stCondLst>
                                    <p:cond delay="0"/>
                                  </p:stCondLst>
                                  <p:childTnLst>
                                    <p:set>
                                      <p:cBhvr rctx="PPT">
                                        <p:cTn id="214" dur="indefinite"/>
                                        <p:tgtEl>
                                          <p:spTgt spid="35"/>
                                        </p:tgtEl>
                                        <p:attrNameLst>
                                          <p:attrName>style.opacity</p:attrName>
                                        </p:attrNameLst>
                                      </p:cBhvr>
                                      <p:to>
                                        <p:strVal val="0.5"/>
                                      </p:to>
                                    </p:set>
                                    <p:animEffect filter="image" prLst="opacity: 0.5">
                                      <p:cBhvr rctx="IE">
                                        <p:cTn id="215" dur="indefinite"/>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7" grpId="0" animBg="1"/>
      <p:bldP spid="18" grpId="0" animBg="1"/>
      <p:bldP spid="19" grpId="0" animBg="1"/>
      <p:bldP spid="27" grpId="0" animBg="1"/>
      <p:bldP spid="27" grpId="1" animBg="1"/>
      <p:bldP spid="28" grpId="0" animBg="1"/>
      <p:bldP spid="28"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25" grpId="0" animBg="1"/>
      <p:bldP spid="24" grpId="0" animBg="1"/>
      <p:bldP spid="23" grpId="0" animBg="1"/>
      <p:bldP spid="22" grpId="0" animBg="1"/>
      <p:bldP spid="21" grpId="0" animBg="1"/>
      <p:bldP spid="20" grpId="0" animBg="1"/>
      <p:bldP spid="11" grpId="0" animBg="1"/>
      <p:bldP spid="12" grpId="0" animBg="1"/>
      <p:bldP spid="13" grpId="0" animBg="1"/>
      <p:bldP spid="15" grpId="0" animBg="1"/>
      <p:bldP spid="14" grpId="0" animBg="1"/>
      <p:bldP spid="37" grpId="0"/>
      <p:bldP spid="38" grpId="0"/>
      <p:bldP spid="39" grpId="0"/>
      <p:bldP spid="40" grpId="0"/>
      <p:bldP spid="41" grpId="0"/>
      <p:bldP spid="42" grpId="0"/>
      <p:bldP spid="43" grpId="0"/>
      <p:bldP spid="44" grpId="0"/>
      <p:bldP spid="45" grpId="0"/>
      <p:bldP spid="46" grpId="0" animBg="1"/>
      <p:bldP spid="47" grpId="0" animBg="1"/>
      <p:bldP spid="48" grpId="0" animBg="1"/>
      <p:bldP spid="48" grpId="1" animBg="1"/>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We usually address the symptoms of the problem by applying the standard rather than addressing the solution</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1026" name="Picture 2" descr="http://www.greatschools.org/gk/wp-content/uploads/2015/04/184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6248">
            <a:off x="362334" y="2209800"/>
            <a:ext cx="2790946" cy="2096788"/>
          </a:xfrm>
          <a:prstGeom prst="rect">
            <a:avLst/>
          </a:prstGeom>
          <a:noFill/>
          <a:effectLst>
            <a:outerShdw blurRad="101600" dist="190500" dir="18900000" sy="23000" kx="-1200000" algn="bl" rotWithShape="0">
              <a:schemeClr val="bg1">
                <a:alpha val="20000"/>
              </a:schemeClr>
            </a:outerShdw>
          </a:effectLst>
          <a:extLst>
            <a:ext uri="{909E8E84-426E-40DD-AFC4-6F175D3DCCD1}">
              <a14:hiddenFill xmlns:a14="http://schemas.microsoft.com/office/drawing/2010/main">
                <a:solidFill>
                  <a:srgbClr val="FFFFFF"/>
                </a:solidFill>
              </a14:hiddenFill>
            </a:ext>
          </a:extLst>
        </p:spPr>
      </p:pic>
      <p:pic>
        <p:nvPicPr>
          <p:cNvPr id="1028" name="Picture 4" descr="http://cdn.newsday.com/polopoly_fs/1.3864966.1343419430!/httpImage/image.JPG_gen/derivatives/display_600/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13443">
            <a:off x="4580899" y="2030472"/>
            <a:ext cx="3225969" cy="2150645"/>
          </a:xfrm>
          <a:prstGeom prst="rect">
            <a:avLst/>
          </a:prstGeom>
          <a:noFill/>
          <a:effectLst>
            <a:outerShdw blurRad="76200" dist="190500" dir="13500000" sy="23000" kx="1200000" algn="br" rotWithShape="0">
              <a:schemeClr val="bg1">
                <a:alpha val="20000"/>
              </a:schemeClr>
            </a:outerShdw>
          </a:effectLst>
          <a:extLst>
            <a:ext uri="{909E8E84-426E-40DD-AFC4-6F175D3DCCD1}">
              <a14:hiddenFill xmlns:a14="http://schemas.microsoft.com/office/drawing/2010/main">
                <a:solidFill>
                  <a:srgbClr val="FFFFFF"/>
                </a:solidFill>
              </a14:hiddenFill>
            </a:ext>
          </a:extLst>
        </p:spPr>
      </p:pic>
      <p:pic>
        <p:nvPicPr>
          <p:cNvPr id="1030" name="Picture 6" descr="https://richarddawkins.net/file/2014/10/New-Poll-About-Marriage-Equality-Building-In-Pennsylvan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725" y="3591734"/>
            <a:ext cx="3621075" cy="1889257"/>
          </a:xfrm>
          <a:prstGeom prst="rect">
            <a:avLst/>
          </a:prstGeom>
          <a:noFill/>
          <a:effectLst>
            <a:outerShdw blurRad="76200" dist="127000" dir="5400000" sx="90000" sy="-19000" rotWithShape="0">
              <a:schemeClr val="bg1">
                <a:alpha val="15000"/>
              </a:scheme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680532"/>
            <a:ext cx="26670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School Violence</a:t>
            </a:r>
            <a:endParaRPr lang="en-US" sz="3200" dirty="0">
              <a:effectLst>
                <a:outerShdw blurRad="38100" dist="38100" dir="2700000" algn="tl">
                  <a:srgbClr val="000000">
                    <a:alpha val="43137"/>
                  </a:srgbClr>
                </a:outerShdw>
              </a:effectLst>
            </a:endParaRPr>
          </a:p>
        </p:txBody>
      </p:sp>
      <p:sp>
        <p:nvSpPr>
          <p:cNvPr id="9" name="TextBox 8"/>
          <p:cNvSpPr txBox="1"/>
          <p:nvPr/>
        </p:nvSpPr>
        <p:spPr>
          <a:xfrm>
            <a:off x="5715000" y="3352800"/>
            <a:ext cx="2204132" cy="584775"/>
          </a:xfrm>
          <a:prstGeom prst="rect">
            <a:avLst/>
          </a:prstGeom>
          <a:noFill/>
        </p:spPr>
        <p:txBody>
          <a:bodyPr wrap="square" rtlCol="0">
            <a:spAutoFit/>
          </a:bodyPr>
          <a:lstStyle/>
          <a:p>
            <a:pPr algn="r"/>
            <a:r>
              <a:rPr lang="en-US" sz="3200" dirty="0" smtClean="0">
                <a:effectLst>
                  <a:outerShdw blurRad="38100" dist="38100" dir="2700000" algn="tl">
                    <a:srgbClr val="000000">
                      <a:alpha val="43137"/>
                    </a:srgbClr>
                  </a:outerShdw>
                </a:effectLst>
              </a:rPr>
              <a:t>Gun Control</a:t>
            </a:r>
            <a:endParaRPr lang="en-US" sz="3200" dirty="0">
              <a:effectLst>
                <a:outerShdw blurRad="38100" dist="38100" dir="2700000" algn="tl">
                  <a:srgbClr val="000000">
                    <a:alpha val="43137"/>
                  </a:srgbClr>
                </a:outerShdw>
              </a:effectLst>
            </a:endParaRPr>
          </a:p>
        </p:txBody>
      </p:sp>
      <p:sp>
        <p:nvSpPr>
          <p:cNvPr id="10" name="TextBox 9"/>
          <p:cNvSpPr txBox="1"/>
          <p:nvPr/>
        </p:nvSpPr>
        <p:spPr>
          <a:xfrm>
            <a:off x="2743200" y="5358825"/>
            <a:ext cx="3674604"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Same Sex Marriage</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075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0" descr="head-leprosy"/>
          <p:cNvPicPr>
            <a:picLocks noChangeAspect="1" noChangeArrowheads="1"/>
          </p:cNvPicPr>
          <p:nvPr/>
        </p:nvPicPr>
        <p:blipFill rotWithShape="1">
          <a:blip r:embed="rId3">
            <a:extLst>
              <a:ext uri="{28A0092B-C50C-407E-A947-70E740481C1C}">
                <a14:useLocalDpi xmlns:a14="http://schemas.microsoft.com/office/drawing/2010/main" val="0"/>
              </a:ext>
            </a:extLst>
          </a:blip>
          <a:srcRect l="20031" r="16332"/>
          <a:stretch/>
        </p:blipFill>
        <p:spPr bwMode="auto">
          <a:xfrm rot="21297118">
            <a:off x="5295822" y="1330193"/>
            <a:ext cx="2644959" cy="2770909"/>
          </a:xfrm>
          <a:prstGeom prst="rect">
            <a:avLst/>
          </a:prstGeom>
          <a:noFill/>
          <a:ln w="12700">
            <a:solidFill>
              <a:srgbClr val="000000"/>
            </a:solidFill>
            <a:miter lim="800000"/>
            <a:headEnd/>
            <a:tailEnd/>
          </a:ln>
          <a:effectLst>
            <a:outerShdw blurRad="127000" dist="190500" dir="13500000" sy="23000" kx="1200000" algn="br" rotWithShape="0">
              <a:schemeClr val="bg1">
                <a:alpha val="20000"/>
              </a:scheme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2116" y="702023"/>
            <a:ext cx="8200103" cy="58477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Elephantiasis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Graecorum</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rPr>
              <a:t>(Hansen's disease)</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6" name="Picture 12" descr="751"/>
          <p:cNvPicPr>
            <a:picLocks noChangeAspect="1" noChangeArrowheads="1"/>
          </p:cNvPicPr>
          <p:nvPr/>
        </p:nvPicPr>
        <p:blipFill rotWithShape="1">
          <a:blip r:embed="rId4">
            <a:extLst>
              <a:ext uri="{28A0092B-C50C-407E-A947-70E740481C1C}">
                <a14:useLocalDpi xmlns:a14="http://schemas.microsoft.com/office/drawing/2010/main" val="0"/>
              </a:ext>
            </a:extLst>
          </a:blip>
          <a:srcRect r="34848"/>
          <a:stretch/>
        </p:blipFill>
        <p:spPr bwMode="auto">
          <a:xfrm rot="169470">
            <a:off x="1246786" y="1497149"/>
            <a:ext cx="2707934" cy="2787965"/>
          </a:xfrm>
          <a:prstGeom prst="rect">
            <a:avLst/>
          </a:prstGeom>
          <a:noFill/>
          <a:ln w="12700">
            <a:solidFill>
              <a:srgbClr val="000000"/>
            </a:solidFill>
            <a:miter lim="800000"/>
            <a:headEnd/>
            <a:tailEnd/>
          </a:ln>
          <a:effectLst>
            <a:outerShdw blurRad="127000" dist="177800" dir="18900000" sy="23000" kx="-1200000" algn="bl" rotWithShape="0">
              <a:schemeClr val="bg1">
                <a:alpha val="20000"/>
              </a:scheme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833258"/>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Strong’s Dictionary ~ </a:t>
            </a:r>
            <a:r>
              <a:rPr lang="en-US" sz="3200" dirty="0">
                <a:effectLst>
                  <a:outerShdw blurRad="38100" dist="38100" dir="2700000" algn="tl">
                    <a:srgbClr val="000000">
                      <a:alpha val="43137"/>
                    </a:srgbClr>
                  </a:outerShdw>
                </a:effectLst>
              </a:rPr>
              <a:t>“A most offensive, annoying, dangerous cutaneous disease”</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8" name="TextBox 7"/>
          <p:cNvSpPr txBox="1"/>
          <p:nvPr/>
        </p:nvSpPr>
        <p:spPr>
          <a:xfrm>
            <a:off x="457200" y="4299858"/>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Leper</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lepros</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from a root meaning </a:t>
            </a:r>
            <a:r>
              <a:rPr lang="en-US" sz="3200" i="1" dirty="0">
                <a:effectLst>
                  <a:outerShdw blurRad="38100" dist="38100" dir="2700000" algn="tl">
                    <a:srgbClr val="000000">
                      <a:alpha val="43137"/>
                    </a:srgbClr>
                  </a:outerShdw>
                </a:effectLst>
              </a:rPr>
              <a:t>to smite</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Tree>
    <p:extLst>
      <p:ext uri="{BB962C8B-B14F-4D97-AF65-F5344CB8AC3E}">
        <p14:creationId xmlns:p14="http://schemas.microsoft.com/office/powerpoint/2010/main" val="172042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3" presetClass="emph" presetSubtype="2" fill="hold" grpId="1" nodeType="withEffect">
                                  <p:stCondLst>
                                    <p:cond delay="0"/>
                                  </p:stCondLst>
                                  <p:childTnLst>
                                    <p:animClr clrSpc="rgb" dir="cw">
                                      <p:cBhvr override="childStyle">
                                        <p:cTn id="27"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31015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Num. 5:2-3 ~ </a:t>
            </a:r>
            <a:r>
              <a:rPr lang="en-US" sz="3200" i="1" baseline="30000" dirty="0">
                <a:effectLst>
                  <a:outerShdw blurRad="38100" dist="38100" dir="2700000" algn="tl">
                    <a:srgbClr val="000000">
                      <a:alpha val="43137"/>
                    </a:srgbClr>
                  </a:outerShdw>
                </a:effectLst>
              </a:rPr>
              <a:t>2</a:t>
            </a:r>
            <a:r>
              <a:rPr lang="en-US" sz="3200" i="1"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Command the children of Israel that they put out of the camp every leper, everyone who has a discharge, and whoever becomes defiled by a corpse. </a:t>
            </a:r>
            <a:r>
              <a:rPr lang="en-US" sz="3200" baseline="30000" dirty="0">
                <a:effectLst>
                  <a:outerShdw blurRad="38100" dist="38100" dir="2700000" algn="tl">
                    <a:srgbClr val="000000">
                      <a:alpha val="43137"/>
                    </a:srgbClr>
                  </a:outerShdw>
                </a:effectLst>
              </a:rPr>
              <a:t>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You shall put out both male and female; you shall put them outside the camp, that they may not defile their camps in the midst of which I dwell.</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4155255"/>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dirty="0">
                <a:solidFill>
                  <a:srgbClr val="FFFF00"/>
                </a:solidFill>
              </a:rPr>
              <a:t>Cleansed</a:t>
            </a:r>
            <a:r>
              <a:rPr lang="en-US" sz="3200" dirty="0"/>
              <a:t> ~ </a:t>
            </a:r>
            <a:r>
              <a:rPr lang="en-US" sz="3200" b="1" i="1" dirty="0" err="1">
                <a:solidFill>
                  <a:srgbClr val="FFFF00"/>
                </a:solidFill>
                <a:latin typeface="Times New Roman" panose="02020603050405020304" pitchFamily="18" charset="0"/>
                <a:cs typeface="Times New Roman" panose="02020603050405020304" pitchFamily="18" charset="0"/>
              </a:rPr>
              <a:t>katharizō</a:t>
            </a:r>
            <a:r>
              <a:rPr lang="en-US" sz="3200" dirty="0"/>
              <a:t>, </a:t>
            </a:r>
            <a:r>
              <a:rPr lang="en-US" sz="3200" dirty="0">
                <a:solidFill>
                  <a:schemeClr val="bg1"/>
                </a:solidFill>
              </a:rPr>
              <a:t>heal</a:t>
            </a:r>
            <a:r>
              <a:rPr lang="en-US" sz="3200" dirty="0">
                <a:solidFill>
                  <a:srgbClr val="FFFF00"/>
                </a:solidFill>
              </a:rPr>
              <a:t> </a:t>
            </a:r>
            <a:r>
              <a:rPr lang="en-US" sz="3200" dirty="0"/>
              <a:t>~ </a:t>
            </a:r>
            <a:r>
              <a:rPr lang="en-US" sz="3200" b="1" i="1" dirty="0" err="1">
                <a:solidFill>
                  <a:srgbClr val="FFFF00"/>
                </a:solidFill>
                <a:latin typeface="Times New Roman" panose="02020603050405020304" pitchFamily="18" charset="0"/>
                <a:cs typeface="Times New Roman" panose="02020603050405020304" pitchFamily="18" charset="0"/>
              </a:rPr>
              <a:t>therapuō</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45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45191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228765" y="1196348"/>
            <a:ext cx="2980795"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Mark 1:45 (KJV) ~ </a:t>
            </a:r>
            <a:r>
              <a:rPr lang="en-US" sz="3200" dirty="0">
                <a:solidFill>
                  <a:srgbClr val="FFFF00"/>
                </a:solidFill>
                <a:effectLst>
                  <a:outerShdw blurRad="38100" dist="38100" dir="2700000" algn="tl">
                    <a:srgbClr val="000000">
                      <a:alpha val="43137"/>
                    </a:srgbClr>
                  </a:outerShdw>
                </a:effectLst>
              </a:rPr>
              <a:t>But he went out, and began to publish it much, and to blaze abroad the matter, insomuch that Jesus could no more openly enter into the city, but was without in desert places: and they came to him from every quarter.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8:1-13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3643746"/>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Lev. 14:1-7 </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95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1301</TotalTime>
  <Words>507</Words>
  <Application>Microsoft Office PowerPoint</Application>
  <PresentationFormat>On-screen Show (4:3)</PresentationFormat>
  <Paragraphs>53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Britannic Bold</vt:lpstr>
      <vt:lpstr>Penoir</vt:lpstr>
      <vt:lpstr>Leelawadee UI Semilight</vt:lpstr>
      <vt:lpstr>Arial</vt:lpstr>
      <vt:lpstr>LilyUPC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23</cp:revision>
  <dcterms:created xsi:type="dcterms:W3CDTF">2015-09-02T15:58:02Z</dcterms:created>
  <dcterms:modified xsi:type="dcterms:W3CDTF">2015-09-06T12:24:14Z</dcterms:modified>
</cp:coreProperties>
</file>