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66" r:id="rId3"/>
    <p:sldId id="267" r:id="rId4"/>
    <p:sldId id="264" r:id="rId5"/>
    <p:sldId id="265" r:id="rId6"/>
    <p:sldId id="259" r:id="rId7"/>
    <p:sldId id="261" r:id="rId8"/>
    <p:sldId id="260" r:id="rId9"/>
    <p:sldId id="263" r:id="rId10"/>
    <p:sldId id="268" r:id="rId11"/>
    <p:sldId id="279" r:id="rId12"/>
    <p:sldId id="269" r:id="rId13"/>
    <p:sldId id="270" r:id="rId14"/>
    <p:sldId id="271" r:id="rId15"/>
    <p:sldId id="280" r:id="rId16"/>
    <p:sldId id="272" r:id="rId17"/>
    <p:sldId id="262" r:id="rId18"/>
    <p:sldId id="273" r:id="rId19"/>
    <p:sldId id="275" r:id="rId20"/>
    <p:sldId id="276" r:id="rId21"/>
    <p:sldId id="277" r:id="rId22"/>
    <p:sldId id="278" r:id="rId23"/>
    <p:sldId id="274" r:id="rId24"/>
  </p:sldIdLst>
  <p:sldSz cx="9144000" cy="6858000" type="screen4x3"/>
  <p:notesSz cx="6858000" cy="9144000"/>
  <p:embeddedFontLst>
    <p:embeddedFont>
      <p:font typeface="LilyUPC" panose="020B0604020202020204" charset="-34"/>
      <p:regular r:id="rId25"/>
      <p:bold r:id="rId26"/>
      <p:italic r:id="rId27"/>
      <p:boldItalic r:id="rId28"/>
    </p:embeddedFont>
    <p:embeddedFont>
      <p:font typeface="Penoir" panose="020B0500000000000000" pitchFamily="34" charset="0"/>
      <p:regular r:id="rId29"/>
      <p:bold r:id="rId30"/>
      <p:italic r:id="rId31"/>
      <p:boldItalic r:id="rId32"/>
    </p:embeddedFont>
    <p:embeddedFont>
      <p:font typeface="Britannic Bold" panose="020B0903060703020204" pitchFamily="34" charset="0"/>
      <p:regular r:id="rId3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howGuides="1">
      <p:cViewPr varScale="1">
        <p:scale>
          <a:sx n="61" d="100"/>
          <a:sy n="61" d="100"/>
        </p:scale>
        <p:origin x="80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8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2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4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0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2DB1-149A-4FB5-BF46-D0E91AD1C571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35" y="399672"/>
            <a:ext cx="7787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5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8880" y="323088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 free CD of this message will be available following the service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9598">
            <a:off x="5477248" y="5008546"/>
            <a:ext cx="1027893" cy="10740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662">
            <a:off x="7801268" y="3457782"/>
            <a:ext cx="1019397" cy="10193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sp>
        <p:nvSpPr>
          <p:cNvPr id="35" name="TextBox 34"/>
          <p:cNvSpPr txBox="1"/>
          <p:nvPr/>
        </p:nvSpPr>
        <p:spPr>
          <a:xfrm>
            <a:off x="5537200" y="4695221"/>
            <a:ext cx="3423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IT WILL ALSO be available LATER THIS WEEK</a:t>
            </a:r>
          </a:p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VIA cALVARYOKC.COM</a:t>
            </a:r>
          </a:p>
        </p:txBody>
      </p:sp>
    </p:spTree>
    <p:extLst>
      <p:ext uri="{BB962C8B-B14F-4D97-AF65-F5344CB8AC3E}">
        <p14:creationId xmlns:p14="http://schemas.microsoft.com/office/powerpoint/2010/main" val="12350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1</a:t>
            </a:r>
            <a:r>
              <a:rPr lang="en-US" sz="32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st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view (They are lost):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264140"/>
            <a:ext cx="79764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In His omniscience, God will provide a witness for the diligent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2262555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…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788140"/>
            <a:ext cx="79764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In His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predetermination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God will provide a witness for the Elect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89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2</a:t>
            </a:r>
            <a:r>
              <a:rPr lang="en-US" sz="32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nd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view (Some are saved):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264140"/>
            <a:ext cx="79764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Old Testament saints were by faith looking “forward to the Cross”</a:t>
            </a:r>
            <a:endParaRPr lang="en-US" sz="32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286000"/>
            <a:ext cx="79764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 mean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they understood that Jesus would die on the Cross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326752"/>
            <a:ext cx="79764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merely states that they understood God would provide a way 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4356427"/>
            <a:ext cx="79764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19:25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 know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Redeemer lives,</a:t>
            </a:r>
          </a:p>
          <a:p>
            <a:pPr indent="460375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shall stand at last on the earth;</a:t>
            </a:r>
          </a:p>
        </p:txBody>
      </p:sp>
    </p:spTree>
    <p:extLst>
      <p:ext uri="{BB962C8B-B14F-4D97-AF65-F5344CB8AC3E}">
        <p14:creationId xmlns:p14="http://schemas.microsoft.com/office/powerpoint/2010/main" val="623497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7" grpId="0"/>
      <p:bldP spid="7" grpId="1"/>
      <p:bldP spid="8" grpId="0"/>
      <p:bldP spid="8" grpId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What we know: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116" y="1264140"/>
            <a:ext cx="82001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1. All </a:t>
            </a:r>
            <a:r>
              <a:rPr lang="en-US" sz="2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people are accountable to God</a:t>
            </a:r>
            <a:endParaRPr lang="en-US" sz="2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735020"/>
            <a:ext cx="79764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Rom. 14:12 ~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then each of us shall give account of himself to God.</a:t>
            </a:r>
            <a:endParaRPr lang="en-US" sz="2900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2116" y="2655285"/>
            <a:ext cx="82001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God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revealed Himself to all peoples</a:t>
            </a:r>
            <a:endParaRPr lang="en-US" sz="29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3143175"/>
            <a:ext cx="79764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their hearts</a:t>
            </a:r>
            <a:endParaRPr lang="en-US" sz="29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620490"/>
            <a:ext cx="79764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Eccl. 3:11b ~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has put eternity in their hearts,</a:t>
            </a:r>
          </a:p>
        </p:txBody>
      </p:sp>
    </p:spTree>
    <p:extLst>
      <p:ext uri="{BB962C8B-B14F-4D97-AF65-F5344CB8AC3E}">
        <p14:creationId xmlns:p14="http://schemas.microsoft.com/office/powerpoint/2010/main" val="405266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7" grpId="0"/>
      <p:bldP spid="7" grpId="1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What we know: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116" y="1264140"/>
            <a:ext cx="82001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(cont.) God 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revealed Himself to all peoples</a:t>
            </a:r>
            <a:endParaRPr lang="en-US" sz="29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758465"/>
            <a:ext cx="79764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creation</a:t>
            </a:r>
            <a:endParaRPr lang="en-US" sz="2900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209230"/>
            <a:ext cx="79764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Rom. 1:20 ~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since the creation of the world His invisible attributes are clearly seen, being understood by the things that are made, </a:t>
            </a:r>
            <a:r>
              <a:rPr lang="en-US" sz="29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eternal power and Godhead, so that they are without excuse,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4388340"/>
            <a:ext cx="79764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Rom. 2:15 ~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show the work of the law written in their hearts, their conscience also bearing witness, and between themselves </a:t>
            </a:r>
            <a:r>
              <a:rPr lang="en-US" sz="29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thoughts accusing or else excusing them.</a:t>
            </a:r>
          </a:p>
        </p:txBody>
      </p:sp>
    </p:spTree>
    <p:extLst>
      <p:ext uri="{BB962C8B-B14F-4D97-AF65-F5344CB8AC3E}">
        <p14:creationId xmlns:p14="http://schemas.microsoft.com/office/powerpoint/2010/main" val="369995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7" y="702023"/>
            <a:ext cx="5786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What we know: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116" y="1264140"/>
            <a:ext cx="82001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Jesus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only way to salvation</a:t>
            </a:r>
            <a:endParaRPr lang="en-US" sz="29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758465"/>
            <a:ext cx="7976419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4:12 ~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 is there salvation in any other, for there is no other name under heaven given among men by which we must be saved</a:t>
            </a:r>
            <a:r>
              <a:rPr lang="en-US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127159"/>
            <a:ext cx="82001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God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love</a:t>
            </a:r>
            <a:endParaRPr lang="en-US" sz="29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0884" y="3621484"/>
            <a:ext cx="797641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4:16 ~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we have known and believed the love that God has for us. God is love, and he who abides in love abides in God, and God in him.</a:t>
            </a:r>
            <a:endParaRPr lang="en-US" sz="2900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9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4" grpId="2"/>
      <p:bldP spid="7" grpId="0"/>
      <p:bldP spid="7" grpId="1"/>
      <p:bldP spid="8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7" y="702023"/>
            <a:ext cx="5786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What we know: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116" y="1264140"/>
            <a:ext cx="82001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God is just</a:t>
            </a:r>
            <a:endParaRPr lang="en-US" sz="29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758465"/>
            <a:ext cx="7976419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Ps. 7:11a ~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a just judge,</a:t>
            </a:r>
            <a:endParaRPr lang="en-US" sz="2900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70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4886866"/>
            <a:ext cx="7937437" cy="736304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254000" h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 rot="-4500000">
            <a:off x="-672924" y="3112462"/>
            <a:ext cx="28906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a God</a:t>
            </a:r>
            <a:endParaRPr lang="en-US" sz="2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 rot="-4500000">
            <a:off x="309572" y="3095223"/>
            <a:ext cx="28906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personal</a:t>
            </a:r>
            <a:endParaRPr lang="en-US" sz="2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 rot="-4500000">
            <a:off x="1024477" y="2853587"/>
            <a:ext cx="3429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holy and just</a:t>
            </a:r>
            <a:endParaRPr lang="en-US" sz="2600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-4500000">
            <a:off x="2112659" y="2590372"/>
            <a:ext cx="3429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sinners and separated from Him</a:t>
            </a:r>
            <a:endParaRPr lang="en-US" sz="2600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-4500000">
            <a:off x="3112987" y="2586609"/>
            <a:ext cx="3429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has made a way for reconciliation</a:t>
            </a:r>
            <a:endParaRPr lang="en-US" sz="2600" cap="sm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-4500000">
            <a:off x="3726753" y="2108532"/>
            <a:ext cx="44195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His 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virgin-born Son’s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substitionary death</a:t>
            </a:r>
          </a:p>
        </p:txBody>
      </p:sp>
      <p:sp>
        <p:nvSpPr>
          <p:cNvPr id="13" name="TextBox 12"/>
          <p:cNvSpPr txBox="1"/>
          <p:nvPr/>
        </p:nvSpPr>
        <p:spPr>
          <a:xfrm rot="-4500000">
            <a:off x="4785999" y="2376074"/>
            <a:ext cx="42868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He is the God/Man</a:t>
            </a:r>
            <a:endParaRPr lang="en-US" sz="2600" dirty="0"/>
          </a:p>
        </p:txBody>
      </p:sp>
      <p:sp>
        <p:nvSpPr>
          <p:cNvPr id="14" name="TextBox 13"/>
          <p:cNvSpPr txBox="1"/>
          <p:nvPr/>
        </p:nvSpPr>
        <p:spPr>
          <a:xfrm rot="-4500000">
            <a:off x="5928865" y="2469010"/>
            <a:ext cx="385465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It is by grace alone, through faith alone</a:t>
            </a:r>
            <a:endParaRPr lang="en-US" sz="2600" dirty="0"/>
          </a:p>
        </p:txBody>
      </p:sp>
      <p:sp>
        <p:nvSpPr>
          <p:cNvPr id="15" name="TextBox 14"/>
          <p:cNvSpPr txBox="1"/>
          <p:nvPr/>
        </p:nvSpPr>
        <p:spPr>
          <a:xfrm rot="-4500000">
            <a:off x="7221849" y="3174565"/>
            <a:ext cx="27442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He is </a:t>
            </a:r>
            <a:r>
              <a:rPr lang="en-US" sz="2600" dirty="0" smtClean="0"/>
              <a:t>returning</a:t>
            </a:r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0" y="4876800"/>
            <a:ext cx="8013637" cy="74637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152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68509" y="4901521"/>
            <a:ext cx="0" cy="736304"/>
          </a:xfrm>
          <a:prstGeom prst="line">
            <a:avLst/>
          </a:prstGeom>
          <a:ln w="28575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22954" y="4897320"/>
            <a:ext cx="0" cy="736304"/>
          </a:xfrm>
          <a:prstGeom prst="line">
            <a:avLst/>
          </a:prstGeom>
          <a:ln w="28575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54203" y="4895656"/>
            <a:ext cx="0" cy="736304"/>
          </a:xfrm>
          <a:prstGeom prst="line">
            <a:avLst/>
          </a:prstGeom>
          <a:ln w="28575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47050" y="4891455"/>
            <a:ext cx="0" cy="736304"/>
          </a:xfrm>
          <a:prstGeom prst="line">
            <a:avLst/>
          </a:prstGeom>
          <a:ln w="28575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50240" y="4889791"/>
            <a:ext cx="0" cy="736304"/>
          </a:xfrm>
          <a:prstGeom prst="line">
            <a:avLst/>
          </a:prstGeom>
          <a:ln w="28575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332743" y="4885590"/>
            <a:ext cx="0" cy="736304"/>
          </a:xfrm>
          <a:prstGeom prst="line">
            <a:avLst/>
          </a:prstGeom>
          <a:ln w="28575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325590" y="4891455"/>
            <a:ext cx="0" cy="736304"/>
          </a:xfrm>
          <a:prstGeom prst="line">
            <a:avLst/>
          </a:prstGeom>
          <a:ln w="28575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2117" y="702023"/>
            <a:ext cx="5786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What we know: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59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4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mph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mph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6" presetClass="emph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26" presetClass="emph" presetSubtype="0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mph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2" grpId="1"/>
      <p:bldP spid="4" grpId="0"/>
      <p:bldP spid="4" grpId="1"/>
      <p:bldP spid="7" grpId="0"/>
      <p:bldP spid="7" grpId="1"/>
      <p:bldP spid="9" grpId="0"/>
      <p:bldP spid="9" grpId="1"/>
      <p:bldP spid="10" grpId="0"/>
      <p:bldP spid="10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2222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2468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rgbClr val="FFFF00"/>
                </a:solidFill>
              </a:rPr>
              <a:t>Ancient Karen hymn:</a:t>
            </a:r>
          </a:p>
          <a:p>
            <a:r>
              <a:rPr lang="en-US" sz="3000" dirty="0" err="1"/>
              <a:t>Y’wa</a:t>
            </a:r>
            <a:r>
              <a:rPr lang="en-US" sz="3000" dirty="0"/>
              <a:t> formed the world originally.</a:t>
            </a:r>
          </a:p>
          <a:p>
            <a:r>
              <a:rPr lang="en-US" sz="3000" dirty="0"/>
              <a:t>He appointed food and drink.</a:t>
            </a:r>
          </a:p>
          <a:p>
            <a:r>
              <a:rPr lang="en-US" sz="3000" dirty="0"/>
              <a:t>He appointed the ‘fruit of trial.’</a:t>
            </a:r>
          </a:p>
          <a:p>
            <a:r>
              <a:rPr lang="en-US" sz="3000" dirty="0"/>
              <a:t>He gave detailed orders.</a:t>
            </a:r>
          </a:p>
          <a:p>
            <a:r>
              <a:rPr lang="en-US" sz="3000" dirty="0"/>
              <a:t>Mu-</a:t>
            </a:r>
            <a:r>
              <a:rPr lang="en-US" sz="3000" dirty="0" err="1"/>
              <a:t>kaw</a:t>
            </a:r>
            <a:r>
              <a:rPr lang="en-US" sz="3000" dirty="0"/>
              <a:t>-lee deceived two persons.</a:t>
            </a:r>
          </a:p>
          <a:p>
            <a:r>
              <a:rPr lang="en-US" sz="3000" dirty="0"/>
              <a:t>He caused them to eat the fruit of the tree of trial.</a:t>
            </a:r>
          </a:p>
          <a:p>
            <a:r>
              <a:rPr lang="en-US" sz="3000" dirty="0"/>
              <a:t>They obeyed not; they believed not </a:t>
            </a:r>
            <a:r>
              <a:rPr lang="en-US" sz="3000" dirty="0" err="1"/>
              <a:t>Y’wa</a:t>
            </a:r>
            <a:r>
              <a:rPr lang="en-US" sz="3000" dirty="0"/>
              <a:t> …</a:t>
            </a:r>
          </a:p>
          <a:p>
            <a:r>
              <a:rPr lang="en-US" sz="3000" dirty="0"/>
              <a:t>When they ate the ‘fruit of trial,’</a:t>
            </a:r>
          </a:p>
          <a:p>
            <a:r>
              <a:rPr lang="en-US" sz="3000" dirty="0"/>
              <a:t>They became subject to sickness, aging, and death </a:t>
            </a:r>
          </a:p>
          <a:p>
            <a:pPr algn="r"/>
            <a:r>
              <a:rPr lang="en-US" sz="2400" dirty="0">
                <a:solidFill>
                  <a:srgbClr val="FFFF00"/>
                </a:solidFill>
              </a:rPr>
              <a:t>– </a:t>
            </a:r>
            <a:r>
              <a:rPr lang="en-US" sz="2400" i="1" dirty="0">
                <a:solidFill>
                  <a:srgbClr val="FFFF00"/>
                </a:solidFill>
              </a:rPr>
              <a:t>Eternity in Their Hearts</a:t>
            </a:r>
            <a:r>
              <a:rPr lang="en-US" sz="2400" dirty="0">
                <a:solidFill>
                  <a:srgbClr val="FFFF00"/>
                </a:solidFill>
              </a:rPr>
              <a:t>, Don Richardson, pg. 78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8159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246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Billy Graham ~ </a:t>
            </a:r>
            <a:r>
              <a:rPr lang="en-US" sz="3200" dirty="0"/>
              <a:t>“You're born. You suffer. You die.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8630" y="1195755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Fortunately, there’s a loophole.”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0868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057400" y="1341679"/>
            <a:ext cx="5152883" cy="4525721"/>
            <a:chOff x="2057400" y="1341679"/>
            <a:chExt cx="5152883" cy="4525721"/>
          </a:xfrm>
        </p:grpSpPr>
        <p:sp>
          <p:nvSpPr>
            <p:cNvPr id="30" name="Oval 7"/>
            <p:cNvSpPr>
              <a:spLocks noChangeArrowheads="1"/>
            </p:cNvSpPr>
            <p:nvPr/>
          </p:nvSpPr>
          <p:spPr bwMode="auto">
            <a:xfrm>
              <a:off x="2057400" y="4389170"/>
              <a:ext cx="5152883" cy="1478230"/>
            </a:xfrm>
            <a:prstGeom prst="ellipse">
              <a:avLst/>
            </a:prstGeom>
            <a:gradFill rotWithShape="1">
              <a:gsLst>
                <a:gs pos="0">
                  <a:srgbClr val="4D4D4D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" name="Oval 2"/>
            <p:cNvSpPr>
              <a:spLocks noChangeArrowheads="1"/>
            </p:cNvSpPr>
            <p:nvPr/>
          </p:nvSpPr>
          <p:spPr bwMode="auto">
            <a:xfrm>
              <a:off x="2788402" y="1341679"/>
              <a:ext cx="3688598" cy="3688599"/>
            </a:xfrm>
            <a:prstGeom prst="ellipse">
              <a:avLst/>
            </a:prstGeom>
            <a:gradFill rotWithShape="1">
              <a:gsLst>
                <a:gs pos="0">
                  <a:srgbClr val="000076"/>
                </a:gs>
                <a:gs pos="100000">
                  <a:srgbClr val="0000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5148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GB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Oval 3"/>
            <p:cNvSpPr>
              <a:spLocks noChangeArrowheads="1"/>
            </p:cNvSpPr>
            <p:nvPr/>
          </p:nvSpPr>
          <p:spPr bwMode="auto">
            <a:xfrm>
              <a:off x="3112613" y="1573812"/>
              <a:ext cx="3042456" cy="174319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767676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581400" y="3170479"/>
              <a:ext cx="2045110" cy="1200329"/>
            </a:xfrm>
            <a:prstGeom prst="rect">
              <a:avLst/>
            </a:prstGeom>
            <a:noFill/>
          </p:spPr>
          <p:txBody>
            <a:bodyPr wrap="square" rtlCol="0">
              <a:prstTxWarp prst="textInflate">
                <a:avLst/>
              </a:prstTxWarp>
              <a:spAutoFit/>
              <a:scene3d>
                <a:camera prst="orthographicFront"/>
                <a:lightRig rig="threePt" dir="t"/>
              </a:scene3d>
              <a:sp3d extrusionH="57150">
                <a:bevelT w="127000" h="127000"/>
              </a:sp3d>
            </a:bodyPr>
            <a:lstStyle/>
            <a:p>
              <a:r>
                <a:rPr lang="en-US" sz="7200" dirty="0" smtClean="0">
                  <a:gradFill>
                    <a:gsLst>
                      <a:gs pos="0">
                        <a:schemeClr val="bg1">
                          <a:lumMod val="85000"/>
                        </a:schemeClr>
                      </a:gs>
                      <a:gs pos="99251">
                        <a:schemeClr val="bg1">
                          <a:lumMod val="85000"/>
                        </a:schemeClr>
                      </a:gs>
                      <a:gs pos="52000">
                        <a:schemeClr val="bg1"/>
                      </a:gs>
                    </a:gsLst>
                    <a:lin ang="5400000" scaled="1"/>
                  </a:gradFill>
                </a:rPr>
                <a:t>Lie</a:t>
              </a:r>
              <a:endParaRPr lang="en-US" sz="7200" dirty="0">
                <a:gradFill>
                  <a:gsLst>
                    <a:gs pos="0">
                      <a:schemeClr val="bg1">
                        <a:lumMod val="85000"/>
                      </a:schemeClr>
                    </a:gs>
                    <a:gs pos="99251">
                      <a:schemeClr val="bg1">
                        <a:lumMod val="85000"/>
                      </a:schemeClr>
                    </a:gs>
                    <a:gs pos="52000">
                      <a:schemeClr val="bg1"/>
                    </a:gs>
                  </a:gsLst>
                  <a:lin ang="5400000" scaled="1"/>
                </a:gra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819400" y="1341679"/>
            <a:ext cx="3688598" cy="3688599"/>
            <a:chOff x="3399142" y="1219200"/>
            <a:chExt cx="3688598" cy="3688599"/>
          </a:xfrm>
        </p:grpSpPr>
        <p:sp>
          <p:nvSpPr>
            <p:cNvPr id="5" name="Oval 4"/>
            <p:cNvSpPr/>
            <p:nvPr/>
          </p:nvSpPr>
          <p:spPr>
            <a:xfrm>
              <a:off x="3399142" y="1219200"/>
              <a:ext cx="3688598" cy="3688599"/>
            </a:xfrm>
            <a:prstGeom prst="ellipse">
              <a:avLst/>
            </a:prstGeom>
            <a:solidFill>
              <a:srgbClr val="FFFF00">
                <a:alpha val="50196"/>
              </a:srgbClr>
            </a:solidFill>
            <a:ln w="762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"/>
            <p:cNvSpPr>
              <a:spLocks noChangeArrowheads="1"/>
            </p:cNvSpPr>
            <p:nvPr/>
          </p:nvSpPr>
          <p:spPr bwMode="auto">
            <a:xfrm>
              <a:off x="3815544" y="1524000"/>
              <a:ext cx="3042456" cy="174319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767676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317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781800" y="990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6155069" y="1573812"/>
            <a:ext cx="702931" cy="40738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7005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24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The Solid Rock – Edward Mote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115" y="1244025"/>
            <a:ext cx="82246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hope is built on nothing less that Jesus' blood and righteousness;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dare not trust the sweetest frame, but wholly lean on Jesus' name.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5015" y="3234772"/>
            <a:ext cx="82246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darkness veils His lovely face, I rest on His unchanging grace;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ev'ry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high and stormy gale, my anchor holds within the veil.</a:t>
            </a:r>
          </a:p>
        </p:txBody>
      </p:sp>
    </p:spTree>
    <p:extLst>
      <p:ext uri="{BB962C8B-B14F-4D97-AF65-F5344CB8AC3E}">
        <p14:creationId xmlns:p14="http://schemas.microsoft.com/office/powerpoint/2010/main" val="332380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24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The Solid Rock – Edward Mote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115" y="1244025"/>
            <a:ext cx="82246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oath, His covenant, His blood support me in the whelming flood;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all around my soul gives way, He then is all my hope and stay.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5015" y="3234772"/>
            <a:ext cx="82246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He shall come with trumpet sound, O may I then in Him be found;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Dressed in His righteousness alone, faultless to stand before the Throne.</a:t>
            </a:r>
          </a:p>
        </p:txBody>
      </p:sp>
    </p:spTree>
    <p:extLst>
      <p:ext uri="{BB962C8B-B14F-4D97-AF65-F5344CB8AC3E}">
        <p14:creationId xmlns:p14="http://schemas.microsoft.com/office/powerpoint/2010/main" val="3326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24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The Solid Rock – Edward Mote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115" y="1244025"/>
            <a:ext cx="82246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Christ the solid Rock, I stand – all other ground is sinking sand;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other ground is sinking sand.</a:t>
            </a:r>
          </a:p>
        </p:txBody>
      </p:sp>
    </p:spTree>
    <p:extLst>
      <p:ext uri="{BB962C8B-B14F-4D97-AF65-F5344CB8AC3E}">
        <p14:creationId xmlns:p14="http://schemas.microsoft.com/office/powerpoint/2010/main" val="346368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9968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0639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could they do miracles?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0880" y="1263176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Lying</a:t>
            </a:r>
            <a:endParaRPr lang="en-US" sz="32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7284" y="1815144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Self-deceived</a:t>
            </a:r>
            <a:endParaRPr lang="en-US" sz="32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3688" y="2367112"/>
            <a:ext cx="797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True miracles</a:t>
            </a:r>
            <a:endParaRPr lang="en-US" sz="3200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27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5804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1026" name="Picture 2" descr="https://hystar.files.wordpress.com/2009/05/house-built-on-roc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10780">
            <a:off x="5330336" y="834043"/>
            <a:ext cx="2629853" cy="2105978"/>
          </a:xfrm>
          <a:prstGeom prst="rect">
            <a:avLst/>
          </a:prstGeom>
          <a:noFill/>
          <a:effectLst>
            <a:outerShdw blurRad="127000" dir="13500000" sy="23000" kx="1200000" algn="br" rotWithShape="0">
              <a:schemeClr val="bg1">
                <a:alpha val="2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c1.staticflickr.com/1/91/280499313_b06d5f9ef5_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000">
            <a:off x="1013499" y="843840"/>
            <a:ext cx="2825270" cy="2118953"/>
          </a:xfrm>
          <a:prstGeom prst="rect">
            <a:avLst/>
          </a:prstGeom>
          <a:noFill/>
          <a:effectLst>
            <a:outerShdw blurRad="127000" dir="18900000" sy="23000" kx="-1200000" algn="bl" rotWithShape="0">
              <a:schemeClr val="bg1">
                <a:alpha val="2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62881" y="768404"/>
            <a:ext cx="1184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</a:rPr>
              <a:t>Sand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03277" y="774808"/>
            <a:ext cx="1184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</a:rPr>
              <a:t>Rock</a:t>
            </a: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168" y="3004537"/>
            <a:ext cx="2329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3888" y="3510401"/>
            <a:ext cx="2329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way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608" y="4016265"/>
            <a:ext cx="2329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Meliorism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1328" y="4522129"/>
            <a:ext cx="2329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kosmos</a:t>
            </a:r>
            <a:endParaRPr lang="en-US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0048" y="5027993"/>
            <a:ext cx="2329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23252" y="3052712"/>
            <a:ext cx="2713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21972" y="3558576"/>
            <a:ext cx="2713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20692" y="4064440"/>
            <a:ext cx="2713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Church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18852" y="3004309"/>
            <a:ext cx="14915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81800" y="2819400"/>
            <a:ext cx="432049" cy="686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0692" y="3657600"/>
            <a:ext cx="61423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69963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1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Cor. 3:11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			no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foundation can anyone lay than that which is laid, which is Jesus Christ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502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5" dur="indefinite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6" grpId="0"/>
      <p:bldP spid="6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13:4-8a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(NLT) ~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200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is patient and kind. Love is not jealous or boastful or proud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rude. Love does not demand its own way. Love is not irritable, and it keeps no record of when it has been wronged.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never glad about injustice but rejoices whenever the truth wins out.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never gives up, never loses faith, is always hopeful, and endures through every circumstance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116" y="5128845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love will last forever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358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6980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noir" panose="020B0500000000000000" pitchFamily="34" charset="0"/>
              </a:rPr>
              <a:t>What about those who have never heard the gospel?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7:21-29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828800"/>
            <a:ext cx="27939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1</a:t>
            </a:r>
            <a:r>
              <a:rPr lang="en-US" sz="32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st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view: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They are lost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1844430"/>
            <a:ext cx="29463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2</a:t>
            </a:r>
            <a:r>
              <a:rPr lang="en-US" sz="32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nd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view: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Some are saved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78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Matthew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atthew">
      <a:majorFont>
        <a:latin typeface="Penoir"/>
        <a:ea typeface=""/>
        <a:cs typeface=""/>
      </a:majorFont>
      <a:minorFont>
        <a:latin typeface="Penoi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544961E-0970-4675-8C1A-8ABB0B0FB329}" vid="{F3943BE5-2AEB-44A9-95BA-FC3792F7D8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Matthew</Template>
  <TotalTime>2610</TotalTime>
  <Words>827</Words>
  <Application>Microsoft Office PowerPoint</Application>
  <PresentationFormat>On-screen Show (4:3)</PresentationFormat>
  <Paragraphs>118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LilyUPC</vt:lpstr>
      <vt:lpstr>Times New Roman</vt:lpstr>
      <vt:lpstr>Penoir</vt:lpstr>
      <vt:lpstr>Britannic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32</cp:revision>
  <dcterms:created xsi:type="dcterms:W3CDTF">2015-07-28T21:46:38Z</dcterms:created>
  <dcterms:modified xsi:type="dcterms:W3CDTF">2015-08-02T11:57:49Z</dcterms:modified>
</cp:coreProperties>
</file>