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0" r:id="rId4"/>
    <p:sldId id="270" r:id="rId5"/>
    <p:sldId id="274" r:id="rId6"/>
    <p:sldId id="273" r:id="rId7"/>
    <p:sldId id="275" r:id="rId8"/>
    <p:sldId id="261" r:id="rId9"/>
    <p:sldId id="276" r:id="rId10"/>
    <p:sldId id="277" r:id="rId11"/>
    <p:sldId id="272" r:id="rId12"/>
    <p:sldId id="271" r:id="rId13"/>
    <p:sldId id="264" r:id="rId14"/>
    <p:sldId id="265" r:id="rId15"/>
    <p:sldId id="266" r:id="rId16"/>
    <p:sldId id="267" r:id="rId17"/>
    <p:sldId id="262" r:id="rId18"/>
    <p:sldId id="268" r:id="rId19"/>
    <p:sldId id="269" r:id="rId20"/>
    <p:sldId id="263" r:id="rId21"/>
  </p:sldIdLst>
  <p:sldSz cx="9144000" cy="6858000" type="screen4x3"/>
  <p:notesSz cx="6858000" cy="9144000"/>
  <p:embeddedFontLst>
    <p:embeddedFont>
      <p:font typeface="Britannic Bold" panose="020B0903060703020204" pitchFamily="34" charset="0"/>
      <p:regular r:id="rId22"/>
    </p:embeddedFont>
    <p:embeddedFont>
      <p:font typeface="Penoir" panose="020B0500000000000000" pitchFamily="34" charset="0"/>
      <p:regular r:id="rId23"/>
      <p:bold r:id="rId24"/>
      <p:italic r:id="rId25"/>
      <p:boldItalic r:id="rId26"/>
    </p:embeddedFont>
    <p:embeddedFont>
      <p:font typeface="LilyUPC" panose="020B0604020202020204" pitchFamily="34" charset="-34"/>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howGuides="1">
      <p:cViewPr>
        <p:scale>
          <a:sx n="66" d="100"/>
          <a:sy n="66" d="100"/>
        </p:scale>
        <p:origin x="69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6/6/2015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6/6/2015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6/6/2015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6/6/2015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6/6/2015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6/6/2015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6/6/2015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rPr>
              <a:t>Shammai</a:t>
            </a:r>
            <a:r>
              <a:rPr lang="en-US" sz="3200" dirty="0" smtClean="0">
                <a:effectLst>
                  <a:outerShdw blurRad="38100" dist="38100" dir="2700000" algn="tl">
                    <a:srgbClr val="000000">
                      <a:alpha val="43137"/>
                    </a:srgbClr>
                  </a:outerShdw>
                </a:effectLst>
              </a:rPr>
              <a:t> ~ only adultery</a:t>
            </a:r>
            <a:endParaRPr lang="en-US" sz="32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57200" y="1244025"/>
            <a:ext cx="820010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Hillel ~ any reason</a:t>
            </a:r>
            <a:endParaRPr lang="en-US" sz="32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57200" y="1784682"/>
            <a:ext cx="8200103" cy="584775"/>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rPr>
              <a:t>Akiba</a:t>
            </a:r>
            <a:r>
              <a:rPr lang="en-US" sz="3200" dirty="0" smtClean="0">
                <a:effectLst>
                  <a:outerShdw blurRad="38100" dist="38100" dir="2700000" algn="tl">
                    <a:srgbClr val="000000">
                      <a:alpha val="43137"/>
                    </a:srgbClr>
                  </a:outerShdw>
                </a:effectLst>
              </a:rPr>
              <a:t> (c. AD 100) ~ if you found someone else</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201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Sexual immorality </a:t>
            </a:r>
            <a:r>
              <a:rPr lang="en-US" sz="3200" dirty="0">
                <a:effectLst>
                  <a:outerShdw blurRad="38100" dist="38100" dir="2700000" algn="tl">
                    <a:srgbClr val="000000">
                      <a:alpha val="43137"/>
                    </a:srgbClr>
                  </a:outerShdw>
                </a:effectLst>
              </a:rPr>
              <a:t>~ not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moicheuō</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t>
            </a:r>
            <a:r>
              <a:rPr lang="en-US" sz="3200" i="1" dirty="0">
                <a:effectLst>
                  <a:outerShdw blurRad="38100" dist="38100" dir="2700000" algn="tl">
                    <a:srgbClr val="000000">
                      <a:alpha val="43137"/>
                    </a:srgbClr>
                  </a:outerShdw>
                </a:effectLst>
              </a:rPr>
              <a:t>adultery</a:t>
            </a:r>
            <a:r>
              <a:rPr lang="en-US" sz="3200" dirty="0">
                <a:effectLst>
                  <a:outerShdw blurRad="38100" dist="38100" dir="2700000" algn="tl">
                    <a:srgbClr val="000000">
                      <a:alpha val="43137"/>
                    </a:srgbClr>
                  </a:outerShdw>
                </a:effectLst>
              </a:rPr>
              <a:t>), but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porneia</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t>
            </a:r>
            <a:r>
              <a:rPr lang="en-US" sz="3200" i="1" dirty="0">
                <a:effectLst>
                  <a:outerShdw blurRad="38100" dist="38100" dir="2700000" algn="tl">
                    <a:srgbClr val="000000">
                      <a:alpha val="43137"/>
                    </a:srgbClr>
                  </a:outerShdw>
                </a:effectLst>
              </a:rPr>
              <a:t>Any sexual activity outside of marriage</a:t>
            </a:r>
            <a:r>
              <a:rPr lang="en-US" sz="3200" dirty="0">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54128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48320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J. Vernon McGee ~ </a:t>
            </a:r>
            <a:r>
              <a:rPr lang="en-US" sz="3200" dirty="0">
                <a:effectLst>
                  <a:outerShdw blurRad="38100" dist="38100" dir="2700000" algn="tl">
                    <a:srgbClr val="000000">
                      <a:alpha val="43137"/>
                    </a:srgbClr>
                  </a:outerShdw>
                </a:effectLst>
              </a:rPr>
              <a:t>“When someone tells me they'll swear on a stack of Bible a mile high, I know they're about to tell a mile high lie.”</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14474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50332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Pet. 2:23 ~ </a:t>
            </a:r>
            <a:r>
              <a:rPr lang="en-US" sz="3200" dirty="0">
                <a:solidFill>
                  <a:srgbClr val="FFFF00"/>
                </a:solidFill>
                <a:effectLst>
                  <a:outerShdw blurRad="38100" dist="38100" dir="2700000" algn="tl">
                    <a:srgbClr val="000000">
                      <a:alpha val="43137"/>
                    </a:srgbClr>
                  </a:outerShdw>
                </a:effectLst>
              </a:rPr>
              <a:t>who, when He was reviled, did not revile in return; when He suffered, He did not threaten, but committed Himself to Him who judges righteously;</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17442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11637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53943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 W. Tozer ~ </a:t>
            </a:r>
            <a:r>
              <a:rPr lang="en-US" sz="3200" dirty="0">
                <a:effectLst>
                  <a:outerShdw blurRad="38100" dist="38100" dir="2700000" algn="tl">
                    <a:srgbClr val="000000">
                      <a:alpha val="43137"/>
                    </a:srgbClr>
                  </a:outerShdw>
                </a:effectLst>
              </a:rPr>
              <a:t>“There is today an evangelical rationalism which says that the truth is in the Word and if you want to know truth, go learn the Word. If you get the Word, you have the truth. That is the evangelical rationalism that we have in fundamentalist circles: ‘If you learn the text you've got the truth.’</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71117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“This evangelical rationalist wears our uniform. He comes in wearing our uniform and says what the Pharisees said:  "Well, truth is truth and if you believe the truth you've got it." Such see no beyond and no mystic depth, no mysterious or divine. They see only, ‘I believe in God the Father Almighty, Maker of heaven and earth; and in Jesus Christ His only Son, our Lord.’</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95903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“They have the text and the code and the creed, and to them that is the truth. So they pass it on to others. The result is we are dying spiritually. To know the Truth, we must "know" the Son.”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659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5" name="Man outruns Cheetah - YouTube (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21388353">
            <a:off x="2180518" y="1573917"/>
            <a:ext cx="4782965" cy="3587222"/>
          </a:xfrm>
          <a:prstGeom prst="rect">
            <a:avLst/>
          </a:prstGeom>
          <a:ln w="9525" cap="flat">
            <a:solidFill>
              <a:srgbClr val="383838"/>
            </a:solidFill>
          </a:ln>
          <a:effectLst>
            <a:outerShdw blurRad="152400" dist="317500" dir="6000000" sx="105000" sy="105000" algn="tl" rotWithShape="0">
              <a:srgbClr val="000000">
                <a:alpha val="30000"/>
              </a:srgbClr>
            </a:outerShdw>
          </a:effectLst>
          <a:scene3d>
            <a:camera prst="perspectiveRight" fov="2100000">
              <a:rot lat="0" lon="20400000" rev="0"/>
            </a:camera>
            <a:lightRig rig="threePt" dir="t"/>
          </a:scene3d>
          <a:sp3d extrusionH="889000" prstMaterial="matte">
            <a:extrusionClr>
              <a:srgbClr val="777777"/>
            </a:extrusionClr>
          </a:sp3d>
        </p:spPr>
      </p:pic>
    </p:spTree>
    <p:extLst>
      <p:ext uri="{BB962C8B-B14F-4D97-AF65-F5344CB8AC3E}">
        <p14:creationId xmlns:p14="http://schemas.microsoft.com/office/powerpoint/2010/main" val="427558716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16592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497225" y="1281065"/>
            <a:ext cx="6212225" cy="4911248"/>
            <a:chOff x="114701" y="1281065"/>
            <a:chExt cx="6212225" cy="4911248"/>
          </a:xfrm>
        </p:grpSpPr>
        <p:pic>
          <p:nvPicPr>
            <p:cNvPr id="3" name="Picture 2"/>
            <p:cNvPicPr>
              <a:picLocks noChangeAspect="1"/>
            </p:cNvPicPr>
            <p:nvPr/>
          </p:nvPicPr>
          <p:blipFill rotWithShape="1">
            <a:blip r:embed="rId3"/>
            <a:srcRect r="46274" b="48837"/>
            <a:stretch/>
          </p:blipFill>
          <p:spPr>
            <a:xfrm rot="857450">
              <a:off x="114701" y="1281065"/>
              <a:ext cx="6212225" cy="4502562"/>
            </a:xfrm>
            <a:prstGeom prst="rect">
              <a:avLst/>
            </a:prstGeom>
            <a:effectLst>
              <a:softEdge rad="63500"/>
            </a:effectLst>
            <a:scene3d>
              <a:camera prst="perspectiveContrastingRightFacing" fov="3600000">
                <a:rot lat="0" lon="18000000" rev="600000"/>
              </a:camera>
              <a:lightRig rig="threePt" dir="t"/>
            </a:scene3d>
          </p:spPr>
        </p:pic>
        <p:pic>
          <p:nvPicPr>
            <p:cNvPr id="9" name="Picture 8"/>
            <p:cNvPicPr>
              <a:picLocks noChangeAspect="1"/>
            </p:cNvPicPr>
            <p:nvPr/>
          </p:nvPicPr>
          <p:blipFill rotWithShape="1">
            <a:blip r:embed="rId4">
              <a:duotone>
                <a:prstClr val="black"/>
                <a:schemeClr val="accent4">
                  <a:tint val="45000"/>
                  <a:satMod val="400000"/>
                </a:schemeClr>
              </a:duotone>
            </a:blip>
            <a:srcRect r="50000" b="49512"/>
            <a:stretch/>
          </p:blipFill>
          <p:spPr>
            <a:xfrm>
              <a:off x="903660" y="5757043"/>
              <a:ext cx="702514" cy="435270"/>
            </a:xfrm>
            <a:prstGeom prst="rect">
              <a:avLst/>
            </a:prstGeom>
            <a:effectLst>
              <a:softEdge rad="31750"/>
            </a:effectLst>
          </p:spPr>
        </p:pic>
        <p:pic>
          <p:nvPicPr>
            <p:cNvPr id="10" name="Picture 9"/>
            <p:cNvPicPr>
              <a:picLocks noChangeAspect="1"/>
            </p:cNvPicPr>
            <p:nvPr/>
          </p:nvPicPr>
          <p:blipFill rotWithShape="1">
            <a:blip r:embed="rId4">
              <a:duotone>
                <a:prstClr val="black"/>
                <a:schemeClr val="accent4">
                  <a:tint val="45000"/>
                  <a:satMod val="400000"/>
                </a:schemeClr>
              </a:duotone>
            </a:blip>
            <a:srcRect r="50000" b="49512"/>
            <a:stretch/>
          </p:blipFill>
          <p:spPr>
            <a:xfrm rot="21240421">
              <a:off x="1244737" y="5602820"/>
              <a:ext cx="702514" cy="435270"/>
            </a:xfrm>
            <a:prstGeom prst="rect">
              <a:avLst/>
            </a:prstGeom>
            <a:effectLst>
              <a:softEdge rad="31750"/>
            </a:effectLst>
            <a:scene3d>
              <a:camera prst="perspectiveContrastingRightFacing"/>
              <a:lightRig rig="threePt" dir="t"/>
            </a:scene3d>
          </p:spPr>
        </p:pic>
        <p:pic>
          <p:nvPicPr>
            <p:cNvPr id="11" name="Picture 10"/>
            <p:cNvPicPr>
              <a:picLocks noChangeAspect="1"/>
            </p:cNvPicPr>
            <p:nvPr/>
          </p:nvPicPr>
          <p:blipFill rotWithShape="1">
            <a:blip r:embed="rId4">
              <a:duotone>
                <a:prstClr val="black"/>
                <a:schemeClr val="accent4">
                  <a:tint val="45000"/>
                  <a:satMod val="400000"/>
                </a:schemeClr>
              </a:duotone>
            </a:blip>
            <a:srcRect r="50000" b="49512"/>
            <a:stretch/>
          </p:blipFill>
          <p:spPr>
            <a:xfrm rot="21338284">
              <a:off x="1524356" y="5492825"/>
              <a:ext cx="702514" cy="435270"/>
            </a:xfrm>
            <a:prstGeom prst="rect">
              <a:avLst/>
            </a:prstGeom>
            <a:effectLst>
              <a:softEdge rad="31750"/>
            </a:effectLst>
            <a:scene3d>
              <a:camera prst="perspectiveContrastingRightFacing"/>
              <a:lightRig rig="threePt" dir="t"/>
            </a:scene3d>
          </p:spPr>
        </p:pic>
        <p:pic>
          <p:nvPicPr>
            <p:cNvPr id="12" name="Picture 11"/>
            <p:cNvPicPr>
              <a:picLocks noChangeAspect="1"/>
            </p:cNvPicPr>
            <p:nvPr/>
          </p:nvPicPr>
          <p:blipFill rotWithShape="1">
            <a:blip r:embed="rId4">
              <a:duotone>
                <a:prstClr val="black"/>
                <a:schemeClr val="accent4">
                  <a:tint val="45000"/>
                  <a:satMod val="400000"/>
                </a:schemeClr>
              </a:duotone>
            </a:blip>
            <a:srcRect r="50000" b="49512"/>
            <a:stretch/>
          </p:blipFill>
          <p:spPr>
            <a:xfrm rot="21240421">
              <a:off x="1808617" y="5358980"/>
              <a:ext cx="702514" cy="435270"/>
            </a:xfrm>
            <a:prstGeom prst="rect">
              <a:avLst/>
            </a:prstGeom>
            <a:effectLst>
              <a:softEdge rad="31750"/>
            </a:effectLst>
            <a:scene3d>
              <a:camera prst="perspectiveContrastingRightFacing"/>
              <a:lightRig rig="threePt" dir="t"/>
            </a:scene3d>
          </p:spPr>
        </p:pic>
        <p:pic>
          <p:nvPicPr>
            <p:cNvPr id="13" name="Picture 12"/>
            <p:cNvPicPr>
              <a:picLocks noChangeAspect="1"/>
            </p:cNvPicPr>
            <p:nvPr/>
          </p:nvPicPr>
          <p:blipFill rotWithShape="1">
            <a:blip r:embed="rId4">
              <a:duotone>
                <a:prstClr val="black"/>
                <a:schemeClr val="accent4">
                  <a:tint val="45000"/>
                  <a:satMod val="400000"/>
                </a:schemeClr>
              </a:duotone>
            </a:blip>
            <a:srcRect r="50000" b="49512"/>
            <a:stretch/>
          </p:blipFill>
          <p:spPr>
            <a:xfrm rot="21338284">
              <a:off x="2088236" y="5237555"/>
              <a:ext cx="702514" cy="435270"/>
            </a:xfrm>
            <a:prstGeom prst="rect">
              <a:avLst/>
            </a:prstGeom>
            <a:effectLst>
              <a:softEdge rad="31750"/>
            </a:effectLst>
            <a:scene3d>
              <a:camera prst="perspectiveContrastingRightFacing"/>
              <a:lightRig rig="threePt" dir="t"/>
            </a:scene3d>
          </p:spPr>
        </p:pic>
        <p:pic>
          <p:nvPicPr>
            <p:cNvPr id="14" name="Picture 13"/>
            <p:cNvPicPr>
              <a:picLocks noChangeAspect="1"/>
            </p:cNvPicPr>
            <p:nvPr/>
          </p:nvPicPr>
          <p:blipFill rotWithShape="1">
            <a:blip r:embed="rId4">
              <a:duotone>
                <a:prstClr val="black"/>
                <a:schemeClr val="accent4">
                  <a:tint val="45000"/>
                  <a:satMod val="400000"/>
                </a:schemeClr>
              </a:duotone>
            </a:blip>
            <a:srcRect r="50000" b="49512"/>
            <a:stretch/>
          </p:blipFill>
          <p:spPr>
            <a:xfrm rot="21240421">
              <a:off x="2372497" y="5096090"/>
              <a:ext cx="702514" cy="435270"/>
            </a:xfrm>
            <a:prstGeom prst="rect">
              <a:avLst/>
            </a:prstGeom>
            <a:effectLst>
              <a:softEdge rad="31750"/>
            </a:effectLst>
            <a:scene3d>
              <a:camera prst="perspectiveContrastingRightFacing"/>
              <a:lightRig rig="threePt" dir="t"/>
            </a:scene3d>
          </p:spPr>
        </p:pic>
        <p:pic>
          <p:nvPicPr>
            <p:cNvPr id="15" name="Picture 14"/>
            <p:cNvPicPr>
              <a:picLocks noChangeAspect="1"/>
            </p:cNvPicPr>
            <p:nvPr/>
          </p:nvPicPr>
          <p:blipFill rotWithShape="1">
            <a:blip r:embed="rId4">
              <a:duotone>
                <a:prstClr val="black"/>
                <a:schemeClr val="accent4">
                  <a:tint val="45000"/>
                  <a:satMod val="400000"/>
                </a:schemeClr>
              </a:duotone>
            </a:blip>
            <a:srcRect r="50000" b="49512"/>
            <a:stretch/>
          </p:blipFill>
          <p:spPr>
            <a:xfrm rot="21338284">
              <a:off x="2652116" y="4967045"/>
              <a:ext cx="702514" cy="435270"/>
            </a:xfrm>
            <a:prstGeom prst="rect">
              <a:avLst/>
            </a:prstGeom>
            <a:effectLst>
              <a:softEdge rad="31750"/>
            </a:effectLst>
            <a:scene3d>
              <a:camera prst="perspectiveContrastingRightFacing"/>
              <a:lightRig rig="threePt" dir="t"/>
            </a:scene3d>
          </p:spPr>
        </p:pic>
        <p:pic>
          <p:nvPicPr>
            <p:cNvPr id="16" name="Picture 15"/>
            <p:cNvPicPr>
              <a:picLocks noChangeAspect="1"/>
            </p:cNvPicPr>
            <p:nvPr/>
          </p:nvPicPr>
          <p:blipFill rotWithShape="1">
            <a:blip r:embed="rId4">
              <a:duotone>
                <a:prstClr val="black"/>
                <a:schemeClr val="accent4">
                  <a:tint val="45000"/>
                  <a:satMod val="400000"/>
                </a:schemeClr>
              </a:duotone>
            </a:blip>
            <a:srcRect r="50000" b="49512"/>
            <a:stretch/>
          </p:blipFill>
          <p:spPr>
            <a:xfrm rot="21240421">
              <a:off x="2936377" y="4825580"/>
              <a:ext cx="702514" cy="435270"/>
            </a:xfrm>
            <a:prstGeom prst="rect">
              <a:avLst/>
            </a:prstGeom>
            <a:effectLst>
              <a:softEdge rad="31750"/>
            </a:effectLst>
            <a:scene3d>
              <a:camera prst="perspectiveContrastingRightFacing"/>
              <a:lightRig rig="threePt" dir="t"/>
            </a:scene3d>
          </p:spPr>
        </p:pic>
        <p:pic>
          <p:nvPicPr>
            <p:cNvPr id="17" name="Picture 16"/>
            <p:cNvPicPr>
              <a:picLocks noChangeAspect="1"/>
            </p:cNvPicPr>
            <p:nvPr/>
          </p:nvPicPr>
          <p:blipFill rotWithShape="1">
            <a:blip r:embed="rId4">
              <a:duotone>
                <a:prstClr val="black"/>
                <a:schemeClr val="accent4">
                  <a:tint val="45000"/>
                  <a:satMod val="400000"/>
                </a:schemeClr>
              </a:duotone>
            </a:blip>
            <a:srcRect r="50000" b="49512"/>
            <a:stretch/>
          </p:blipFill>
          <p:spPr>
            <a:xfrm rot="21338284">
              <a:off x="3215996" y="4700345"/>
              <a:ext cx="702514" cy="435270"/>
            </a:xfrm>
            <a:prstGeom prst="rect">
              <a:avLst/>
            </a:prstGeom>
            <a:effectLst>
              <a:softEdge rad="31750"/>
            </a:effectLst>
            <a:scene3d>
              <a:camera prst="perspectiveContrastingRightFacing"/>
              <a:lightRig rig="threePt" dir="t"/>
            </a:scene3d>
          </p:spPr>
        </p:pic>
        <p:pic>
          <p:nvPicPr>
            <p:cNvPr id="18" name="Picture 17"/>
            <p:cNvPicPr>
              <a:picLocks noChangeAspect="1"/>
            </p:cNvPicPr>
            <p:nvPr/>
          </p:nvPicPr>
          <p:blipFill rotWithShape="1">
            <a:blip r:embed="rId4">
              <a:duotone>
                <a:prstClr val="black"/>
                <a:schemeClr val="accent4">
                  <a:tint val="45000"/>
                  <a:satMod val="400000"/>
                </a:schemeClr>
              </a:duotone>
            </a:blip>
            <a:srcRect r="50000" b="49512"/>
            <a:stretch/>
          </p:blipFill>
          <p:spPr>
            <a:xfrm rot="20705128">
              <a:off x="3511687" y="4547450"/>
              <a:ext cx="702514" cy="435270"/>
            </a:xfrm>
            <a:prstGeom prst="rect">
              <a:avLst/>
            </a:prstGeom>
            <a:effectLst>
              <a:softEdge rad="31750"/>
            </a:effectLst>
            <a:scene3d>
              <a:camera prst="perspectiveContrastingRightFacing"/>
              <a:lightRig rig="threePt" dir="t"/>
            </a:scene3d>
          </p:spPr>
        </p:pic>
        <p:pic>
          <p:nvPicPr>
            <p:cNvPr id="19" name="Picture 18"/>
            <p:cNvPicPr>
              <a:picLocks noChangeAspect="1"/>
            </p:cNvPicPr>
            <p:nvPr/>
          </p:nvPicPr>
          <p:blipFill rotWithShape="1">
            <a:blip r:embed="rId4">
              <a:duotone>
                <a:prstClr val="black"/>
                <a:schemeClr val="accent4">
                  <a:tint val="45000"/>
                  <a:satMod val="400000"/>
                </a:schemeClr>
              </a:duotone>
            </a:blip>
            <a:srcRect r="50000" b="49512"/>
            <a:stretch/>
          </p:blipFill>
          <p:spPr>
            <a:xfrm rot="20802991">
              <a:off x="3791306" y="4422215"/>
              <a:ext cx="702514" cy="435270"/>
            </a:xfrm>
            <a:prstGeom prst="rect">
              <a:avLst/>
            </a:prstGeom>
            <a:effectLst>
              <a:softEdge rad="31750"/>
            </a:effectLst>
            <a:scene3d>
              <a:camera prst="perspectiveContrastingRightFacing"/>
              <a:lightRig rig="threePt" dir="t"/>
            </a:scene3d>
          </p:spPr>
        </p:pic>
      </p:gr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8136" flipH="1">
            <a:off x="4596029" y="2463665"/>
            <a:ext cx="3078677" cy="2981186"/>
          </a:xfrm>
          <a:prstGeom prst="rect">
            <a:avLst/>
          </a:prstGeom>
          <a:effectLst>
            <a:outerShdw blurRad="50800" dist="254000" dir="2700000" sx="98000" sy="98000" algn="tl" rotWithShape="0">
              <a:schemeClr val="bg1">
                <a:alpha val="40000"/>
              </a:schemeClr>
            </a:outerShdw>
          </a:effectLst>
          <a:scene3d>
            <a:camera prst="isometricOffAxis2Left"/>
            <a:lightRig rig="threePt" dir="t"/>
          </a:scene3d>
          <a:sp3d>
            <a:bevelT w="317500" h="317500"/>
          </a:sp3d>
        </p:spPr>
      </p:pic>
      <p:sp>
        <p:nvSpPr>
          <p:cNvPr id="25" name="Oval Callout 24"/>
          <p:cNvSpPr/>
          <p:nvPr/>
        </p:nvSpPr>
        <p:spPr>
          <a:xfrm>
            <a:off x="3311236" y="762000"/>
            <a:ext cx="1870364" cy="1447800"/>
          </a:xfrm>
          <a:prstGeom prst="wedgeEllipseCallout">
            <a:avLst>
              <a:gd name="adj1" fmla="val -38081"/>
              <a:gd name="adj2" fmla="val 54262"/>
            </a:avLst>
          </a:prstGeom>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352800" y="934943"/>
            <a:ext cx="1752600" cy="1077218"/>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I </a:t>
            </a:r>
            <a:r>
              <a:rPr lang="en-US" sz="3200" dirty="0" err="1" smtClean="0">
                <a:effectLst>
                  <a:outerShdw blurRad="38100" dist="38100" dir="2700000" algn="tl">
                    <a:srgbClr val="000000">
                      <a:alpha val="43137"/>
                    </a:srgbClr>
                  </a:outerShdw>
                </a:effectLst>
              </a:rPr>
              <a:t>Ain’t</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Movin</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27" name="TextBox 26"/>
          <p:cNvSpPr txBox="1"/>
          <p:nvPr/>
        </p:nvSpPr>
        <p:spPr>
          <a:xfrm rot="21141741">
            <a:off x="333274" y="4724400"/>
            <a:ext cx="4186084" cy="707886"/>
          </a:xfrm>
          <a:prstGeom prst="rect">
            <a:avLst/>
          </a:prstGeom>
          <a:noFill/>
        </p:spPr>
        <p:txBody>
          <a:bodyPr wrap="square" rtlCol="0">
            <a:spAutoFit/>
            <a:scene3d>
              <a:camera prst="perspectiveContrastingRightFacing"/>
              <a:lightRig rig="threePt" dir="t"/>
            </a:scene3d>
          </a:bodyPr>
          <a:lstStyle/>
          <a:p>
            <a:r>
              <a:rPr lang="en-US" sz="4000" dirty="0" smtClean="0">
                <a:effectLst>
                  <a:outerShdw blurRad="38100" dist="38100" dir="2700000" algn="tl">
                    <a:srgbClr val="000000">
                      <a:alpha val="43137"/>
                    </a:srgbClr>
                  </a:outerShdw>
                </a:effectLst>
              </a:rPr>
              <a:t>Immovable Object</a:t>
            </a:r>
            <a:endParaRPr lang="en-US" sz="4000" dirty="0">
              <a:effectLst>
                <a:outerShdw blurRad="38100" dist="38100" dir="2700000" algn="tl">
                  <a:srgbClr val="000000">
                    <a:alpha val="43137"/>
                  </a:srgbClr>
                </a:outerShdw>
              </a:effectLst>
            </a:endParaRPr>
          </a:p>
        </p:txBody>
      </p:sp>
      <p:sp>
        <p:nvSpPr>
          <p:cNvPr id="28" name="Oval Callout 27"/>
          <p:cNvSpPr/>
          <p:nvPr/>
        </p:nvSpPr>
        <p:spPr>
          <a:xfrm>
            <a:off x="5334000" y="838200"/>
            <a:ext cx="1870364" cy="1447800"/>
          </a:xfrm>
          <a:prstGeom prst="wedgeEllipseCallout">
            <a:avLst>
              <a:gd name="adj1" fmla="val -1946"/>
              <a:gd name="adj2" fmla="val 62500"/>
            </a:avLst>
          </a:prstGeom>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375564" y="1011143"/>
            <a:ext cx="1752600" cy="1077218"/>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I </a:t>
            </a:r>
            <a:r>
              <a:rPr lang="en-US" sz="3200" dirty="0" err="1" smtClean="0">
                <a:effectLst>
                  <a:outerShdw blurRad="38100" dist="38100" dir="2700000" algn="tl">
                    <a:srgbClr val="000000">
                      <a:alpha val="43137"/>
                    </a:srgbClr>
                  </a:outerShdw>
                </a:effectLst>
              </a:rPr>
              <a:t>Ain’t</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Stoppin</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30" name="TextBox 29"/>
          <p:cNvSpPr txBox="1"/>
          <p:nvPr/>
        </p:nvSpPr>
        <p:spPr>
          <a:xfrm>
            <a:off x="4343400" y="4572000"/>
            <a:ext cx="3701433" cy="646331"/>
          </a:xfrm>
          <a:prstGeom prst="rect">
            <a:avLst/>
          </a:prstGeom>
          <a:noFill/>
        </p:spPr>
        <p:txBody>
          <a:bodyPr wrap="square" rtlCol="0">
            <a:prstTxWarp prst="textDeflateTop">
              <a:avLst/>
            </a:prstTxWarp>
            <a:spAutoFit/>
          </a:bodyPr>
          <a:lstStyle/>
          <a:p>
            <a:pPr algn="ctr"/>
            <a:r>
              <a:rPr lang="en-US" sz="3600" dirty="0" smtClean="0">
                <a:effectLst>
                  <a:outerShdw blurRad="38100" dist="38100" dir="2700000" algn="tl">
                    <a:srgbClr val="000000">
                      <a:alpha val="43137"/>
                    </a:srgbClr>
                  </a:outerShdw>
                </a:effectLst>
              </a:rPr>
              <a:t>Irresistible Force</a:t>
            </a:r>
            <a:endParaRPr lang="en-US" sz="3600" dirty="0">
              <a:effectLst>
                <a:outerShdw blurRad="38100" dist="38100" dir="2700000" algn="tl">
                  <a:srgbClr val="000000">
                    <a:alpha val="43137"/>
                  </a:srgbClr>
                </a:outerShdw>
              </a:effectLst>
            </a:endParaRPr>
          </a:p>
        </p:txBody>
      </p:sp>
      <p:sp>
        <p:nvSpPr>
          <p:cNvPr id="31" name="TextBox 30"/>
          <p:cNvSpPr txBox="1"/>
          <p:nvPr/>
        </p:nvSpPr>
        <p:spPr>
          <a:xfrm>
            <a:off x="1175888" y="3389938"/>
            <a:ext cx="2351056"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God’s Law</a:t>
            </a:r>
            <a:endParaRPr lang="en-US" sz="3600" dirty="0">
              <a:effectLst>
                <a:outerShdw blurRad="38100" dist="38100" dir="2700000" algn="tl">
                  <a:srgbClr val="000000">
                    <a:alpha val="43137"/>
                  </a:srgbClr>
                </a:outerShdw>
              </a:effectLst>
            </a:endParaRPr>
          </a:p>
        </p:txBody>
      </p:sp>
      <p:sp>
        <p:nvSpPr>
          <p:cNvPr id="32" name="TextBox 31"/>
          <p:cNvSpPr txBox="1"/>
          <p:nvPr/>
        </p:nvSpPr>
        <p:spPr>
          <a:xfrm>
            <a:off x="4903846" y="3408171"/>
            <a:ext cx="2351056"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God’s Love</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87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animBg="1"/>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585323"/>
          </a:xfrm>
          <a:prstGeom prst="rect">
            <a:avLst/>
          </a:prstGeom>
          <a:noFill/>
        </p:spPr>
        <p:txBody>
          <a:bodyPr wrap="square" rtlCol="0">
            <a:spAutoFit/>
          </a:bodyPr>
          <a:lstStyle/>
          <a:p>
            <a:r>
              <a:rPr lang="en-US" sz="2700" dirty="0">
                <a:effectLst>
                  <a:outerShdw blurRad="38100" dist="38100" dir="2700000" algn="tl">
                    <a:srgbClr val="000000">
                      <a:alpha val="43137"/>
                    </a:srgbClr>
                  </a:outerShdw>
                </a:effectLst>
              </a:rPr>
              <a:t>Rom. 8:3-4 ~ </a:t>
            </a:r>
            <a:r>
              <a:rPr lang="en-US" sz="2700" baseline="30000" dirty="0">
                <a:effectLst>
                  <a:outerShdw blurRad="38100" dist="38100" dir="2700000" algn="tl">
                    <a:srgbClr val="000000">
                      <a:alpha val="43137"/>
                    </a:srgbClr>
                  </a:outerShdw>
                </a:effectLst>
              </a:rPr>
              <a:t>3</a:t>
            </a:r>
            <a:r>
              <a:rPr lang="en-US" sz="2700" dirty="0">
                <a:effectLst>
                  <a:outerShdw blurRad="38100" dist="38100" dir="2700000" algn="tl">
                    <a:srgbClr val="000000">
                      <a:alpha val="43137"/>
                    </a:srgbClr>
                  </a:outerShdw>
                </a:effectLst>
              </a:rPr>
              <a:t> </a:t>
            </a:r>
            <a:r>
              <a:rPr lang="en-US" sz="2700" dirty="0">
                <a:solidFill>
                  <a:srgbClr val="FFFF00"/>
                </a:solidFill>
                <a:effectLst>
                  <a:outerShdw blurRad="38100" dist="38100" dir="2700000" algn="tl">
                    <a:srgbClr val="000000">
                      <a:alpha val="43137"/>
                    </a:srgbClr>
                  </a:outerShdw>
                </a:effectLst>
              </a:rPr>
              <a:t>For what the law could not do in that it was weak through the flesh, God </a:t>
            </a:r>
            <a:r>
              <a:rPr lang="en-US" sz="2700" i="1" dirty="0">
                <a:solidFill>
                  <a:srgbClr val="FFFF00"/>
                </a:solidFill>
                <a:effectLst>
                  <a:outerShdw blurRad="38100" dist="38100" dir="2700000" algn="tl">
                    <a:srgbClr val="000000">
                      <a:alpha val="43137"/>
                    </a:srgbClr>
                  </a:outerShdw>
                </a:effectLst>
              </a:rPr>
              <a:t>did</a:t>
            </a:r>
            <a:r>
              <a:rPr lang="en-US" sz="2700" dirty="0">
                <a:solidFill>
                  <a:srgbClr val="FFFF00"/>
                </a:solidFill>
                <a:effectLst>
                  <a:outerShdw blurRad="38100" dist="38100" dir="2700000" algn="tl">
                    <a:srgbClr val="000000">
                      <a:alpha val="43137"/>
                    </a:srgbClr>
                  </a:outerShdw>
                </a:effectLst>
              </a:rPr>
              <a:t> by sending His own Son in the likeness of sinful flesh, on account of sin: He condemned sin in the flesh, </a:t>
            </a:r>
            <a:r>
              <a:rPr lang="en-US" sz="2700" baseline="30000" dirty="0">
                <a:effectLst>
                  <a:outerShdw blurRad="38100" dist="38100" dir="2700000" algn="tl">
                    <a:srgbClr val="000000">
                      <a:alpha val="43137"/>
                    </a:srgbClr>
                  </a:outerShdw>
                </a:effectLst>
              </a:rPr>
              <a:t>4</a:t>
            </a:r>
            <a:r>
              <a:rPr lang="en-US" sz="2700" dirty="0">
                <a:effectLst>
                  <a:outerShdw blurRad="38100" dist="38100" dir="2700000" algn="tl">
                    <a:srgbClr val="000000">
                      <a:alpha val="43137"/>
                    </a:srgbClr>
                  </a:outerShdw>
                </a:effectLst>
              </a:rPr>
              <a:t> </a:t>
            </a:r>
            <a:r>
              <a:rPr lang="en-US" sz="2700" dirty="0">
                <a:solidFill>
                  <a:srgbClr val="FFFF00"/>
                </a:solidFill>
                <a:effectLst>
                  <a:outerShdw blurRad="38100" dist="38100" dir="2700000" algn="tl">
                    <a:srgbClr val="000000">
                      <a:alpha val="43137"/>
                    </a:srgbClr>
                  </a:outerShdw>
                </a:effectLst>
              </a:rPr>
              <a:t>that the righteous requirement of the law might be fulfilled in us who do not walk according to the flesh but according to the Spirit.</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57200" y="3247579"/>
            <a:ext cx="8200103" cy="3000821"/>
          </a:xfrm>
          <a:prstGeom prst="rect">
            <a:avLst/>
          </a:prstGeom>
          <a:noFill/>
        </p:spPr>
        <p:txBody>
          <a:bodyPr wrap="square" rtlCol="0">
            <a:spAutoFit/>
          </a:bodyPr>
          <a:lstStyle/>
          <a:p>
            <a:r>
              <a:rPr lang="en-US" sz="2700" dirty="0" smtClean="0">
                <a:solidFill>
                  <a:srgbClr val="FFFF00"/>
                </a:solidFill>
              </a:rPr>
              <a:t>MSV </a:t>
            </a:r>
            <a:r>
              <a:rPr lang="en-US" sz="2700" dirty="0">
                <a:solidFill>
                  <a:srgbClr val="FFFF00"/>
                </a:solidFill>
              </a:rPr>
              <a:t>~ </a:t>
            </a:r>
            <a:r>
              <a:rPr lang="en-US" sz="2700" dirty="0"/>
              <a:t>The law couldn’t give us a right standing before God because, being mere men, </a:t>
            </a:r>
            <a:r>
              <a:rPr lang="en-US" sz="2700" dirty="0" smtClean="0"/>
              <a:t>we were </a:t>
            </a:r>
            <a:r>
              <a:rPr lang="en-US" sz="2700" dirty="0"/>
              <a:t>too weak. Therefore, God sent His Son, also as a Man, to obey the requirements set forth in the law on our behalf. This appropriation is made available to all </a:t>
            </a:r>
            <a:r>
              <a:rPr lang="en-US" sz="2700" dirty="0" smtClean="0"/>
              <a:t>who exchange </a:t>
            </a:r>
            <a:r>
              <a:rPr lang="en-US" sz="2700" dirty="0"/>
              <a:t>their fallen, human condition for an exalted spiritual one (i.e. become “born again.”)</a:t>
            </a:r>
            <a:endParaRPr lang="en-US" sz="2700" dirty="0">
              <a:solidFill>
                <a:srgbClr val="FFFF00"/>
              </a:solidFill>
            </a:endParaRPr>
          </a:p>
        </p:txBody>
      </p:sp>
    </p:spTree>
    <p:extLst>
      <p:ext uri="{BB962C8B-B14F-4D97-AF65-F5344CB8AC3E}">
        <p14:creationId xmlns:p14="http://schemas.microsoft.com/office/powerpoint/2010/main" val="25635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862322"/>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Jesus paid it all</a:t>
            </a:r>
          </a:p>
          <a:p>
            <a:r>
              <a:rPr lang="en-US" sz="3600" dirty="0" smtClean="0">
                <a:effectLst>
                  <a:outerShdw blurRad="38100" dist="38100" dir="2700000" algn="tl">
                    <a:srgbClr val="000000">
                      <a:alpha val="43137"/>
                    </a:srgbClr>
                  </a:outerShdw>
                </a:effectLst>
              </a:rPr>
              <a:t>All </a:t>
            </a:r>
            <a:r>
              <a:rPr lang="en-US" sz="3600" dirty="0">
                <a:effectLst>
                  <a:outerShdw blurRad="38100" dist="38100" dir="2700000" algn="tl">
                    <a:srgbClr val="000000">
                      <a:alpha val="43137"/>
                    </a:srgbClr>
                  </a:outerShdw>
                </a:effectLst>
              </a:rPr>
              <a:t>to Him I owe</a:t>
            </a:r>
          </a:p>
          <a:p>
            <a:r>
              <a:rPr lang="en-US" sz="3600" dirty="0" smtClean="0">
                <a:effectLst>
                  <a:outerShdw blurRad="38100" dist="38100" dir="2700000" algn="tl">
                    <a:srgbClr val="000000">
                      <a:alpha val="43137"/>
                    </a:srgbClr>
                  </a:outerShdw>
                </a:effectLst>
              </a:rPr>
              <a:t>Sin </a:t>
            </a:r>
            <a:r>
              <a:rPr lang="en-US" sz="3600" dirty="0">
                <a:effectLst>
                  <a:outerShdw blurRad="38100" dist="38100" dir="2700000" algn="tl">
                    <a:srgbClr val="000000">
                      <a:alpha val="43137"/>
                    </a:srgbClr>
                  </a:outerShdw>
                </a:effectLst>
              </a:rPr>
              <a:t>had left a crimson stain</a:t>
            </a:r>
          </a:p>
          <a:p>
            <a:r>
              <a:rPr lang="en-US" sz="3600" dirty="0" smtClean="0">
                <a:effectLst>
                  <a:outerShdw blurRad="38100" dist="38100" dir="2700000" algn="tl">
                    <a:srgbClr val="000000">
                      <a:alpha val="43137"/>
                    </a:srgbClr>
                  </a:outerShdw>
                </a:effectLst>
              </a:rPr>
              <a:t>He </a:t>
            </a:r>
            <a:r>
              <a:rPr lang="en-US" sz="3600" dirty="0">
                <a:effectLst>
                  <a:outerShdw blurRad="38100" dist="38100" dir="2700000" algn="tl">
                    <a:srgbClr val="000000">
                      <a:alpha val="43137"/>
                    </a:srgbClr>
                  </a:outerShdw>
                </a:effectLst>
              </a:rPr>
              <a:t>washed it white as snow </a:t>
            </a:r>
            <a:endParaRPr lang="en-US" sz="3600" dirty="0" smtClean="0">
              <a:effectLst>
                <a:outerShdw blurRad="38100" dist="38100" dir="2700000" algn="tl">
                  <a:srgbClr val="000000">
                    <a:alpha val="43137"/>
                  </a:srgbClr>
                </a:outerShdw>
              </a:effectLst>
            </a:endParaRPr>
          </a:p>
          <a:p>
            <a:pPr algn="r"/>
            <a:r>
              <a:rPr lang="en-US" sz="3600" dirty="0" smtClean="0">
                <a:solidFill>
                  <a:srgbClr val="FFFF00"/>
                </a:solidFill>
                <a:effectLst>
                  <a:outerShdw blurRad="38100" dist="38100" dir="2700000" algn="tl">
                    <a:srgbClr val="000000">
                      <a:alpha val="43137"/>
                    </a:srgbClr>
                  </a:outerShdw>
                </a:effectLst>
              </a:rPr>
              <a:t>– </a:t>
            </a:r>
            <a:r>
              <a:rPr lang="en-US" sz="3600" dirty="0" err="1">
                <a:solidFill>
                  <a:srgbClr val="FFFF00"/>
                </a:solidFill>
                <a:effectLst>
                  <a:outerShdw blurRad="38100" dist="38100" dir="2700000" algn="tl">
                    <a:srgbClr val="000000">
                      <a:alpha val="43137"/>
                    </a:srgbClr>
                  </a:outerShdw>
                </a:effectLst>
              </a:rPr>
              <a:t>Elvina</a:t>
            </a:r>
            <a:r>
              <a:rPr lang="en-US" sz="3600" dirty="0">
                <a:solidFill>
                  <a:srgbClr val="FFFF00"/>
                </a:solidFill>
                <a:effectLst>
                  <a:outerShdw blurRad="38100" dist="38100" dir="2700000" algn="tl">
                    <a:srgbClr val="000000">
                      <a:alpha val="43137"/>
                    </a:srgbClr>
                  </a:outerShdw>
                </a:effectLst>
              </a:rPr>
              <a:t> M. Hall</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73407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796171" y="2193365"/>
            <a:ext cx="1850839"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Rom. 12: 1 ~ </a:t>
            </a:r>
            <a:r>
              <a:rPr lang="en-US" sz="3200" dirty="0">
                <a:solidFill>
                  <a:srgbClr val="FFFF00"/>
                </a:solidFill>
                <a:effectLst>
                  <a:outerShdw blurRad="38100" dist="38100" dir="2700000" algn="tl">
                    <a:srgbClr val="000000">
                      <a:alpha val="43137"/>
                    </a:srgbClr>
                  </a:outerShdw>
                </a:effectLst>
              </a:rPr>
              <a:t>I beseech you therefore, brethren, by the mercies of God, that you present your bodies a living sacrifice, holy, acceptable to God, </a:t>
            </a:r>
            <a:r>
              <a:rPr lang="en-US" sz="3200" i="1" dirty="0">
                <a:solidFill>
                  <a:srgbClr val="FFFF00"/>
                </a:solidFill>
                <a:effectLst>
                  <a:outerShdw blurRad="38100" dist="38100" dir="2700000" algn="tl">
                    <a:srgbClr val="000000">
                      <a:alpha val="43137"/>
                    </a:srgbClr>
                  </a:outerShdw>
                </a:effectLst>
              </a:rPr>
              <a:t>which is</a:t>
            </a:r>
            <a:r>
              <a:rPr lang="en-US" sz="3200" dirty="0">
                <a:solidFill>
                  <a:srgbClr val="FFFF00"/>
                </a:solidFill>
                <a:effectLst>
                  <a:outerShdw blurRad="38100" dist="38100" dir="2700000" algn="tl">
                    <a:srgbClr val="000000">
                      <a:alpha val="43137"/>
                    </a:srgbClr>
                  </a:outerShdw>
                </a:effectLst>
              </a:rPr>
              <a:t> your reasonable service.</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57200" y="3247579"/>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MSV ~ </a:t>
            </a:r>
            <a:r>
              <a:rPr lang="en-US" sz="3200" dirty="0">
                <a:solidFill>
                  <a:srgbClr val="FFFF00"/>
                </a:solidFill>
                <a:effectLst>
                  <a:outerShdw blurRad="38100" dist="38100" dir="2700000" algn="tl">
                    <a:srgbClr val="000000">
                      <a:alpha val="43137"/>
                    </a:srgbClr>
                  </a:outerShdw>
                </a:effectLst>
              </a:rPr>
              <a:t>Because of all that He has done for us, the only logical response would be for us to give ourselves wholly and without reservation to God’s purposes and will.</a:t>
            </a:r>
          </a:p>
        </p:txBody>
      </p:sp>
      <p:sp>
        <p:nvSpPr>
          <p:cNvPr id="3" name="TextBox 2"/>
          <p:cNvSpPr txBox="1"/>
          <p:nvPr/>
        </p:nvSpPr>
        <p:spPr>
          <a:xfrm>
            <a:off x="762000" y="2691825"/>
            <a:ext cx="7895303" cy="584775"/>
          </a:xfrm>
          <a:prstGeom prst="rect">
            <a:avLst/>
          </a:prstGeom>
          <a:noFill/>
        </p:spPr>
        <p:txBody>
          <a:bodyPr wrap="square" rtlCol="0">
            <a:spAutoFit/>
          </a:bodyPr>
          <a:lstStyle/>
          <a:p>
            <a:pPr marL="174625" indent="-174625">
              <a:buFont typeface="Arial" panose="020B0604020202020204" pitchFamily="34" charset="0"/>
              <a:buChar char="•"/>
            </a:pPr>
            <a:r>
              <a:rPr lang="en-US" sz="3200" dirty="0" smtClean="0">
                <a:effectLst>
                  <a:outerShdw blurRad="38100" dist="38100" dir="2700000" algn="tl">
                    <a:srgbClr val="000000">
                      <a:alpha val="43137"/>
                    </a:srgbClr>
                  </a:outerShdw>
                </a:effectLst>
              </a:rPr>
              <a:t> </a:t>
            </a:r>
            <a:r>
              <a:rPr lang="en-US" sz="3200" dirty="0" smtClean="0">
                <a:solidFill>
                  <a:srgbClr val="FFFF00"/>
                </a:solidFill>
                <a:effectLst>
                  <a:outerShdw blurRad="38100" dist="38100" dir="2700000" algn="tl">
                    <a:srgbClr val="000000">
                      <a:alpha val="43137"/>
                    </a:srgbClr>
                  </a:outerShdw>
                </a:effectLst>
              </a:rPr>
              <a:t>Reasonable</a:t>
            </a:r>
            <a:r>
              <a:rPr lang="en-US" sz="3200" dirty="0" smtClean="0">
                <a:effectLst>
                  <a:outerShdw blurRad="38100" dist="38100" dir="2700000" algn="tl">
                    <a:srgbClr val="000000">
                      <a:alpha val="43137"/>
                    </a:srgbClr>
                  </a:outerShdw>
                </a:effectLst>
              </a:rPr>
              <a:t> ~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logikos</a:t>
            </a:r>
            <a:r>
              <a:rPr lang="en-US" sz="3200" dirty="0" smtClean="0">
                <a:solidFill>
                  <a:srgbClr val="FFFF00"/>
                </a:solidFill>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a:t>
            </a:r>
            <a:r>
              <a:rPr lang="en-US" sz="3200" i="1" dirty="0" smtClean="0">
                <a:effectLst>
                  <a:outerShdw blurRad="38100" dist="38100" dir="2700000" algn="tl">
                    <a:srgbClr val="000000">
                      <a:alpha val="43137"/>
                    </a:srgbClr>
                  </a:outerShdw>
                </a:effectLst>
              </a:rPr>
              <a:t>logical</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908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Heb. 12:1b ~ </a:t>
            </a:r>
            <a:r>
              <a:rPr lang="en-US" sz="3200" dirty="0">
                <a:solidFill>
                  <a:srgbClr val="FFFF00"/>
                </a:solidFill>
                <a:effectLst>
                  <a:outerShdw blurRad="38100" dist="38100" dir="2700000" algn="tl">
                    <a:srgbClr val="000000">
                      <a:alpha val="43137"/>
                    </a:srgbClr>
                  </a:outerShdw>
                </a:effectLst>
              </a:rPr>
              <a:t>… lay aside every weight, and the sin which so easily ensnares </a:t>
            </a:r>
            <a:r>
              <a:rPr lang="en-US" sz="3200" i="1" dirty="0">
                <a:solidFill>
                  <a:srgbClr val="FFFF00"/>
                </a:solidFill>
                <a:effectLst>
                  <a:outerShdw blurRad="38100" dist="38100" dir="2700000" algn="tl">
                    <a:srgbClr val="000000">
                      <a:alpha val="43137"/>
                    </a:srgbClr>
                  </a:outerShdw>
                </a:effectLst>
              </a:rPr>
              <a:t>us</a:t>
            </a:r>
            <a:r>
              <a:rPr lang="en-US" sz="3200" dirty="0">
                <a:solidFill>
                  <a:srgbClr val="FFFF00"/>
                </a:solidFill>
                <a:effectLst>
                  <a:outerShdw blurRad="38100" dist="38100" dir="2700000" algn="tl">
                    <a:srgbClr val="000000">
                      <a:alpha val="43137"/>
                    </a:srgbClr>
                  </a:outerShdw>
                </a:effectLst>
              </a:rPr>
              <a:t>, and let us run with endurance the race that is set before us,</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52249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15748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Deut. 24:1 ~ </a:t>
            </a:r>
            <a:r>
              <a:rPr lang="en-US" sz="3200" dirty="0">
                <a:solidFill>
                  <a:srgbClr val="FFFF00"/>
                </a:solidFill>
                <a:effectLst>
                  <a:outerShdw blurRad="38100" dist="38100" dir="2700000" algn="tl">
                    <a:srgbClr val="000000">
                      <a:alpha val="43137"/>
                    </a:srgbClr>
                  </a:outerShdw>
                </a:effectLst>
              </a:rPr>
              <a:t>When a man takes a wife and marries her, and it happens that she finds no favor in his eyes because he has found some uncleanness in her, and he writes her a certificate of divorce, puts </a:t>
            </a:r>
            <a:r>
              <a:rPr lang="en-US" sz="3200" i="1" dirty="0">
                <a:solidFill>
                  <a:srgbClr val="FFFF00"/>
                </a:solidFill>
                <a:effectLst>
                  <a:outerShdw blurRad="38100" dist="38100" dir="2700000" algn="tl">
                    <a:srgbClr val="000000">
                      <a:alpha val="43137"/>
                    </a:srgbClr>
                  </a:outerShdw>
                </a:effectLst>
              </a:rPr>
              <a:t>it</a:t>
            </a:r>
            <a:r>
              <a:rPr lang="en-US" sz="3200" dirty="0">
                <a:solidFill>
                  <a:srgbClr val="FFFF00"/>
                </a:solidFill>
                <a:effectLst>
                  <a:outerShdw blurRad="38100" dist="38100" dir="2700000" algn="tl">
                    <a:srgbClr val="000000">
                      <a:alpha val="43137"/>
                    </a:srgbClr>
                  </a:outerShdw>
                </a:effectLst>
              </a:rPr>
              <a:t> in her hand, and sends her out of his house…</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5:30-48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22320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2488</TotalTime>
  <Words>676</Words>
  <Application>Microsoft Office PowerPoint</Application>
  <PresentationFormat>On-screen Show (4:3)</PresentationFormat>
  <Paragraphs>50</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Britannic Bold</vt:lpstr>
      <vt:lpstr>Penoir</vt:lpstr>
      <vt:lpstr>Times New Roman</vt:lpstr>
      <vt:lpstr>LilyUPC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2015-06-03T16:32:36Z</dcterms:created>
  <dcterms:modified xsi:type="dcterms:W3CDTF">2015-06-07T13:07:25Z</dcterms:modified>
</cp:coreProperties>
</file>