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8" r:id="rId6"/>
    <p:sldId id="261" r:id="rId7"/>
    <p:sldId id="262" r:id="rId8"/>
    <p:sldId id="275" r:id="rId9"/>
    <p:sldId id="276" r:id="rId10"/>
    <p:sldId id="271" r:id="rId11"/>
    <p:sldId id="272" r:id="rId12"/>
    <p:sldId id="263" r:id="rId13"/>
    <p:sldId id="264" r:id="rId14"/>
    <p:sldId id="265" r:id="rId15"/>
    <p:sldId id="274" r:id="rId16"/>
    <p:sldId id="273" r:id="rId17"/>
    <p:sldId id="266" r:id="rId18"/>
    <p:sldId id="269" r:id="rId19"/>
    <p:sldId id="270" r:id="rId20"/>
    <p:sldId id="259" r:id="rId21"/>
    <p:sldId id="260" r:id="rId22"/>
  </p:sldIdLst>
  <p:sldSz cx="9144000" cy="6858000" type="screen4x3"/>
  <p:notesSz cx="6858000" cy="9144000"/>
  <p:embeddedFontLst>
    <p:embeddedFont>
      <p:font typeface="LilyUPC" panose="020B0604020202020204" pitchFamily="34" charset="-34"/>
      <p:regular r:id="rId23"/>
      <p:bold r:id="rId24"/>
      <p:italic r:id="rId25"/>
      <p:boldItalic r:id="rId26"/>
    </p:embeddedFont>
    <p:embeddedFont>
      <p:font typeface="Mitzvah" pitchFamily="2" charset="0"/>
      <p:regular r:id="rId27"/>
    </p:embeddedFont>
    <p:embeddedFont>
      <p:font typeface="Penoir" panose="020B0500000000000000" pitchFamily="34" charset="0"/>
      <p:regular r:id="rId28"/>
      <p:bold r:id="rId29"/>
      <p:italic r:id="rId30"/>
      <p:boldItalic r:id="rId31"/>
    </p:embeddedFont>
    <p:embeddedFont>
      <p:font typeface="Britannic Bold" panose="020B0903060703020204" pitchFamily="3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howGuides="1">
      <p:cViewPr>
        <p:scale>
          <a:sx n="62" d="100"/>
          <a:sy n="62" d="100"/>
        </p:scale>
        <p:origin x="795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2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5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0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2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7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6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4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0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8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6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22DB1-149A-4FB5-BF46-D0E91AD1C571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9935" y="399672"/>
            <a:ext cx="7787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5:17-30</a:t>
            </a:r>
            <a:endParaRPr lang="en-US" sz="5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8880" y="323088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A free CD of this message will be available following the service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9598">
            <a:off x="5477248" y="5008546"/>
            <a:ext cx="1027893" cy="10740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0" h="190500"/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8662">
            <a:off x="7801268" y="3457782"/>
            <a:ext cx="1019397" cy="10193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0" h="190500"/>
          </a:sp3d>
        </p:spPr>
      </p:pic>
      <p:sp>
        <p:nvSpPr>
          <p:cNvPr id="35" name="TextBox 34"/>
          <p:cNvSpPr txBox="1"/>
          <p:nvPr/>
        </p:nvSpPr>
        <p:spPr>
          <a:xfrm>
            <a:off x="5537200" y="4695221"/>
            <a:ext cx="3423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IT WILL ALSO be available LATER THIS WEEK</a:t>
            </a:r>
          </a:p>
          <a:p>
            <a:pPr algn="r"/>
            <a:r>
              <a:rPr lang="en-US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VIA cALVARYOKC.COM</a:t>
            </a:r>
          </a:p>
        </p:txBody>
      </p:sp>
    </p:spTree>
    <p:extLst>
      <p:ext uri="{BB962C8B-B14F-4D97-AF65-F5344CB8AC3E}">
        <p14:creationId xmlns:p14="http://schemas.microsoft.com/office/powerpoint/2010/main" val="123505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246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Warren Wiersbe ~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Pharisees thought they were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conserving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God’s Word, when in reality they were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preserving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God’s Word: embalming it so that it no longer had life!”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5:17-30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7967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5:17-30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4770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2116" y="669792"/>
            <a:ext cx="8200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7:29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He taught them as one having authority, and not as the scribes.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2116" y="1696718"/>
            <a:ext cx="8200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Angry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orgizō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– from a word meaning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to be controlled by violent passion</a:t>
            </a:r>
            <a:endParaRPr lang="en-US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5:17-30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5015" y="2719187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gehenna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alley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Hinnom</a:t>
            </a:r>
            <a:endParaRPr lang="en-US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303962"/>
            <a:ext cx="79764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hadēs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the place of departed spirits (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sheol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253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" grpId="0"/>
      <p:bldP spid="2" grpId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5:17-30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0005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5:17-30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6182">
            <a:off x="1855407" y="707869"/>
            <a:ext cx="6453610" cy="4796169"/>
          </a:xfrm>
          <a:prstGeom prst="rect">
            <a:avLst/>
          </a:prstGeom>
          <a:effectLst>
            <a:outerShdw blurRad="50800" dist="254000" dir="8100000" algn="tr" rotWithShape="0">
              <a:schemeClr val="bg1">
                <a:alpha val="40000"/>
              </a:schemeClr>
            </a:outerShdw>
          </a:effectLst>
        </p:spPr>
      </p:pic>
      <p:sp>
        <p:nvSpPr>
          <p:cNvPr id="6" name="TextBox 5"/>
          <p:cNvSpPr txBox="1"/>
          <p:nvPr/>
        </p:nvSpPr>
        <p:spPr>
          <a:xfrm rot="21376182">
            <a:off x="3204186" y="1539976"/>
            <a:ext cx="5161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effectLst>
                  <a:innerShdw blurRad="38100" dist="76200" dir="18900000">
                    <a:schemeClr val="bg1">
                      <a:alpha val="50000"/>
                    </a:schemeClr>
                  </a:innerShdw>
                </a:effectLst>
                <a:latin typeface="Mitzvah" pitchFamily="2" charset="0"/>
              </a:rPr>
              <a:t>I</a:t>
            </a:r>
            <a:endParaRPr lang="en-US" sz="4000" b="1" dirty="0">
              <a:solidFill>
                <a:schemeClr val="bg2">
                  <a:lumMod val="10000"/>
                </a:schemeClr>
              </a:solidFill>
              <a:effectLst>
                <a:innerShdw blurRad="38100" dist="76200" dir="18900000">
                  <a:schemeClr val="bg1">
                    <a:alpha val="50000"/>
                  </a:schemeClr>
                </a:innerShdw>
              </a:effectLst>
              <a:latin typeface="Mitzva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376182">
            <a:off x="3243236" y="2009225"/>
            <a:ext cx="624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effectLst>
                  <a:innerShdw blurRad="38100" dist="76200" dir="18900000">
                    <a:schemeClr val="bg1">
                      <a:alpha val="50000"/>
                    </a:schemeClr>
                  </a:innerShdw>
                </a:effectLst>
                <a:latin typeface="Mitzvah" pitchFamily="2" charset="0"/>
              </a:rPr>
              <a:t>II</a:t>
            </a:r>
            <a:endParaRPr lang="en-US" sz="4000" b="1" dirty="0">
              <a:solidFill>
                <a:schemeClr val="bg2">
                  <a:lumMod val="10000"/>
                </a:schemeClr>
              </a:solidFill>
              <a:effectLst>
                <a:innerShdw blurRad="38100" dist="76200" dir="18900000">
                  <a:schemeClr val="bg1">
                    <a:alpha val="50000"/>
                  </a:schemeClr>
                </a:innerShdw>
              </a:effectLst>
              <a:latin typeface="Mitzva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1376182">
            <a:off x="3291551" y="2576315"/>
            <a:ext cx="624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effectLst>
                  <a:innerShdw blurRad="38100" dist="76200" dir="18900000">
                    <a:schemeClr val="bg1">
                      <a:alpha val="50000"/>
                    </a:schemeClr>
                  </a:innerShdw>
                </a:effectLst>
                <a:latin typeface="Mitzvah" pitchFamily="2" charset="0"/>
              </a:rPr>
              <a:t>III</a:t>
            </a:r>
            <a:endParaRPr lang="en-US" sz="4000" b="1" dirty="0">
              <a:solidFill>
                <a:schemeClr val="bg2">
                  <a:lumMod val="10000"/>
                </a:schemeClr>
              </a:solidFill>
              <a:effectLst>
                <a:innerShdw blurRad="38100" dist="76200" dir="18900000">
                  <a:schemeClr val="bg1">
                    <a:alpha val="50000"/>
                  </a:schemeClr>
                </a:innerShdw>
              </a:effectLst>
              <a:latin typeface="Mitzva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1376182">
            <a:off x="3339992" y="3189764"/>
            <a:ext cx="624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effectLst>
                  <a:innerShdw blurRad="38100" dist="76200" dir="18900000">
                    <a:schemeClr val="bg1">
                      <a:alpha val="50000"/>
                    </a:schemeClr>
                  </a:innerShdw>
                </a:effectLst>
                <a:latin typeface="Mitzvah" pitchFamily="2" charset="0"/>
              </a:rPr>
              <a:t>IV</a:t>
            </a:r>
            <a:endParaRPr lang="en-US" sz="4000" b="1" dirty="0">
              <a:solidFill>
                <a:schemeClr val="bg2">
                  <a:lumMod val="10000"/>
                </a:schemeClr>
              </a:solidFill>
              <a:effectLst>
                <a:innerShdw blurRad="38100" dist="76200" dir="18900000">
                  <a:schemeClr val="bg1">
                    <a:alpha val="50000"/>
                  </a:schemeClr>
                </a:innerShdw>
              </a:effectLst>
              <a:latin typeface="Mitzva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1376182">
            <a:off x="3389683" y="3766965"/>
            <a:ext cx="624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effectLst>
                  <a:innerShdw blurRad="38100" dist="76200" dir="18900000">
                    <a:schemeClr val="bg1">
                      <a:alpha val="50000"/>
                    </a:schemeClr>
                  </a:innerShdw>
                </a:effectLst>
                <a:latin typeface="Mitzvah" pitchFamily="2" charset="0"/>
              </a:rPr>
              <a:t>V</a:t>
            </a:r>
            <a:endParaRPr lang="en-US" sz="4000" b="1" dirty="0">
              <a:solidFill>
                <a:schemeClr val="bg2">
                  <a:lumMod val="10000"/>
                </a:schemeClr>
              </a:solidFill>
              <a:effectLst>
                <a:innerShdw blurRad="38100" dist="76200" dir="18900000">
                  <a:schemeClr val="bg1">
                    <a:alpha val="50000"/>
                  </a:schemeClr>
                </a:innerShdw>
              </a:effectLst>
              <a:latin typeface="Mitzva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1376182">
            <a:off x="5949147" y="1252400"/>
            <a:ext cx="10456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effectLst>
                  <a:innerShdw blurRad="38100" dist="76200" dir="18900000">
                    <a:schemeClr val="bg1">
                      <a:alpha val="50000"/>
                    </a:schemeClr>
                  </a:innerShdw>
                </a:effectLst>
                <a:latin typeface="Mitzvah" pitchFamily="2" charset="0"/>
              </a:rPr>
              <a:t>VI</a:t>
            </a:r>
            <a:endParaRPr lang="en-US" sz="4000" b="1" dirty="0">
              <a:solidFill>
                <a:schemeClr val="bg2">
                  <a:lumMod val="10000"/>
                </a:schemeClr>
              </a:solidFill>
              <a:effectLst>
                <a:innerShdw blurRad="38100" dist="76200" dir="18900000">
                  <a:schemeClr val="bg1">
                    <a:alpha val="50000"/>
                  </a:schemeClr>
                </a:innerShdw>
              </a:effectLst>
              <a:latin typeface="Mitzva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1376182">
            <a:off x="5988401" y="1727926"/>
            <a:ext cx="9611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effectLst>
                  <a:innerShdw blurRad="38100" dist="76200" dir="18900000">
                    <a:schemeClr val="bg1">
                      <a:alpha val="50000"/>
                    </a:schemeClr>
                  </a:innerShdw>
                </a:effectLst>
                <a:latin typeface="Mitzvah" pitchFamily="2" charset="0"/>
              </a:rPr>
              <a:t>VII</a:t>
            </a:r>
            <a:endParaRPr lang="en-US" sz="4000" b="1" dirty="0">
              <a:solidFill>
                <a:schemeClr val="bg2">
                  <a:lumMod val="10000"/>
                </a:schemeClr>
              </a:solidFill>
              <a:effectLst>
                <a:innerShdw blurRad="38100" dist="76200" dir="18900000">
                  <a:schemeClr val="bg1">
                    <a:alpha val="50000"/>
                  </a:schemeClr>
                </a:innerShdw>
              </a:effectLst>
              <a:latin typeface="Mitzva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1376182">
            <a:off x="6036648" y="2292905"/>
            <a:ext cx="1026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effectLst>
                  <a:innerShdw blurRad="38100" dist="76200" dir="18900000">
                    <a:schemeClr val="bg1">
                      <a:alpha val="50000"/>
                    </a:schemeClr>
                  </a:innerShdw>
                </a:effectLst>
                <a:latin typeface="Mitzvah" pitchFamily="2" charset="0"/>
              </a:rPr>
              <a:t>VIII</a:t>
            </a:r>
            <a:endParaRPr lang="en-US" sz="4000" b="1" dirty="0">
              <a:solidFill>
                <a:schemeClr val="bg2">
                  <a:lumMod val="10000"/>
                </a:schemeClr>
              </a:solidFill>
              <a:effectLst>
                <a:innerShdw blurRad="38100" dist="76200" dir="18900000">
                  <a:schemeClr val="bg1">
                    <a:alpha val="50000"/>
                  </a:schemeClr>
                </a:innerShdw>
              </a:effectLst>
              <a:latin typeface="Mitzva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1376182">
            <a:off x="6285283" y="2919414"/>
            <a:ext cx="624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effectLst>
                  <a:innerShdw blurRad="38100" dist="76200" dir="18900000">
                    <a:schemeClr val="bg1">
                      <a:alpha val="50000"/>
                    </a:schemeClr>
                  </a:innerShdw>
                </a:effectLst>
                <a:latin typeface="Mitzvah" pitchFamily="2" charset="0"/>
              </a:rPr>
              <a:t>IX</a:t>
            </a:r>
            <a:endParaRPr lang="en-US" sz="4000" b="1" dirty="0">
              <a:solidFill>
                <a:schemeClr val="bg2">
                  <a:lumMod val="10000"/>
                </a:schemeClr>
              </a:solidFill>
              <a:effectLst>
                <a:innerShdw blurRad="38100" dist="76200" dir="18900000">
                  <a:schemeClr val="bg1">
                    <a:alpha val="50000"/>
                  </a:schemeClr>
                </a:innerShdw>
              </a:effectLst>
              <a:latin typeface="Mitzva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1376182">
            <a:off x="6310731" y="3496680"/>
            <a:ext cx="624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effectLst>
                  <a:innerShdw blurRad="38100" dist="76200" dir="18900000">
                    <a:schemeClr val="bg1">
                      <a:alpha val="50000"/>
                    </a:schemeClr>
                  </a:innerShdw>
                </a:effectLst>
                <a:latin typeface="Mitzvah" pitchFamily="2" charset="0"/>
              </a:rPr>
              <a:t>X</a:t>
            </a:r>
            <a:endParaRPr lang="en-US" sz="4000" b="1" dirty="0">
              <a:solidFill>
                <a:schemeClr val="bg2">
                  <a:lumMod val="10000"/>
                </a:schemeClr>
              </a:solidFill>
              <a:effectLst>
                <a:innerShdw blurRad="38100" dist="76200" dir="18900000">
                  <a:schemeClr val="bg1">
                    <a:alpha val="50000"/>
                  </a:schemeClr>
                </a:innerShdw>
              </a:effectLst>
              <a:latin typeface="Mitzva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1376182">
            <a:off x="2594667" y="4325599"/>
            <a:ext cx="52238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effectLst>
                  <a:innerShdw blurRad="38100" dist="76200" dir="18900000">
                    <a:schemeClr val="bg1">
                      <a:alpha val="50000"/>
                    </a:schemeClr>
                  </a:innerShdw>
                </a:effectLst>
                <a:latin typeface="Mitzvah" pitchFamily="2" charset="0"/>
              </a:rPr>
              <a:t>XI  GET THEE OVER IT</a:t>
            </a:r>
            <a:endParaRPr lang="en-US" sz="4000" b="1" dirty="0">
              <a:solidFill>
                <a:schemeClr val="bg2">
                  <a:lumMod val="10000"/>
                </a:schemeClr>
              </a:solidFill>
              <a:effectLst>
                <a:innerShdw blurRad="38100" dist="76200" dir="18900000">
                  <a:schemeClr val="bg1">
                    <a:alpha val="50000"/>
                  </a:schemeClr>
                </a:innerShd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85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5:17-30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3696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5528157" y="1458904"/>
            <a:ext cx="596250" cy="4381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728925" y="1447800"/>
            <a:ext cx="596250" cy="4381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048380" y="5257800"/>
            <a:ext cx="60843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050905" y="5261472"/>
            <a:ext cx="6120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2">
                    <a:lumMod val="10000"/>
                  </a:schemeClr>
                </a:solidFill>
              </a:rPr>
              <a:t>IV.</a:t>
            </a:r>
            <a:endParaRPr lang="en-US" sz="3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86580" y="5257800"/>
            <a:ext cx="60843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57534" y="5262134"/>
            <a:ext cx="60843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2" name="TextBox 1"/>
          <p:cNvSpPr txBox="1"/>
          <p:nvPr/>
        </p:nvSpPr>
        <p:spPr>
          <a:xfrm>
            <a:off x="487080" y="5259612"/>
            <a:ext cx="7405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2">
                    <a:lumMod val="10000"/>
                  </a:schemeClr>
                </a:solidFill>
              </a:rPr>
              <a:t>I.</a:t>
            </a:r>
            <a:endParaRPr lang="en-US" sz="3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10180" y="5257800"/>
            <a:ext cx="60843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28" name="Rectangle 27"/>
          <p:cNvSpPr/>
          <p:nvPr/>
        </p:nvSpPr>
        <p:spPr>
          <a:xfrm>
            <a:off x="1371980" y="5257800"/>
            <a:ext cx="60843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4" name="Rectangle 3"/>
          <p:cNvSpPr/>
          <p:nvPr/>
        </p:nvSpPr>
        <p:spPr>
          <a:xfrm>
            <a:off x="6328730" y="5253249"/>
            <a:ext cx="60843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5:17-30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5665" y="5262906"/>
            <a:ext cx="8146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2">
                    <a:lumMod val="10000"/>
                  </a:schemeClr>
                </a:solidFill>
              </a:rPr>
              <a:t>VIII.</a:t>
            </a:r>
            <a:endParaRPr lang="en-US" sz="3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3570" y="5250244"/>
            <a:ext cx="6120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2">
                    <a:lumMod val="10000"/>
                  </a:schemeClr>
                </a:solidFill>
              </a:rPr>
              <a:t>II.</a:t>
            </a:r>
            <a:endParaRPr lang="en-US" sz="3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03812" y="5253990"/>
            <a:ext cx="6120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2">
                    <a:lumMod val="10000"/>
                  </a:schemeClr>
                </a:solidFill>
              </a:rPr>
              <a:t>III.</a:t>
            </a:r>
            <a:endParaRPr lang="en-US" sz="3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17555" y="5262906"/>
            <a:ext cx="5563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2">
                    <a:lumMod val="10000"/>
                  </a:schemeClr>
                </a:solidFill>
              </a:rPr>
              <a:t>V.</a:t>
            </a:r>
            <a:endParaRPr lang="en-US" sz="3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24194" y="5257800"/>
            <a:ext cx="60843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461521" y="5262906"/>
            <a:ext cx="7405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2">
                    <a:lumMod val="10000"/>
                  </a:schemeClr>
                </a:solidFill>
              </a:rPr>
              <a:t>VII.</a:t>
            </a:r>
            <a:endParaRPr lang="en-US" sz="3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15209" y="5257800"/>
            <a:ext cx="60843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84672" y="5262384"/>
            <a:ext cx="6732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2">
                    <a:lumMod val="10000"/>
                  </a:schemeClr>
                </a:solidFill>
              </a:rPr>
              <a:t>X</a:t>
            </a:r>
            <a:r>
              <a:rPr lang="en-US" sz="3000" dirty="0" smtClean="0">
                <a:solidFill>
                  <a:schemeClr val="bg2">
                    <a:lumMod val="10000"/>
                  </a:schemeClr>
                </a:solidFill>
              </a:rPr>
              <a:t>I.</a:t>
            </a:r>
            <a:endParaRPr lang="en-US" sz="3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953409" y="5257800"/>
            <a:ext cx="60843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952248" y="5258713"/>
            <a:ext cx="6120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2">
                    <a:lumMod val="10000"/>
                  </a:schemeClr>
                </a:solidFill>
              </a:rPr>
              <a:t>X.</a:t>
            </a:r>
            <a:endParaRPr lang="en-US" sz="3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24780" y="5257800"/>
            <a:ext cx="60843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690645" y="5257800"/>
            <a:ext cx="6732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2">
                    <a:lumMod val="10000"/>
                  </a:schemeClr>
                </a:solidFill>
              </a:rPr>
              <a:t>VI.</a:t>
            </a:r>
            <a:endParaRPr lang="en-US" sz="3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8" name="Isosceles Triangle 37"/>
          <p:cNvSpPr/>
          <p:nvPr/>
        </p:nvSpPr>
        <p:spPr>
          <a:xfrm>
            <a:off x="4442071" y="334896"/>
            <a:ext cx="1164852" cy="12192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>
            <a:off x="5237773" y="346000"/>
            <a:ext cx="1164852" cy="12192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762000" y="28956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about the other 8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commmandments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91200" y="28956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about the other 611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commmandments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 rot="16200000">
            <a:off x="3101631" y="3082786"/>
            <a:ext cx="3793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commit murder</a:t>
            </a:r>
            <a:endParaRPr lang="en-US" sz="28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 rot="16200000">
            <a:off x="3906722" y="3048184"/>
            <a:ext cx="3793191" cy="59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commit adultery</a:t>
            </a:r>
            <a:endParaRPr lang="en-US" sz="28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75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7" grpId="0" animBg="1"/>
      <p:bldP spid="30" grpId="0" animBg="1"/>
      <p:bldP spid="22" grpId="0"/>
      <p:bldP spid="31" grpId="0" animBg="1"/>
      <p:bldP spid="26" grpId="0" animBg="1"/>
      <p:bldP spid="2" grpId="0"/>
      <p:bldP spid="29" grpId="0" animBg="1"/>
      <p:bldP spid="28" grpId="0" animBg="1"/>
      <p:bldP spid="4" grpId="0" animBg="1"/>
      <p:bldP spid="17" grpId="0"/>
      <p:bldP spid="18" grpId="0"/>
      <p:bldP spid="19" grpId="0"/>
      <p:bldP spid="21" grpId="0"/>
      <p:bldP spid="32" grpId="0" animBg="1"/>
      <p:bldP spid="23" grpId="0"/>
      <p:bldP spid="33" grpId="0" animBg="1"/>
      <p:bldP spid="24" grpId="0"/>
      <p:bldP spid="34" grpId="0" animBg="1"/>
      <p:bldP spid="25" grpId="0"/>
      <p:bldP spid="35" grpId="0" animBg="1"/>
      <p:bldP spid="36" grpId="0"/>
      <p:bldP spid="38" grpId="0" animBg="1"/>
      <p:bldP spid="40" grpId="0" animBg="1"/>
      <p:bldP spid="41" grpId="0"/>
      <p:bldP spid="42" grpId="0"/>
      <p:bldP spid="43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5:17-30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945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5:17-30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2116" y="689807"/>
            <a:ext cx="8224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you to sin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skandalizō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trip-trigger in a snare or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trap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35"/>
          <a:stretch/>
        </p:blipFill>
        <p:spPr>
          <a:xfrm rot="20693701">
            <a:off x="2914339" y="2213000"/>
            <a:ext cx="3721738" cy="2305615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  <a:effectLst>
            <a:outerShdw blurRad="50800" dist="254000" dir="8100000" algn="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152400"/>
          </a:sp3d>
        </p:spPr>
      </p:pic>
      <p:cxnSp>
        <p:nvCxnSpPr>
          <p:cNvPr id="19" name="Straight Arrow Connector 18"/>
          <p:cNvCxnSpPr/>
          <p:nvPr/>
        </p:nvCxnSpPr>
        <p:spPr>
          <a:xfrm>
            <a:off x="1828800" y="1752600"/>
            <a:ext cx="1981200" cy="1447800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tailEnd type="triangle"/>
          </a:ln>
          <a:effectLst>
            <a:outerShdw blurRad="50800" dist="38100" dir="8100000" algn="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13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5:17-30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7793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“What must I forsake?” the young man asked.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5:17-30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 rot="244243">
            <a:off x="185361" y="1518924"/>
            <a:ext cx="4181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“Colored clothes for one thing.”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21080912">
            <a:off x="4032197" y="1367771"/>
            <a:ext cx="5059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“Get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 of everything in your wardrobe that is not white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21211196">
            <a:off x="549812" y="2826518"/>
            <a:ext cx="3801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 sleeping on a soft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pillow.”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353155">
            <a:off x="3854004" y="3203011"/>
            <a:ext cx="42596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“Sell your musical instruments.”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239642">
            <a:off x="337238" y="4264865"/>
            <a:ext cx="4181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don’t eat any more white bread.”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21301034">
            <a:off x="4263243" y="4568380"/>
            <a:ext cx="4685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“Don’t take any more warm baths or shave your beard.”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5587164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5:17-30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  <p:pic>
        <p:nvPicPr>
          <p:cNvPr id="1026" name="Picture 2" descr="http://i43.tower.com/images/mm112067330/man-with-x-ray-eyes-milland-dvd-cover-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4054">
            <a:off x="3156417" y="888779"/>
            <a:ext cx="3374824" cy="4792250"/>
          </a:xfrm>
          <a:prstGeom prst="rect">
            <a:avLst/>
          </a:prstGeom>
          <a:noFill/>
          <a:effectLst>
            <a:outerShdw blurRad="50800" dist="254000" dir="8100000" algn="tr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08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5:17-30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3764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5:17-30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8234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Fulfill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plēroō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fill up, complete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5:17-30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241612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striking of a tent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778065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T. Robertson ~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“Fulfil is to fill full. This Jesus did to the ceremonial law which pointed to him and the moral law he kept.”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294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5:17-30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1950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140906" y="1316290"/>
            <a:ext cx="396297" cy="503802"/>
          </a:xfrm>
          <a:prstGeom prst="rect">
            <a:avLst/>
          </a:prstGeom>
          <a:solidFill>
            <a:srgbClr val="7030A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93295" y="1221436"/>
            <a:ext cx="2088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Greek, 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iota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37923" y="814899"/>
            <a:ext cx="396297" cy="503802"/>
          </a:xfrm>
          <a:prstGeom prst="rect">
            <a:avLst/>
          </a:prstGeom>
          <a:solidFill>
            <a:srgbClr val="7030A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2116" y="702023"/>
            <a:ext cx="3343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Hebrew, 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yod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200400" y="1630362"/>
            <a:ext cx="990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202328" y="1630362"/>
            <a:ext cx="990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alt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5:17-30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1" y="1959987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Tittle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keraia</a:t>
            </a:r>
            <a:endParaRPr lang="en-US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1" y="2743200"/>
            <a:ext cx="8305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Phillips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while Heaven and earth last, the Law will not lose a single dot or comma until its purpose is complete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5049" y="1244025"/>
            <a:ext cx="387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177531" y="685800"/>
            <a:ext cx="387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י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438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6" grpId="0"/>
      <p:bldP spid="6" grpId="1"/>
      <p:bldP spid="15" grpId="0" animBg="1"/>
      <p:bldP spid="15" grpId="1" animBg="1"/>
      <p:bldP spid="2" grpId="0"/>
      <p:bldP spid="2" grpId="1"/>
      <p:bldP spid="8" grpId="0"/>
      <p:bldP spid="8" grpId="1"/>
      <p:bldP spid="14" grpId="0"/>
      <p:bldP spid="14" grpId="1"/>
      <p:bldP spid="7" grpId="0"/>
      <p:bldP spid="7" grpId="1"/>
      <p:bldP spid="17" grpId="0"/>
      <p:bldP spid="4" grpId="0"/>
      <p:bldP spid="4" grpId="1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5:17-30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692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5:17-30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5410200" y="1066800"/>
            <a:ext cx="2209800" cy="4724400"/>
            <a:chOff x="3072" y="816"/>
            <a:chExt cx="1392" cy="2976"/>
          </a:xfrm>
          <a:effectLst>
            <a:outerShdw blurRad="76200" dir="13500000" sy="23000" kx="1200000" algn="br" rotWithShape="0">
              <a:schemeClr val="bg1">
                <a:alpha val="20000"/>
              </a:schemeClr>
            </a:outerShdw>
          </a:effectLst>
        </p:grpSpPr>
        <p:sp>
          <p:nvSpPr>
            <p:cNvPr id="18" name="AutoShape 12"/>
            <p:cNvSpPr>
              <a:spLocks noChangeArrowheads="1"/>
            </p:cNvSpPr>
            <p:nvPr/>
          </p:nvSpPr>
          <p:spPr bwMode="auto">
            <a:xfrm>
              <a:off x="3680" y="2112"/>
              <a:ext cx="144" cy="1680"/>
            </a:xfrm>
            <a:prstGeom prst="cube">
              <a:avLst>
                <a:gd name="adj" fmla="val 250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643648">
              <a:off x="3072" y="816"/>
              <a:ext cx="1392" cy="1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562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5:17-30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6893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atthew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atthew">
      <a:majorFont>
        <a:latin typeface="Penoir"/>
        <a:ea typeface=""/>
        <a:cs typeface=""/>
      </a:majorFont>
      <a:minorFont>
        <a:latin typeface="Penoir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544961E-0970-4675-8C1A-8ABB0B0FB329}" vid="{F3943BE5-2AEB-44A9-95BA-FC3792F7D8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Matthew</Template>
  <TotalTime>2375</TotalTime>
  <Words>370</Words>
  <Application>Microsoft Office PowerPoint</Application>
  <PresentationFormat>On-screen Show (4:3)</PresentationFormat>
  <Paragraphs>73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LilyUPC</vt:lpstr>
      <vt:lpstr>Mitzvah</vt:lpstr>
      <vt:lpstr>Arial</vt:lpstr>
      <vt:lpstr>Penoir</vt:lpstr>
      <vt:lpstr>Times New Roman</vt:lpstr>
      <vt:lpstr>Britannic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29</cp:revision>
  <dcterms:created xsi:type="dcterms:W3CDTF">2015-05-27T21:44:58Z</dcterms:created>
  <dcterms:modified xsi:type="dcterms:W3CDTF">2015-05-31T12:15:54Z</dcterms:modified>
</cp:coreProperties>
</file>