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77" r:id="rId3"/>
    <p:sldId id="260" r:id="rId4"/>
    <p:sldId id="258" r:id="rId5"/>
    <p:sldId id="259" r:id="rId6"/>
    <p:sldId id="278" r:id="rId7"/>
    <p:sldId id="261" r:id="rId8"/>
    <p:sldId id="264" r:id="rId9"/>
    <p:sldId id="263" r:id="rId10"/>
    <p:sldId id="262" r:id="rId11"/>
    <p:sldId id="265" r:id="rId12"/>
    <p:sldId id="266" r:id="rId13"/>
    <p:sldId id="283" r:id="rId14"/>
    <p:sldId id="284" r:id="rId15"/>
    <p:sldId id="267" r:id="rId16"/>
    <p:sldId id="268" r:id="rId17"/>
    <p:sldId id="279" r:id="rId18"/>
    <p:sldId id="280" r:id="rId19"/>
    <p:sldId id="269" r:id="rId20"/>
    <p:sldId id="270" r:id="rId21"/>
    <p:sldId id="281" r:id="rId22"/>
    <p:sldId id="271" r:id="rId23"/>
    <p:sldId id="273" r:id="rId24"/>
    <p:sldId id="274" r:id="rId25"/>
    <p:sldId id="275" r:id="rId26"/>
    <p:sldId id="276" r:id="rId27"/>
  </p:sldIdLst>
  <p:sldSz cx="9144000" cy="6858000" type="screen4x3"/>
  <p:notesSz cx="6858000" cy="9144000"/>
  <p:embeddedFontLst>
    <p:embeddedFont>
      <p:font typeface="LilyUPC" panose="020B0604020202020204" pitchFamily="34" charset="-34"/>
      <p:regular r:id="rId28"/>
      <p:bold r:id="rId29"/>
      <p:italic r:id="rId30"/>
      <p:boldItalic r:id="rId31"/>
    </p:embeddedFont>
    <p:embeddedFont>
      <p:font typeface="Mitzvah" pitchFamily="2" charset="0"/>
      <p:regular r:id="rId32"/>
    </p:embeddedFont>
    <p:embeddedFont>
      <p:font typeface="Penoir" panose="020B0500000000000000" pitchFamily="34" charset="0"/>
      <p:regular r:id="rId33"/>
      <p:bold r:id="rId34"/>
      <p:italic r:id="rId35"/>
      <p:boldItalic r:id="rId36"/>
    </p:embeddedFont>
    <p:embeddedFont>
      <p:font typeface="AvalonQuest" panose="00000400000000000000" pitchFamily="2" charset="0"/>
      <p:regular r:id="rId37"/>
    </p:embeddedFont>
    <p:embeddedFont>
      <p:font typeface="Britannic Bold" panose="020B0903060703020204" pitchFamily="34" charset="0"/>
      <p:regular r:id="rId3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332" autoAdjust="0"/>
    <p:restoredTop sz="94660"/>
  </p:normalViewPr>
  <p:slideViewPr>
    <p:cSldViewPr showGuides="1">
      <p:cViewPr>
        <p:scale>
          <a:sx n="62" d="100"/>
          <a:sy n="62" d="100"/>
        </p:scale>
        <p:origin x="405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font" Target="fonts/font7.fntdata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2.fntdata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5.fntdata"/><Relationship Id="rId37" Type="http://schemas.openxmlformats.org/officeDocument/2006/relationships/font" Target="fonts/font10.fntdata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1.fntdata"/><Relationship Id="rId36" Type="http://schemas.openxmlformats.org/officeDocument/2006/relationships/font" Target="fonts/font9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3.fntdata"/><Relationship Id="rId35" Type="http://schemas.openxmlformats.org/officeDocument/2006/relationships/font" Target="fonts/font8.fntdata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6.fntdata"/><Relationship Id="rId38" Type="http://schemas.openxmlformats.org/officeDocument/2006/relationships/font" Target="fonts/font11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22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53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30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220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97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6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2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845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10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8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61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22DB1-149A-4FB5-BF46-D0E91AD1C571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12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9935" y="399672"/>
            <a:ext cx="77871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5:1-16</a:t>
            </a:r>
            <a:endParaRPr lang="en-US" sz="5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8880" y="323088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cap="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A free CD of this message will be available following the service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79598">
            <a:off x="5477248" y="5008546"/>
            <a:ext cx="1027893" cy="107407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90500" h="190500"/>
          </a:sp3d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18662">
            <a:off x="7801268" y="3457782"/>
            <a:ext cx="1019397" cy="10193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90500" h="190500"/>
          </a:sp3d>
        </p:spPr>
      </p:pic>
      <p:sp>
        <p:nvSpPr>
          <p:cNvPr id="35" name="TextBox 34"/>
          <p:cNvSpPr txBox="1"/>
          <p:nvPr/>
        </p:nvSpPr>
        <p:spPr>
          <a:xfrm>
            <a:off x="5537200" y="4695221"/>
            <a:ext cx="34232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cap="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IT WILL ALSO be available LATER THIS WEEK</a:t>
            </a:r>
          </a:p>
          <a:p>
            <a:pPr algn="r"/>
            <a:r>
              <a:rPr lang="en-US" cap="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VIA cALVARYOKC.COM</a:t>
            </a:r>
          </a:p>
        </p:txBody>
      </p:sp>
    </p:spTree>
    <p:extLst>
      <p:ext uri="{BB962C8B-B14F-4D97-AF65-F5344CB8AC3E}">
        <p14:creationId xmlns:p14="http://schemas.microsoft.com/office/powerpoint/2010/main" val="123505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5:1-16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9462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Mourn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~ present participle (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mourning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5:1-16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814" y="3724814"/>
            <a:ext cx="8372" cy="8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22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5:1-16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01093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Hunger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thirst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~ present participle (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hungering and thirsting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5:1-16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814" y="3724814"/>
            <a:ext cx="8372" cy="8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891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5:1-16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9788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 is </a:t>
            </a:r>
            <a:r>
              <a:rPr lang="en-US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chesed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 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loyal commitment </a:t>
            </a:r>
            <a:endParaRPr lang="en-US" sz="32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5:1-16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0880" y="1219200"/>
            <a:ext cx="79713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1313" indent="-341313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dirty="0">
                <a:latin typeface="+mj-lt"/>
              </a:rPr>
              <a:t>Ps. 100:5 ~ </a:t>
            </a:r>
            <a:r>
              <a:rPr lang="en-US" sz="3200" dirty="0">
                <a:solidFill>
                  <a:srgbClr val="FFFF00"/>
                </a:solidFill>
                <a:latin typeface="+mj-lt"/>
              </a:rPr>
              <a:t>For the </a:t>
            </a:r>
            <a:r>
              <a:rPr lang="en-US" sz="3200" cap="small" dirty="0">
                <a:solidFill>
                  <a:srgbClr val="FFFF00"/>
                </a:solidFill>
                <a:latin typeface="+mj-lt"/>
              </a:rPr>
              <a:t>Lord</a:t>
            </a:r>
            <a:r>
              <a:rPr lang="en-US" sz="3200" dirty="0">
                <a:solidFill>
                  <a:srgbClr val="FFFF00"/>
                </a:solidFill>
                <a:latin typeface="+mj-lt"/>
              </a:rPr>
              <a:t> is good;</a:t>
            </a:r>
          </a:p>
          <a:p>
            <a:r>
              <a:rPr lang="en-US" sz="3200" dirty="0">
                <a:solidFill>
                  <a:srgbClr val="FFFF00"/>
                </a:solidFill>
                <a:latin typeface="+mj-lt"/>
              </a:rPr>
              <a:t>His mercy is everlasting,</a:t>
            </a:r>
          </a:p>
          <a:p>
            <a:r>
              <a:rPr lang="en-US" sz="3200" dirty="0">
                <a:solidFill>
                  <a:srgbClr val="FFFF00"/>
                </a:solidFill>
                <a:latin typeface="+mj-lt"/>
              </a:rPr>
              <a:t>And His truth endures to all generations.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814" y="3724814"/>
            <a:ext cx="8372" cy="8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254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5:1-16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46091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5:1-16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0000">
            <a:off x="1955818" y="1071177"/>
            <a:ext cx="4958241" cy="4801232"/>
          </a:xfrm>
          <a:prstGeom prst="rect">
            <a:avLst/>
          </a:prstGeom>
          <a:effectLst>
            <a:outerShdw blurRad="50800" dist="254000" dir="2700000" sx="98000" sy="98000" algn="tl" rotWithShape="0">
              <a:schemeClr val="bg1"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w="190500" h="190500"/>
          </a:sp3d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0000">
            <a:off x="1966939" y="1067161"/>
            <a:ext cx="4958241" cy="4801232"/>
          </a:xfrm>
          <a:prstGeom prst="rect">
            <a:avLst/>
          </a:prstGeom>
          <a:effectLst>
            <a:outerShdw blurRad="50800" dist="254000" dir="2700000" sx="98000" sy="98000" algn="tl" rotWithShape="0">
              <a:schemeClr val="bg1"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w="190500" h="190500"/>
          </a:sp3d>
        </p:spPr>
      </p:pic>
    </p:spTree>
    <p:extLst>
      <p:ext uri="{BB962C8B-B14F-4D97-AF65-F5344CB8AC3E}">
        <p14:creationId xmlns:p14="http://schemas.microsoft.com/office/powerpoint/2010/main" val="2795810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5:1-16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45467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Tim. 3:12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Yes, and all who desire to live godly in Christ Jesus will suffer persecution.</a:t>
            </a:r>
            <a:endParaRPr lang="en-US" sz="32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5:1-16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814" y="3724814"/>
            <a:ext cx="8372" cy="8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536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Torah (the Law) is the Old Testament standard (613 precepts)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5:1-16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0880" y="1724216"/>
            <a:ext cx="7971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365 negative</a:t>
            </a:r>
            <a:endParaRPr lang="en-US" sz="3200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2234625"/>
            <a:ext cx="7971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248 positive</a:t>
            </a:r>
            <a:endParaRPr lang="en-US" sz="3200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814" y="3724814"/>
            <a:ext cx="8372" cy="8372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228600" y="3276600"/>
            <a:ext cx="3352800" cy="2838793"/>
            <a:chOff x="3806294" y="2419007"/>
            <a:chExt cx="2975506" cy="3372193"/>
          </a:xfrm>
          <a:effectLst>
            <a:outerShdw blurRad="127000" dist="254000" dir="2700000" algn="tl" rotWithShape="0">
              <a:schemeClr val="bg1">
                <a:alpha val="35000"/>
              </a:schemeClr>
            </a:outerShdw>
          </a:effectLst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06294" y="2419007"/>
              <a:ext cx="2975506" cy="3372193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311185" y="3732439"/>
              <a:ext cx="1600201" cy="694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bg2">
                      <a:lumMod val="10000"/>
                    </a:schemeClr>
                  </a:solidFill>
                  <a:latin typeface="Mitzvah" pitchFamily="2" charset="0"/>
                </a:rPr>
                <a:t>genesis</a:t>
              </a:r>
              <a:endParaRPr lang="en-US" sz="1600" b="1" dirty="0">
                <a:solidFill>
                  <a:schemeClr val="bg2">
                    <a:lumMod val="10000"/>
                  </a:schemeClr>
                </a:solidFill>
                <a:latin typeface="Mitzvah" pitchFamily="2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524000" y="2800007"/>
            <a:ext cx="3352800" cy="2838793"/>
            <a:chOff x="3806294" y="2419007"/>
            <a:chExt cx="2975506" cy="3372193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06294" y="2419007"/>
              <a:ext cx="2975506" cy="3372193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4311185" y="3732439"/>
              <a:ext cx="1600201" cy="694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bg2">
                      <a:lumMod val="10000"/>
                    </a:schemeClr>
                  </a:solidFill>
                  <a:latin typeface="Mitzvah" pitchFamily="2" charset="0"/>
                </a:rPr>
                <a:t>exodus</a:t>
              </a:r>
              <a:endParaRPr lang="en-US" sz="1600" b="1" dirty="0">
                <a:solidFill>
                  <a:schemeClr val="bg2">
                    <a:lumMod val="10000"/>
                  </a:schemeClr>
                </a:solidFill>
                <a:latin typeface="Mitzvah" pitchFamily="2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895600" y="2229193"/>
            <a:ext cx="3352800" cy="2838793"/>
            <a:chOff x="3806294" y="2419007"/>
            <a:chExt cx="2975506" cy="3372193"/>
          </a:xfrm>
          <a:effectLst>
            <a:outerShdw blurRad="127000" dist="254000" dir="2700000" algn="tl" rotWithShape="0">
              <a:schemeClr val="bg1">
                <a:alpha val="35000"/>
              </a:schemeClr>
            </a:outerShdw>
          </a:effectLst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06294" y="2419007"/>
              <a:ext cx="2975506" cy="3372193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4311185" y="3732439"/>
              <a:ext cx="1600201" cy="694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bg2">
                      <a:lumMod val="10000"/>
                    </a:schemeClr>
                  </a:solidFill>
                  <a:latin typeface="Mitzvah" pitchFamily="2" charset="0"/>
                </a:rPr>
                <a:t>Leviticus</a:t>
              </a:r>
              <a:endParaRPr lang="en-US" sz="1600" b="1" dirty="0">
                <a:solidFill>
                  <a:schemeClr val="bg2">
                    <a:lumMod val="10000"/>
                  </a:schemeClr>
                </a:solidFill>
                <a:latin typeface="Mitzvah" pitchFamily="2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419600" y="1752600"/>
            <a:ext cx="3352800" cy="2838793"/>
            <a:chOff x="3806294" y="2419007"/>
            <a:chExt cx="2975506" cy="3372193"/>
          </a:xfrm>
          <a:effectLst>
            <a:outerShdw blurRad="127000" dist="254000" dir="2700000" algn="tl" rotWithShape="0">
              <a:schemeClr val="bg1">
                <a:alpha val="35000"/>
              </a:schemeClr>
            </a:outerShdw>
          </a:effectLst>
        </p:grpSpPr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06294" y="2419007"/>
              <a:ext cx="2975506" cy="3372193"/>
            </a:xfrm>
            <a:prstGeom prst="rect">
              <a:avLst/>
            </a:prstGeom>
          </p:spPr>
        </p:pic>
        <p:sp>
          <p:nvSpPr>
            <p:cNvPr id="35" name="TextBox 34"/>
            <p:cNvSpPr txBox="1"/>
            <p:nvPr/>
          </p:nvSpPr>
          <p:spPr>
            <a:xfrm>
              <a:off x="4311185" y="3732439"/>
              <a:ext cx="1600201" cy="694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bg2">
                      <a:lumMod val="10000"/>
                    </a:schemeClr>
                  </a:solidFill>
                  <a:latin typeface="Mitzvah" pitchFamily="2" charset="0"/>
                </a:rPr>
                <a:t>numbers</a:t>
              </a:r>
              <a:endParaRPr lang="en-US" sz="1600" b="1" dirty="0">
                <a:solidFill>
                  <a:schemeClr val="bg2">
                    <a:lumMod val="10000"/>
                  </a:schemeClr>
                </a:solidFill>
                <a:latin typeface="Mitzvah" pitchFamily="2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791200" y="1143000"/>
            <a:ext cx="3352800" cy="2838793"/>
            <a:chOff x="3806294" y="2419007"/>
            <a:chExt cx="2975506" cy="3372193"/>
          </a:xfrm>
          <a:effectLst>
            <a:outerShdw blurRad="127000" dist="254000" dir="2700000" algn="tl" rotWithShape="0">
              <a:schemeClr val="bg1">
                <a:alpha val="35000"/>
              </a:schemeClr>
            </a:outerShdw>
          </a:effectLst>
        </p:grpSpPr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06294" y="2419007"/>
              <a:ext cx="2975506" cy="3372193"/>
            </a:xfrm>
            <a:prstGeom prst="rect">
              <a:avLst/>
            </a:prstGeom>
          </p:spPr>
        </p:pic>
        <p:sp>
          <p:nvSpPr>
            <p:cNvPr id="38" name="TextBox 37"/>
            <p:cNvSpPr txBox="1"/>
            <p:nvPr/>
          </p:nvSpPr>
          <p:spPr>
            <a:xfrm>
              <a:off x="4144420" y="3732439"/>
              <a:ext cx="1965724" cy="694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bg2">
                      <a:lumMod val="10000"/>
                    </a:schemeClr>
                  </a:solidFill>
                  <a:latin typeface="Mitzvah" pitchFamily="2" charset="0"/>
                </a:rPr>
                <a:t>Deuteronomy</a:t>
              </a:r>
              <a:endParaRPr lang="en-US" sz="1600" b="1" dirty="0">
                <a:solidFill>
                  <a:schemeClr val="bg2">
                    <a:lumMod val="10000"/>
                  </a:schemeClr>
                </a:solidFill>
                <a:latin typeface="Mitzvah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42368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42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42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42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42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5:1-16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96169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are the salt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 emphatic</a:t>
            </a:r>
            <a:endParaRPr lang="en-US" sz="32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5:1-16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814" y="3724814"/>
            <a:ext cx="8372" cy="837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85800" y="1286798"/>
            <a:ext cx="79764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Wuest ~ </a:t>
            </a:r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for you, you are the salt of the earth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536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are the salt of the earth?</a:t>
            </a:r>
            <a:endParaRPr lang="en-US" sz="32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5:1-16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814" y="3724814"/>
            <a:ext cx="8372" cy="83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1219200"/>
            <a:ext cx="5988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The spiritually poor (v. 3)</a:t>
            </a:r>
            <a:endParaRPr lang="en-US" sz="32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1704535"/>
            <a:ext cx="5988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Mourning (v. 4)</a:t>
            </a:r>
            <a:endParaRPr lang="en-US" sz="32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0" y="2222033"/>
            <a:ext cx="5988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Meek (v. 5)</a:t>
            </a:r>
            <a:endParaRPr lang="en-US" sz="32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2752123"/>
            <a:ext cx="5988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Hungering and thirsting (v. 6)</a:t>
            </a:r>
            <a:endParaRPr lang="en-US" sz="32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47800" y="3280882"/>
            <a:ext cx="5988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Merciful (v. 7)</a:t>
            </a:r>
            <a:endParaRPr lang="en-US" sz="32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00200" y="3798380"/>
            <a:ext cx="5988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Pure (v. 8)</a:t>
            </a:r>
            <a:endParaRPr lang="en-US" sz="32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52600" y="4315878"/>
            <a:ext cx="5988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Peacemaking (v. 9)</a:t>
            </a:r>
            <a:endParaRPr lang="en-US" sz="32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05000" y="4833376"/>
            <a:ext cx="59889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Persecuted and </a:t>
            </a:r>
            <a:r>
              <a:rPr lang="en-US" sz="3200" dirty="0" smtClean="0">
                <a:latin typeface="+mj-lt"/>
              </a:rPr>
              <a:t>reviled </a:t>
            </a:r>
            <a:r>
              <a:rPr lang="en-US" sz="3200" dirty="0" smtClean="0">
                <a:latin typeface="+mj-lt"/>
              </a:rPr>
              <a:t>(vv. 10-11)</a:t>
            </a:r>
            <a:endParaRPr lang="en-US" sz="3200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35065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Flavor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~ </a:t>
            </a:r>
            <a:r>
              <a:rPr lang="en-US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mōrainō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dull, sluggish, foolish</a:t>
            </a:r>
            <a:endParaRPr lang="en-US" sz="32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5:1-16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0880" y="1219200"/>
            <a:ext cx="7971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1313" indent="-341313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Literally, </a:t>
            </a:r>
            <a:r>
              <a:rPr lang="en-US" sz="3200" i="1" dirty="0" smtClean="0">
                <a:latin typeface="+mj-lt"/>
              </a:rPr>
              <a:t>if the salt becomes moronic</a:t>
            </a:r>
            <a:endParaRPr lang="en-US" sz="3200" i="1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58044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5:1-16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94092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Father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~ 1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15x (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not The)</a:t>
            </a:r>
            <a:endParaRPr lang="en-US" sz="32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5:1-16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23234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5:1-16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35072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Sermon on the Mount is the New Testament standard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5:1-16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0880" y="1724216"/>
            <a:ext cx="7971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Old Testament says “Do!”</a:t>
            </a:r>
            <a:endParaRPr lang="en-US" sz="3200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2234625"/>
            <a:ext cx="7971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New Testament says “Be!”</a:t>
            </a:r>
            <a:endParaRPr lang="en-US" sz="3200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814" y="3724814"/>
            <a:ext cx="8372" cy="8372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2057400" y="2895600"/>
            <a:ext cx="3352800" cy="2838793"/>
            <a:chOff x="3806294" y="2419007"/>
            <a:chExt cx="2975506" cy="3372193"/>
          </a:xfrm>
          <a:effectLst>
            <a:outerShdw blurRad="127000" dist="254000" dir="2700000" algn="tl" rotWithShape="0">
              <a:schemeClr val="bg1">
                <a:alpha val="35000"/>
              </a:schemeClr>
            </a:outerShdw>
          </a:effectLst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06294" y="2419007"/>
              <a:ext cx="2975506" cy="3372193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270958" y="3233667"/>
              <a:ext cx="1699341" cy="18645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bg2">
                      <a:lumMod val="10000"/>
                    </a:schemeClr>
                  </a:solidFill>
                  <a:latin typeface="Mitzvah" pitchFamily="2" charset="0"/>
                </a:rPr>
                <a:t>Old Testament: “Do!”</a:t>
              </a:r>
              <a:endParaRPr lang="en-US" sz="1600" b="1" dirty="0">
                <a:solidFill>
                  <a:schemeClr val="bg2">
                    <a:lumMod val="10000"/>
                  </a:schemeClr>
                </a:solidFill>
                <a:latin typeface="Mitzvah" pitchFamily="2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892836" y="2234625"/>
            <a:ext cx="3352800" cy="2838793"/>
            <a:chOff x="3806294" y="2419007"/>
            <a:chExt cx="2975506" cy="3372193"/>
          </a:xfrm>
          <a:effectLst>
            <a:outerShdw blurRad="127000" dist="254000" dir="2700000" algn="tl" rotWithShape="0">
              <a:schemeClr val="bg1">
                <a:alpha val="35000"/>
              </a:schemeClr>
            </a:outerShdw>
          </a:effectLst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06294" y="2419007"/>
              <a:ext cx="2975506" cy="3372193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4051617" y="2932624"/>
              <a:ext cx="2082852" cy="2303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 smtClean="0">
                  <a:ln w="19050">
                    <a:solidFill>
                      <a:schemeClr val="bg2">
                        <a:lumMod val="10000"/>
                      </a:schemeClr>
                    </a:solidFill>
                  </a:ln>
                  <a:solidFill>
                    <a:schemeClr val="bg2">
                      <a:lumMod val="10000"/>
                    </a:schemeClr>
                  </a:solidFill>
                  <a:latin typeface="AvalonQuest" panose="00000400000000000000" pitchFamily="2" charset="0"/>
                </a:rPr>
                <a:t>New Testament: “Be!”</a:t>
              </a:r>
              <a:endParaRPr lang="en-US" sz="2000" b="1" dirty="0">
                <a:ln w="19050"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latin typeface="AvalonQuest" panose="000004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4893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42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5:1-16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82343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286000" y="2590800"/>
            <a:ext cx="2743200" cy="3505200"/>
            <a:chOff x="2286000" y="2590800"/>
            <a:chExt cx="2743200" cy="3505200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3"/>
            <a:srcRect l="2442" t="1381" r="49642" b="51118"/>
            <a:stretch/>
          </p:blipFill>
          <p:spPr>
            <a:xfrm>
              <a:off x="2286000" y="2590800"/>
              <a:ext cx="2743200" cy="3505200"/>
            </a:xfrm>
            <a:prstGeom prst="rect">
              <a:avLst/>
            </a:prstGeom>
          </p:spPr>
        </p:pic>
        <p:sp>
          <p:nvSpPr>
            <p:cNvPr id="2" name="Freeform 1"/>
            <p:cNvSpPr/>
            <p:nvPr/>
          </p:nvSpPr>
          <p:spPr>
            <a:xfrm>
              <a:off x="3151143" y="3519397"/>
              <a:ext cx="300036" cy="384571"/>
            </a:xfrm>
            <a:custGeom>
              <a:avLst/>
              <a:gdLst>
                <a:gd name="connsiteX0" fmla="*/ 21431 w 296465"/>
                <a:gd name="connsiteY0" fmla="*/ 150018 h 305990"/>
                <a:gd name="connsiteX1" fmla="*/ 0 w 296465"/>
                <a:gd name="connsiteY1" fmla="*/ 266700 h 305990"/>
                <a:gd name="connsiteX2" fmla="*/ 71437 w 296465"/>
                <a:gd name="connsiteY2" fmla="*/ 305990 h 305990"/>
                <a:gd name="connsiteX3" fmla="*/ 194072 w 296465"/>
                <a:gd name="connsiteY3" fmla="*/ 176212 h 305990"/>
                <a:gd name="connsiteX4" fmla="*/ 296465 w 296465"/>
                <a:gd name="connsiteY4" fmla="*/ 107156 h 305990"/>
                <a:gd name="connsiteX5" fmla="*/ 164306 w 296465"/>
                <a:gd name="connsiteY5" fmla="*/ 0 h 305990"/>
                <a:gd name="connsiteX6" fmla="*/ 80962 w 296465"/>
                <a:gd name="connsiteY6" fmla="*/ 59531 h 305990"/>
                <a:gd name="connsiteX7" fmla="*/ 21431 w 296465"/>
                <a:gd name="connsiteY7" fmla="*/ 150018 h 305990"/>
                <a:gd name="connsiteX0" fmla="*/ 0 w 309562"/>
                <a:gd name="connsiteY0" fmla="*/ 117871 h 305990"/>
                <a:gd name="connsiteX1" fmla="*/ 13097 w 309562"/>
                <a:gd name="connsiteY1" fmla="*/ 266700 h 305990"/>
                <a:gd name="connsiteX2" fmla="*/ 84534 w 309562"/>
                <a:gd name="connsiteY2" fmla="*/ 305990 h 305990"/>
                <a:gd name="connsiteX3" fmla="*/ 207169 w 309562"/>
                <a:gd name="connsiteY3" fmla="*/ 176212 h 305990"/>
                <a:gd name="connsiteX4" fmla="*/ 309562 w 309562"/>
                <a:gd name="connsiteY4" fmla="*/ 107156 h 305990"/>
                <a:gd name="connsiteX5" fmla="*/ 177403 w 309562"/>
                <a:gd name="connsiteY5" fmla="*/ 0 h 305990"/>
                <a:gd name="connsiteX6" fmla="*/ 94059 w 309562"/>
                <a:gd name="connsiteY6" fmla="*/ 59531 h 305990"/>
                <a:gd name="connsiteX7" fmla="*/ 0 w 309562"/>
                <a:gd name="connsiteY7" fmla="*/ 117871 h 305990"/>
                <a:gd name="connsiteX0" fmla="*/ 13096 w 322658"/>
                <a:gd name="connsiteY0" fmla="*/ 117871 h 305990"/>
                <a:gd name="connsiteX1" fmla="*/ 0 w 322658"/>
                <a:gd name="connsiteY1" fmla="*/ 282178 h 305990"/>
                <a:gd name="connsiteX2" fmla="*/ 97630 w 322658"/>
                <a:gd name="connsiteY2" fmla="*/ 305990 h 305990"/>
                <a:gd name="connsiteX3" fmla="*/ 220265 w 322658"/>
                <a:gd name="connsiteY3" fmla="*/ 176212 h 305990"/>
                <a:gd name="connsiteX4" fmla="*/ 322658 w 322658"/>
                <a:gd name="connsiteY4" fmla="*/ 107156 h 305990"/>
                <a:gd name="connsiteX5" fmla="*/ 190499 w 322658"/>
                <a:gd name="connsiteY5" fmla="*/ 0 h 305990"/>
                <a:gd name="connsiteX6" fmla="*/ 107155 w 322658"/>
                <a:gd name="connsiteY6" fmla="*/ 59531 h 305990"/>
                <a:gd name="connsiteX7" fmla="*/ 13096 w 322658"/>
                <a:gd name="connsiteY7" fmla="*/ 117871 h 305990"/>
                <a:gd name="connsiteX0" fmla="*/ 13096 w 322658"/>
                <a:gd name="connsiteY0" fmla="*/ 117871 h 305990"/>
                <a:gd name="connsiteX1" fmla="*/ 0 w 322658"/>
                <a:gd name="connsiteY1" fmla="*/ 282178 h 305990"/>
                <a:gd name="connsiteX2" fmla="*/ 97630 w 322658"/>
                <a:gd name="connsiteY2" fmla="*/ 305990 h 305990"/>
                <a:gd name="connsiteX3" fmla="*/ 238124 w 322658"/>
                <a:gd name="connsiteY3" fmla="*/ 207168 h 305990"/>
                <a:gd name="connsiteX4" fmla="*/ 322658 w 322658"/>
                <a:gd name="connsiteY4" fmla="*/ 107156 h 305990"/>
                <a:gd name="connsiteX5" fmla="*/ 190499 w 322658"/>
                <a:gd name="connsiteY5" fmla="*/ 0 h 305990"/>
                <a:gd name="connsiteX6" fmla="*/ 107155 w 322658"/>
                <a:gd name="connsiteY6" fmla="*/ 59531 h 305990"/>
                <a:gd name="connsiteX7" fmla="*/ 13096 w 322658"/>
                <a:gd name="connsiteY7" fmla="*/ 117871 h 305990"/>
                <a:gd name="connsiteX0" fmla="*/ 13096 w 322658"/>
                <a:gd name="connsiteY0" fmla="*/ 117871 h 357186"/>
                <a:gd name="connsiteX1" fmla="*/ 0 w 322658"/>
                <a:gd name="connsiteY1" fmla="*/ 282178 h 357186"/>
                <a:gd name="connsiteX2" fmla="*/ 97630 w 322658"/>
                <a:gd name="connsiteY2" fmla="*/ 357186 h 357186"/>
                <a:gd name="connsiteX3" fmla="*/ 238124 w 322658"/>
                <a:gd name="connsiteY3" fmla="*/ 207168 h 357186"/>
                <a:gd name="connsiteX4" fmla="*/ 322658 w 322658"/>
                <a:gd name="connsiteY4" fmla="*/ 107156 h 357186"/>
                <a:gd name="connsiteX5" fmla="*/ 190499 w 322658"/>
                <a:gd name="connsiteY5" fmla="*/ 0 h 357186"/>
                <a:gd name="connsiteX6" fmla="*/ 107155 w 322658"/>
                <a:gd name="connsiteY6" fmla="*/ 59531 h 357186"/>
                <a:gd name="connsiteX7" fmla="*/ 13096 w 322658"/>
                <a:gd name="connsiteY7" fmla="*/ 117871 h 357186"/>
                <a:gd name="connsiteX0" fmla="*/ 13096 w 290511"/>
                <a:gd name="connsiteY0" fmla="*/ 117871 h 357186"/>
                <a:gd name="connsiteX1" fmla="*/ 0 w 290511"/>
                <a:gd name="connsiteY1" fmla="*/ 282178 h 357186"/>
                <a:gd name="connsiteX2" fmla="*/ 97630 w 290511"/>
                <a:gd name="connsiteY2" fmla="*/ 357186 h 357186"/>
                <a:gd name="connsiteX3" fmla="*/ 238124 w 290511"/>
                <a:gd name="connsiteY3" fmla="*/ 207168 h 357186"/>
                <a:gd name="connsiteX4" fmla="*/ 290511 w 290511"/>
                <a:gd name="connsiteY4" fmla="*/ 108346 h 357186"/>
                <a:gd name="connsiteX5" fmla="*/ 190499 w 290511"/>
                <a:gd name="connsiteY5" fmla="*/ 0 h 357186"/>
                <a:gd name="connsiteX6" fmla="*/ 107155 w 290511"/>
                <a:gd name="connsiteY6" fmla="*/ 59531 h 357186"/>
                <a:gd name="connsiteX7" fmla="*/ 13096 w 290511"/>
                <a:gd name="connsiteY7" fmla="*/ 117871 h 357186"/>
                <a:gd name="connsiteX0" fmla="*/ 13096 w 290511"/>
                <a:gd name="connsiteY0" fmla="*/ 145256 h 384571"/>
                <a:gd name="connsiteX1" fmla="*/ 0 w 290511"/>
                <a:gd name="connsiteY1" fmla="*/ 309563 h 384571"/>
                <a:gd name="connsiteX2" fmla="*/ 97630 w 290511"/>
                <a:gd name="connsiteY2" fmla="*/ 384571 h 384571"/>
                <a:gd name="connsiteX3" fmla="*/ 238124 w 290511"/>
                <a:gd name="connsiteY3" fmla="*/ 234553 h 384571"/>
                <a:gd name="connsiteX4" fmla="*/ 290511 w 290511"/>
                <a:gd name="connsiteY4" fmla="*/ 135731 h 384571"/>
                <a:gd name="connsiteX5" fmla="*/ 179784 w 290511"/>
                <a:gd name="connsiteY5" fmla="*/ 0 h 384571"/>
                <a:gd name="connsiteX6" fmla="*/ 107155 w 290511"/>
                <a:gd name="connsiteY6" fmla="*/ 86916 h 384571"/>
                <a:gd name="connsiteX7" fmla="*/ 13096 w 290511"/>
                <a:gd name="connsiteY7" fmla="*/ 145256 h 384571"/>
                <a:gd name="connsiteX0" fmla="*/ 13096 w 300036"/>
                <a:gd name="connsiteY0" fmla="*/ 145256 h 384571"/>
                <a:gd name="connsiteX1" fmla="*/ 0 w 300036"/>
                <a:gd name="connsiteY1" fmla="*/ 309563 h 384571"/>
                <a:gd name="connsiteX2" fmla="*/ 97630 w 300036"/>
                <a:gd name="connsiteY2" fmla="*/ 384571 h 384571"/>
                <a:gd name="connsiteX3" fmla="*/ 238124 w 300036"/>
                <a:gd name="connsiteY3" fmla="*/ 234553 h 384571"/>
                <a:gd name="connsiteX4" fmla="*/ 300036 w 300036"/>
                <a:gd name="connsiteY4" fmla="*/ 115491 h 384571"/>
                <a:gd name="connsiteX5" fmla="*/ 179784 w 300036"/>
                <a:gd name="connsiteY5" fmla="*/ 0 h 384571"/>
                <a:gd name="connsiteX6" fmla="*/ 107155 w 300036"/>
                <a:gd name="connsiteY6" fmla="*/ 86916 h 384571"/>
                <a:gd name="connsiteX7" fmla="*/ 13096 w 300036"/>
                <a:gd name="connsiteY7" fmla="*/ 145256 h 384571"/>
                <a:gd name="connsiteX0" fmla="*/ 13096 w 300036"/>
                <a:gd name="connsiteY0" fmla="*/ 145256 h 384571"/>
                <a:gd name="connsiteX1" fmla="*/ 0 w 300036"/>
                <a:gd name="connsiteY1" fmla="*/ 309563 h 384571"/>
                <a:gd name="connsiteX2" fmla="*/ 97630 w 300036"/>
                <a:gd name="connsiteY2" fmla="*/ 384571 h 384571"/>
                <a:gd name="connsiteX3" fmla="*/ 238124 w 300036"/>
                <a:gd name="connsiteY3" fmla="*/ 234553 h 384571"/>
                <a:gd name="connsiteX4" fmla="*/ 300036 w 300036"/>
                <a:gd name="connsiteY4" fmla="*/ 115491 h 384571"/>
                <a:gd name="connsiteX5" fmla="*/ 179784 w 300036"/>
                <a:gd name="connsiteY5" fmla="*/ 0 h 384571"/>
                <a:gd name="connsiteX6" fmla="*/ 98820 w 300036"/>
                <a:gd name="connsiteY6" fmla="*/ 80963 h 384571"/>
                <a:gd name="connsiteX7" fmla="*/ 13096 w 300036"/>
                <a:gd name="connsiteY7" fmla="*/ 145256 h 384571"/>
                <a:gd name="connsiteX0" fmla="*/ 3571 w 300036"/>
                <a:gd name="connsiteY0" fmla="*/ 163116 h 384571"/>
                <a:gd name="connsiteX1" fmla="*/ 0 w 300036"/>
                <a:gd name="connsiteY1" fmla="*/ 309563 h 384571"/>
                <a:gd name="connsiteX2" fmla="*/ 97630 w 300036"/>
                <a:gd name="connsiteY2" fmla="*/ 384571 h 384571"/>
                <a:gd name="connsiteX3" fmla="*/ 238124 w 300036"/>
                <a:gd name="connsiteY3" fmla="*/ 234553 h 384571"/>
                <a:gd name="connsiteX4" fmla="*/ 300036 w 300036"/>
                <a:gd name="connsiteY4" fmla="*/ 115491 h 384571"/>
                <a:gd name="connsiteX5" fmla="*/ 179784 w 300036"/>
                <a:gd name="connsiteY5" fmla="*/ 0 h 384571"/>
                <a:gd name="connsiteX6" fmla="*/ 98820 w 300036"/>
                <a:gd name="connsiteY6" fmla="*/ 80963 h 384571"/>
                <a:gd name="connsiteX7" fmla="*/ 3571 w 300036"/>
                <a:gd name="connsiteY7" fmla="*/ 163116 h 384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00036" h="384571">
                  <a:moveTo>
                    <a:pt x="3571" y="163116"/>
                  </a:moveTo>
                  <a:cubicBezTo>
                    <a:pt x="2381" y="211932"/>
                    <a:pt x="1190" y="260747"/>
                    <a:pt x="0" y="309563"/>
                  </a:cubicBezTo>
                  <a:lnTo>
                    <a:pt x="97630" y="384571"/>
                  </a:lnTo>
                  <a:lnTo>
                    <a:pt x="238124" y="234553"/>
                  </a:lnTo>
                  <a:lnTo>
                    <a:pt x="300036" y="115491"/>
                  </a:lnTo>
                  <a:lnTo>
                    <a:pt x="179784" y="0"/>
                  </a:lnTo>
                  <a:lnTo>
                    <a:pt x="98820" y="80963"/>
                  </a:lnTo>
                  <a:lnTo>
                    <a:pt x="3571" y="163116"/>
                  </a:ln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Oval 10"/>
          <p:cNvSpPr/>
          <p:nvPr/>
        </p:nvSpPr>
        <p:spPr>
          <a:xfrm>
            <a:off x="3520568" y="3756852"/>
            <a:ext cx="749710" cy="762000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5:1-16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r="50000" b="45080"/>
          <a:stretch/>
        </p:blipFill>
        <p:spPr>
          <a:xfrm rot="20764512">
            <a:off x="2802222" y="797661"/>
            <a:ext cx="1264575" cy="1278241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 rot="426099">
            <a:off x="3508404" y="4575184"/>
            <a:ext cx="657749" cy="943514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074487" y="3051661"/>
            <a:ext cx="529739" cy="529739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527104" y="3747490"/>
            <a:ext cx="749710" cy="762000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90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0" grpId="0" animBg="1"/>
      <p:bldP spid="10" grpId="1" animBg="1"/>
      <p:bldP spid="12" grpId="0" animBg="1"/>
      <p:bldP spid="12" grpId="1" animBg="1"/>
      <p:bldP spid="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5:1-16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8912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Blessed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~ </a:t>
            </a:r>
            <a:r>
              <a:rPr lang="en-US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makarios</a:t>
            </a: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5:1-16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0880" y="1219200"/>
            <a:ext cx="7971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Beatitudes ~ from Latin, </a:t>
            </a:r>
            <a:r>
              <a:rPr lang="en-US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beatus</a:t>
            </a:r>
            <a:endParaRPr lang="en-US" sz="3200" b="1" cap="sm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1761523"/>
            <a:ext cx="7971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1313" indent="-341313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Used to describe one who has received supreme or divine favor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814" y="3724814"/>
            <a:ext cx="8372" cy="8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749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5:1-16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3684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2234625"/>
            <a:ext cx="7971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ptokos</a:t>
            </a:r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one who only earns his living by begging </a:t>
            </a:r>
            <a:endParaRPr lang="en-US" sz="3200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words for “poor”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5:1-16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0880" y="1219200"/>
            <a:ext cx="7971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1313" indent="-341313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penēs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– one who is so poor he earns his bread by daily labor</a:t>
            </a:r>
          </a:p>
        </p:txBody>
      </p:sp>
      <p:sp>
        <p:nvSpPr>
          <p:cNvPr id="15" name="Oval 14"/>
          <p:cNvSpPr/>
          <p:nvPr/>
        </p:nvSpPr>
        <p:spPr>
          <a:xfrm>
            <a:off x="812076" y="1780473"/>
            <a:ext cx="7696200" cy="2212848"/>
          </a:xfrm>
          <a:prstGeom prst="ellipse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030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4" grpId="0"/>
      <p:bldP spid="4" grpId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Matthew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atthew">
      <a:majorFont>
        <a:latin typeface="Penoir"/>
        <a:ea typeface=""/>
        <a:cs typeface=""/>
      </a:majorFont>
      <a:minorFont>
        <a:latin typeface="Penoir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544961E-0970-4675-8C1A-8ABB0B0FB329}" vid="{F3943BE5-2AEB-44A9-95BA-FC3792F7D8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Matthew</Template>
  <TotalTime>4053</TotalTime>
  <Words>380</Words>
  <Application>Microsoft Office PowerPoint</Application>
  <PresentationFormat>On-screen Show (4:3)</PresentationFormat>
  <Paragraphs>69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LilyUPC</vt:lpstr>
      <vt:lpstr>Arial</vt:lpstr>
      <vt:lpstr>Times New Roman</vt:lpstr>
      <vt:lpstr>Mitzvah</vt:lpstr>
      <vt:lpstr>Penoir</vt:lpstr>
      <vt:lpstr>AvalonQuest</vt:lpstr>
      <vt:lpstr>Britannic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36</cp:revision>
  <dcterms:created xsi:type="dcterms:W3CDTF">2015-05-20T21:28:38Z</dcterms:created>
  <dcterms:modified xsi:type="dcterms:W3CDTF">2015-05-24T12:26:21Z</dcterms:modified>
</cp:coreProperties>
</file>