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301" r:id="rId3"/>
    <p:sldId id="258" r:id="rId4"/>
    <p:sldId id="277" r:id="rId5"/>
    <p:sldId id="302" r:id="rId6"/>
    <p:sldId id="288" r:id="rId7"/>
    <p:sldId id="284" r:id="rId8"/>
    <p:sldId id="281" r:id="rId9"/>
    <p:sldId id="289" r:id="rId10"/>
    <p:sldId id="283" r:id="rId11"/>
    <p:sldId id="285" r:id="rId12"/>
    <p:sldId id="290" r:id="rId13"/>
    <p:sldId id="286" r:id="rId14"/>
    <p:sldId id="287" r:id="rId15"/>
    <p:sldId id="291" r:id="rId16"/>
    <p:sldId id="293" r:id="rId17"/>
    <p:sldId id="292" r:id="rId18"/>
    <p:sldId id="294" r:id="rId19"/>
    <p:sldId id="295" r:id="rId20"/>
    <p:sldId id="279" r:id="rId21"/>
    <p:sldId id="298" r:id="rId22"/>
    <p:sldId id="297" r:id="rId23"/>
    <p:sldId id="305" r:id="rId24"/>
    <p:sldId id="306" r:id="rId25"/>
    <p:sldId id="307" r:id="rId26"/>
    <p:sldId id="308" r:id="rId27"/>
    <p:sldId id="303" r:id="rId28"/>
    <p:sldId id="304" r:id="rId29"/>
    <p:sldId id="299" r:id="rId30"/>
    <p:sldId id="300" r:id="rId31"/>
  </p:sldIdLst>
  <p:sldSz cx="9144000" cy="6858000" type="screen4x3"/>
  <p:notesSz cx="6858000" cy="9144000"/>
  <p:embeddedFontLst>
    <p:embeddedFont>
      <p:font typeface="LilyUPC" panose="020B0604020202020204" pitchFamily="34" charset="-34"/>
      <p:regular r:id="rId32"/>
      <p:bold r:id="rId33"/>
      <p:italic r:id="rId34"/>
      <p:boldItalic r:id="rId35"/>
    </p:embeddedFont>
    <p:embeddedFont>
      <p:font typeface="Britannic Bold" panose="020B0903060703020204" pitchFamily="34" charset="0"/>
      <p:regular r:id="rId36"/>
    </p:embeddedFont>
    <p:embeddedFont>
      <p:font typeface="Penoir" panose="020B0500000000000000" pitchFamily="34" charset="0"/>
      <p:regular r:id="rId37"/>
      <p:bold r:id="rId38"/>
      <p:italic r:id="rId39"/>
      <p:boldItalic r:id="rId40"/>
    </p:embeddedFont>
    <p:embeddedFont>
      <p:font typeface="Arial Narrow" panose="020B0606020202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97" autoAdjust="0"/>
    <p:restoredTop sz="94660"/>
  </p:normalViewPr>
  <p:slideViewPr>
    <p:cSldViewPr showGuides="1">
      <p:cViewPr varScale="1">
        <p:scale>
          <a:sx n="62" d="100"/>
          <a:sy n="62" d="100"/>
        </p:scale>
        <p:origin x="462" y="30"/>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5/3/2015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3195484"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Two ordinances:</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85800" y="1219200"/>
            <a:ext cx="26670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effectLst>
                  <a:outerShdw blurRad="38100" dist="38100" dir="2700000" algn="tl">
                    <a:srgbClr val="000000">
                      <a:alpha val="43137"/>
                    </a:srgbClr>
                  </a:outerShdw>
                </a:effectLst>
              </a:rPr>
              <a:t>Communion</a:t>
            </a:r>
            <a:endParaRPr lang="en-US" sz="3200" dirty="0">
              <a:effectLst>
                <a:outerShdw blurRad="38100" dist="38100" dir="2700000" algn="tl">
                  <a:srgbClr val="000000">
                    <a:alpha val="43137"/>
                  </a:srgbClr>
                </a:outerShdw>
              </a:effectLst>
            </a:endParaRPr>
          </a:p>
        </p:txBody>
      </p:sp>
      <p:sp>
        <p:nvSpPr>
          <p:cNvPr id="5" name="TextBox 4"/>
          <p:cNvSpPr txBox="1"/>
          <p:nvPr/>
        </p:nvSpPr>
        <p:spPr>
          <a:xfrm>
            <a:off x="685800" y="1716593"/>
            <a:ext cx="21336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effectLst>
                  <a:outerShdw blurRad="38100" dist="38100" dir="2700000" algn="tl">
                    <a:srgbClr val="000000">
                      <a:alpha val="43137"/>
                    </a:srgbClr>
                  </a:outerShdw>
                </a:effectLst>
              </a:rPr>
              <a:t>Baptism</a:t>
            </a:r>
            <a:endParaRPr lang="en-US" sz="3200" dirty="0">
              <a:effectLst>
                <a:outerShdw blurRad="38100" dist="38100" dir="2700000" algn="tl">
                  <a:srgbClr val="000000">
                    <a:alpha val="43137"/>
                  </a:srgbClr>
                </a:outerShdw>
              </a:effectLst>
            </a:endParaRPr>
          </a:p>
        </p:txBody>
      </p:sp>
      <p:sp>
        <p:nvSpPr>
          <p:cNvPr id="6" name="TextBox 5"/>
          <p:cNvSpPr txBox="1"/>
          <p:nvPr/>
        </p:nvSpPr>
        <p:spPr>
          <a:xfrm>
            <a:off x="3738716" y="697012"/>
            <a:ext cx="4643284"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Two greatest doctrines:</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114800" y="1219200"/>
            <a:ext cx="3276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Christ in us</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114800" y="1716593"/>
            <a:ext cx="262128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Us in Christ</a:t>
            </a:r>
            <a:endParaRPr lang="en-US" sz="3200" dirty="0">
              <a:effectLst>
                <a:outerShdw blurRad="38100" dist="38100" dir="2700000" algn="tl">
                  <a:srgbClr val="000000">
                    <a:alpha val="43137"/>
                  </a:srgbClr>
                </a:outerShdw>
              </a:effectLst>
            </a:endParaRPr>
          </a:p>
        </p:txBody>
      </p:sp>
      <p:cxnSp>
        <p:nvCxnSpPr>
          <p:cNvPr id="12" name="Straight Connector 11"/>
          <p:cNvCxnSpPr/>
          <p:nvPr/>
        </p:nvCxnSpPr>
        <p:spPr>
          <a:xfrm>
            <a:off x="3071051" y="1554736"/>
            <a:ext cx="990601"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55542" y="2042672"/>
            <a:ext cx="1595373"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19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3549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Eph. 2:8-9 ~ </a:t>
            </a:r>
            <a:r>
              <a:rPr lang="en-US" sz="3200" baseline="30000" dirty="0">
                <a:effectLst>
                  <a:outerShdw blurRad="38100" dist="38100" dir="2700000" algn="tl">
                    <a:srgbClr val="000000">
                      <a:alpha val="43137"/>
                    </a:srgbClr>
                  </a:outerShdw>
                </a:effectLst>
              </a:rPr>
              <a:t>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by grace you have been saved through faith, and that not of yourselves; </a:t>
            </a:r>
            <a:r>
              <a:rPr lang="en-US" sz="3200" i="1" dirty="0">
                <a:solidFill>
                  <a:srgbClr val="FFFF00"/>
                </a:solidFill>
                <a:effectLst>
                  <a:outerShdw blurRad="38100" dist="38100" dir="2700000" algn="tl">
                    <a:srgbClr val="000000">
                      <a:alpha val="43137"/>
                    </a:srgbClr>
                  </a:outerShdw>
                </a:effectLst>
              </a:rPr>
              <a:t>it is</a:t>
            </a:r>
            <a:r>
              <a:rPr lang="en-US" sz="3200" dirty="0">
                <a:solidFill>
                  <a:srgbClr val="FFFF00"/>
                </a:solidFill>
                <a:effectLst>
                  <a:outerShdw blurRad="38100" dist="38100" dir="2700000" algn="tl">
                    <a:srgbClr val="000000">
                      <a:alpha val="43137"/>
                    </a:srgbClr>
                  </a:outerShdw>
                </a:effectLst>
              </a:rPr>
              <a:t> the gift of God,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not of works, lest anyone should boast.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25789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25" name="Group 1024"/>
          <p:cNvGrpSpPr/>
          <p:nvPr/>
        </p:nvGrpSpPr>
        <p:grpSpPr>
          <a:xfrm>
            <a:off x="6444817" y="1204737"/>
            <a:ext cx="1299412" cy="1544209"/>
            <a:chOff x="6888096" y="1996568"/>
            <a:chExt cx="1299412" cy="1544209"/>
          </a:xfrm>
        </p:grpSpPr>
        <p:sp>
          <p:nvSpPr>
            <p:cNvPr id="31" name="Rectangle 30"/>
            <p:cNvSpPr/>
            <p:nvPr/>
          </p:nvSpPr>
          <p:spPr>
            <a:xfrm>
              <a:off x="6888096" y="2001192"/>
              <a:ext cx="1299412" cy="1539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large-icons.com/stock-icons/large-glossy/cut-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528" y="1996568"/>
              <a:ext cx="345195" cy="345195"/>
            </a:xfrm>
            <a:prstGeom prst="rect">
              <a:avLst/>
            </a:prstGeom>
            <a:solidFill>
              <a:schemeClr val="bg2">
                <a:lumMod val="10000"/>
              </a:schemeClr>
            </a:solidFill>
          </p:spPr>
        </p:pic>
        <p:pic>
          <p:nvPicPr>
            <p:cNvPr id="1028" name="Picture 4" descr="Document Cop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451" y="2445577"/>
              <a:ext cx="329503" cy="329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connectseward.org/shs/students/students14/kaitlinbrabec/Shortcuts%20Site/Pas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788" y="2884948"/>
              <a:ext cx="398698" cy="398698"/>
            </a:xfrm>
            <a:prstGeom prst="rect">
              <a:avLst/>
            </a:prstGeom>
            <a:noFill/>
            <a:extLst>
              <a:ext uri="{909E8E84-426E-40DD-AFC4-6F175D3DCCD1}">
                <a14:hiddenFill xmlns:a14="http://schemas.microsoft.com/office/drawing/2010/main">
                  <a:solidFill>
                    <a:srgbClr val="FFFFFF"/>
                  </a:solidFill>
                </a14:hiddenFill>
              </a:ext>
            </a:extLst>
          </p:spPr>
        </p:pic>
        <p:sp>
          <p:nvSpPr>
            <p:cNvPr id="1024" name="TextBox 1023"/>
            <p:cNvSpPr txBox="1"/>
            <p:nvPr/>
          </p:nvSpPr>
          <p:spPr>
            <a:xfrm>
              <a:off x="7388421" y="2099812"/>
              <a:ext cx="688779" cy="369332"/>
            </a:xfrm>
            <a:prstGeom prst="rect">
              <a:avLst/>
            </a:prstGeom>
            <a:noFill/>
          </p:spPr>
          <p:txBody>
            <a:bodyPr wrap="square" rtlCol="0">
              <a:spAutoFit/>
            </a:bodyPr>
            <a:lstStyle/>
            <a:p>
              <a:r>
                <a:rPr lang="en-US" dirty="0">
                  <a:solidFill>
                    <a:schemeClr val="bg2">
                      <a:lumMod val="10000"/>
                    </a:schemeClr>
                  </a:solidFill>
                  <a:latin typeface="Arial Narrow" panose="020B0606020202030204" pitchFamily="34" charset="0"/>
                </a:rPr>
                <a:t>C</a:t>
              </a:r>
              <a:r>
                <a:rPr lang="en-US" dirty="0" smtClean="0">
                  <a:solidFill>
                    <a:schemeClr val="bg2">
                      <a:lumMod val="10000"/>
                    </a:schemeClr>
                  </a:solidFill>
                  <a:latin typeface="Arial Narrow" panose="020B0606020202030204" pitchFamily="34" charset="0"/>
                </a:rPr>
                <a:t>ut</a:t>
              </a:r>
              <a:endParaRPr lang="en-US" dirty="0">
                <a:solidFill>
                  <a:schemeClr val="bg2">
                    <a:lumMod val="10000"/>
                  </a:schemeClr>
                </a:solidFill>
                <a:latin typeface="Arial Narrow" panose="020B0606020202030204" pitchFamily="34" charset="0"/>
              </a:endParaRPr>
            </a:p>
          </p:txBody>
        </p:sp>
        <p:sp>
          <p:nvSpPr>
            <p:cNvPr id="36" name="TextBox 35"/>
            <p:cNvSpPr txBox="1"/>
            <p:nvPr/>
          </p:nvSpPr>
          <p:spPr>
            <a:xfrm>
              <a:off x="7391400" y="2427016"/>
              <a:ext cx="688779" cy="369332"/>
            </a:xfrm>
            <a:prstGeom prst="rect">
              <a:avLst/>
            </a:prstGeom>
            <a:noFill/>
          </p:spPr>
          <p:txBody>
            <a:bodyPr wrap="square" rtlCol="0">
              <a:spAutoFit/>
            </a:bodyPr>
            <a:lstStyle/>
            <a:p>
              <a:r>
                <a:rPr lang="en-US" dirty="0" smtClean="0">
                  <a:solidFill>
                    <a:schemeClr val="bg2">
                      <a:lumMod val="10000"/>
                    </a:schemeClr>
                  </a:solidFill>
                  <a:latin typeface="Arial Narrow" panose="020B0606020202030204" pitchFamily="34" charset="0"/>
                </a:rPr>
                <a:t>Copy</a:t>
              </a:r>
              <a:endParaRPr lang="en-US" dirty="0">
                <a:solidFill>
                  <a:schemeClr val="bg2">
                    <a:lumMod val="10000"/>
                  </a:schemeClr>
                </a:solidFill>
                <a:latin typeface="Arial Narrow" panose="020B0606020202030204" pitchFamily="34" charset="0"/>
              </a:endParaRPr>
            </a:p>
          </p:txBody>
        </p:sp>
        <p:sp>
          <p:nvSpPr>
            <p:cNvPr id="37" name="TextBox 36"/>
            <p:cNvSpPr txBox="1"/>
            <p:nvPr/>
          </p:nvSpPr>
          <p:spPr>
            <a:xfrm>
              <a:off x="7391400" y="2831068"/>
              <a:ext cx="688779" cy="369332"/>
            </a:xfrm>
            <a:prstGeom prst="rect">
              <a:avLst/>
            </a:prstGeom>
            <a:noFill/>
          </p:spPr>
          <p:txBody>
            <a:bodyPr wrap="square" rtlCol="0">
              <a:spAutoFit/>
            </a:bodyPr>
            <a:lstStyle/>
            <a:p>
              <a:r>
                <a:rPr lang="en-US" dirty="0" smtClean="0">
                  <a:solidFill>
                    <a:schemeClr val="bg2">
                      <a:lumMod val="10000"/>
                    </a:schemeClr>
                  </a:solidFill>
                  <a:latin typeface="Arial Narrow" panose="020B0606020202030204" pitchFamily="34" charset="0"/>
                </a:rPr>
                <a:t>Paste</a:t>
              </a:r>
              <a:endParaRPr lang="en-US" dirty="0">
                <a:solidFill>
                  <a:schemeClr val="bg2">
                    <a:lumMod val="10000"/>
                  </a:schemeClr>
                </a:solidFill>
                <a:latin typeface="Arial Narrow" panose="020B0606020202030204" pitchFamily="34" charset="0"/>
              </a:endParaRPr>
            </a:p>
          </p:txBody>
        </p:sp>
      </p:grpSp>
      <p:sp>
        <p:nvSpPr>
          <p:cNvPr id="1031" name="Rectangle 1030"/>
          <p:cNvSpPr/>
          <p:nvPr/>
        </p:nvSpPr>
        <p:spPr>
          <a:xfrm>
            <a:off x="6449063" y="1204737"/>
            <a:ext cx="1318080" cy="449009"/>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9" name="Rectangle 8"/>
          <p:cNvSpPr/>
          <p:nvPr/>
        </p:nvSpPr>
        <p:spPr>
          <a:xfrm>
            <a:off x="2488790" y="838200"/>
            <a:ext cx="3733800" cy="5181600"/>
          </a:xfrm>
          <a:prstGeom prst="rect">
            <a:avLst/>
          </a:prstGeom>
          <a:solidFill>
            <a:schemeClr val="bg1"/>
          </a:solidFill>
          <a:ln>
            <a:solidFill>
              <a:schemeClr val="bg2">
                <a:lumMod val="10000"/>
              </a:schemeClr>
            </a:solidFill>
          </a:ln>
          <a:effectLst>
            <a:outerShdw blurRad="127000" dist="254000" dir="2700000" algn="tl"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1358833"/>
            <a:ext cx="2286000" cy="430887"/>
          </a:xfrm>
          <a:prstGeom prst="rect">
            <a:avLst/>
          </a:prstGeom>
          <a:noFill/>
        </p:spPr>
        <p:txBody>
          <a:bodyPr wrap="square" rtlCol="0">
            <a:spAutoFit/>
          </a:bodyPr>
          <a:lstStyle/>
          <a:p>
            <a:pPr marL="227013" indent="-227013">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Lust</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2181" y="2732278"/>
            <a:ext cx="2286000" cy="1107996"/>
          </a:xfrm>
          <a:prstGeom prst="rect">
            <a:avLst/>
          </a:prstGeom>
          <a:noFill/>
        </p:spPr>
        <p:txBody>
          <a:bodyPr wrap="square" rtlCol="0">
            <a:spAutoFit/>
          </a:bodyPr>
          <a:lstStyle/>
          <a:p>
            <a:pPr marL="227013" indent="-227013">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Voting for the wrong political party</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657600" y="1363009"/>
            <a:ext cx="2284306" cy="452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02347" y="1376065"/>
            <a:ext cx="800636" cy="452735"/>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1811568"/>
            <a:ext cx="2412590" cy="430887"/>
          </a:xfrm>
          <a:prstGeom prst="rect">
            <a:avLst/>
          </a:prstGeom>
          <a:noFill/>
        </p:spPr>
        <p:txBody>
          <a:bodyPr wrap="square" rtlCol="0">
            <a:spAutoFit/>
          </a:bodyPr>
          <a:lstStyle/>
          <a:p>
            <a:pPr marL="227013" indent="-227013">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Lying</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657599" y="1815847"/>
            <a:ext cx="2284307" cy="452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91849" y="1833265"/>
            <a:ext cx="1065647" cy="452735"/>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2242455"/>
            <a:ext cx="2286000" cy="430887"/>
          </a:xfrm>
          <a:prstGeom prst="rect">
            <a:avLst/>
          </a:prstGeom>
          <a:noFill/>
        </p:spPr>
        <p:txBody>
          <a:bodyPr wrap="square" rtlCol="0">
            <a:spAutoFit/>
          </a:bodyPr>
          <a:lstStyle/>
          <a:p>
            <a:pPr marL="227013" indent="-227013">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Stealing</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657600" y="2298988"/>
            <a:ext cx="2284307" cy="452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79827" y="2320768"/>
            <a:ext cx="1289433" cy="452735"/>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57599" y="2782129"/>
            <a:ext cx="2284309" cy="1042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75677" y="2778036"/>
            <a:ext cx="2041252" cy="1025150"/>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9" name="Straight Arrow Connector 1028"/>
          <p:cNvCxnSpPr/>
          <p:nvPr/>
        </p:nvCxnSpPr>
        <p:spPr>
          <a:xfrm rot="-300000">
            <a:off x="9220200" y="3886200"/>
            <a:ext cx="228600" cy="304800"/>
          </a:xfrm>
          <a:prstGeom prst="straightConnector1">
            <a:avLst/>
          </a:prstGeom>
          <a:ln w="57150">
            <a:solidFill>
              <a:schemeClr val="bg1"/>
            </a:solidFill>
            <a:headEnd type="arrow"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42" name="Group 1041"/>
          <p:cNvGrpSpPr/>
          <p:nvPr/>
        </p:nvGrpSpPr>
        <p:grpSpPr>
          <a:xfrm>
            <a:off x="1016410" y="981218"/>
            <a:ext cx="2183990" cy="3362182"/>
            <a:chOff x="304800" y="838200"/>
            <a:chExt cx="2183990" cy="3362182"/>
          </a:xfrm>
        </p:grpSpPr>
        <p:sp>
          <p:nvSpPr>
            <p:cNvPr id="1038" name="Rectangle 1037"/>
            <p:cNvSpPr/>
            <p:nvPr/>
          </p:nvSpPr>
          <p:spPr>
            <a:xfrm>
              <a:off x="304800" y="838200"/>
              <a:ext cx="2183990" cy="3362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p:cNvSpPr txBox="1"/>
            <p:nvPr/>
          </p:nvSpPr>
          <p:spPr>
            <a:xfrm>
              <a:off x="381000" y="847582"/>
              <a:ext cx="1642292" cy="461665"/>
            </a:xfrm>
            <a:prstGeom prst="rect">
              <a:avLst/>
            </a:prstGeom>
            <a:noFill/>
          </p:spPr>
          <p:txBody>
            <a:bodyPr wrap="square" rtlCol="0">
              <a:spAutoFit/>
            </a:bodyPr>
            <a:lstStyle/>
            <a:p>
              <a:r>
                <a:rPr lang="en-US" sz="2400" dirty="0" smtClean="0">
                  <a:solidFill>
                    <a:srgbClr val="FF0000"/>
                  </a:solidFill>
                  <a:latin typeface="Arial Narrow" panose="020B0606020202030204" pitchFamily="34" charset="0"/>
                </a:rPr>
                <a:t>Clipboard </a:t>
              </a:r>
              <a:endParaRPr lang="en-US" sz="2400" dirty="0">
                <a:solidFill>
                  <a:srgbClr val="FF0000"/>
                </a:solidFill>
                <a:latin typeface="Arial Narrow" panose="020B0606020202030204" pitchFamily="34" charset="0"/>
              </a:endParaRPr>
            </a:p>
          </p:txBody>
        </p:sp>
        <p:sp>
          <p:nvSpPr>
            <p:cNvPr id="1040" name="Isosceles Triangle 1039"/>
            <p:cNvSpPr/>
            <p:nvPr/>
          </p:nvSpPr>
          <p:spPr>
            <a:xfrm flipV="1">
              <a:off x="1991698" y="1032745"/>
              <a:ext cx="166025" cy="150152"/>
            </a:xfrm>
            <a:prstGeom prs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extBox 1040"/>
            <p:cNvSpPr txBox="1"/>
            <p:nvPr/>
          </p:nvSpPr>
          <p:spPr>
            <a:xfrm>
              <a:off x="2133600" y="942992"/>
              <a:ext cx="355190" cy="338554"/>
            </a:xfrm>
            <a:prstGeom prst="rect">
              <a:avLst/>
            </a:prstGeom>
            <a:noFill/>
          </p:spPr>
          <p:txBody>
            <a:bodyPr wrap="square" rtlCol="0">
              <a:spAutoFit/>
            </a:bodyPr>
            <a:lstStyle/>
            <a:p>
              <a:r>
                <a:rPr lang="en-US" sz="1600" b="1" dirty="0" smtClean="0">
                  <a:solidFill>
                    <a:schemeClr val="tx1">
                      <a:lumMod val="50000"/>
                    </a:schemeClr>
                  </a:solidFill>
                  <a:latin typeface="Arial Narrow" panose="020B0606020202030204" pitchFamily="34" charset="0"/>
                </a:rPr>
                <a:t>X</a:t>
              </a:r>
              <a:endParaRPr lang="en-US" sz="1400" b="1" dirty="0">
                <a:solidFill>
                  <a:schemeClr val="tx1">
                    <a:lumMod val="50000"/>
                  </a:schemeClr>
                </a:solidFill>
                <a:latin typeface="Arial Narrow" panose="020B0606020202030204" pitchFamily="34" charset="0"/>
              </a:endParaRPr>
            </a:p>
          </p:txBody>
        </p:sp>
        <p:sp>
          <p:nvSpPr>
            <p:cNvPr id="57" name="TextBox 56"/>
            <p:cNvSpPr txBox="1"/>
            <p:nvPr/>
          </p:nvSpPr>
          <p:spPr>
            <a:xfrm>
              <a:off x="419168" y="1307068"/>
              <a:ext cx="927031" cy="369332"/>
            </a:xfrm>
            <a:prstGeom prst="rect">
              <a:avLst/>
            </a:prstGeom>
            <a:noFill/>
            <a:ln>
              <a:solidFill>
                <a:schemeClr val="bg1">
                  <a:lumMod val="50000"/>
                </a:schemeClr>
              </a:solidFill>
            </a:ln>
          </p:spPr>
          <p:txBody>
            <a:bodyPr wrap="square" rtlCol="0">
              <a:spAutoFit/>
            </a:bodyPr>
            <a:lstStyle/>
            <a:p>
              <a:r>
                <a:rPr lang="en-US" dirty="0" smtClean="0">
                  <a:solidFill>
                    <a:schemeClr val="bg1">
                      <a:lumMod val="50000"/>
                    </a:schemeClr>
                  </a:solidFill>
                  <a:latin typeface="Arial Narrow" panose="020B0606020202030204" pitchFamily="34" charset="0"/>
                </a:rPr>
                <a:t>Paste All</a:t>
              </a:r>
              <a:endParaRPr lang="en-US" dirty="0">
                <a:solidFill>
                  <a:schemeClr val="bg1">
                    <a:lumMod val="50000"/>
                  </a:schemeClr>
                </a:solidFill>
                <a:latin typeface="Arial Narrow" panose="020B0606020202030204" pitchFamily="34" charset="0"/>
              </a:endParaRPr>
            </a:p>
          </p:txBody>
        </p:sp>
        <p:sp>
          <p:nvSpPr>
            <p:cNvPr id="58" name="TextBox 57"/>
            <p:cNvSpPr txBox="1"/>
            <p:nvPr/>
          </p:nvSpPr>
          <p:spPr>
            <a:xfrm>
              <a:off x="1511369" y="1309914"/>
              <a:ext cx="927031" cy="369332"/>
            </a:xfrm>
            <a:prstGeom prst="rect">
              <a:avLst/>
            </a:prstGeom>
            <a:noFill/>
            <a:ln>
              <a:solidFill>
                <a:schemeClr val="bg1">
                  <a:lumMod val="50000"/>
                </a:schemeClr>
              </a:solidFill>
            </a:ln>
          </p:spPr>
          <p:txBody>
            <a:bodyPr wrap="square" rtlCol="0">
              <a:spAutoFit/>
            </a:bodyPr>
            <a:lstStyle/>
            <a:p>
              <a:r>
                <a:rPr lang="en-US" dirty="0" smtClean="0">
                  <a:solidFill>
                    <a:schemeClr val="bg1">
                      <a:lumMod val="50000"/>
                    </a:schemeClr>
                  </a:solidFill>
                  <a:latin typeface="Arial Narrow" panose="020B0606020202030204" pitchFamily="34" charset="0"/>
                </a:rPr>
                <a:t>Clear All</a:t>
              </a:r>
              <a:endParaRPr lang="en-US" dirty="0">
                <a:solidFill>
                  <a:schemeClr val="bg1">
                    <a:lumMod val="50000"/>
                  </a:schemeClr>
                </a:solidFill>
                <a:latin typeface="Arial Narrow" panose="020B0606020202030204" pitchFamily="34" charset="0"/>
              </a:endParaRPr>
            </a:p>
          </p:txBody>
        </p:sp>
      </p:grpSp>
      <p:sp>
        <p:nvSpPr>
          <p:cNvPr id="1043" name="TextBox 1042"/>
          <p:cNvSpPr txBox="1"/>
          <p:nvPr/>
        </p:nvSpPr>
        <p:spPr>
          <a:xfrm>
            <a:off x="1071716" y="1944469"/>
            <a:ext cx="182388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latin typeface="Arial Narrow" panose="020B0606020202030204" pitchFamily="34" charset="0"/>
              </a:rPr>
              <a:t>Lust</a:t>
            </a:r>
            <a:endParaRPr lang="en-US" dirty="0">
              <a:solidFill>
                <a:schemeClr val="bg2">
                  <a:lumMod val="10000"/>
                </a:schemeClr>
              </a:solidFill>
              <a:latin typeface="Arial Narrow" panose="020B0606020202030204" pitchFamily="34" charset="0"/>
            </a:endParaRPr>
          </a:p>
        </p:txBody>
      </p:sp>
      <p:sp>
        <p:nvSpPr>
          <p:cNvPr id="54" name="TextBox 53"/>
          <p:cNvSpPr txBox="1"/>
          <p:nvPr/>
        </p:nvSpPr>
        <p:spPr>
          <a:xfrm>
            <a:off x="1066800" y="2249269"/>
            <a:ext cx="182388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latin typeface="Arial Narrow" panose="020B0606020202030204" pitchFamily="34" charset="0"/>
              </a:rPr>
              <a:t>Lying</a:t>
            </a:r>
            <a:endParaRPr lang="en-US" dirty="0">
              <a:solidFill>
                <a:schemeClr val="bg2">
                  <a:lumMod val="10000"/>
                </a:schemeClr>
              </a:solidFill>
              <a:latin typeface="Arial Narrow" panose="020B0606020202030204" pitchFamily="34" charset="0"/>
            </a:endParaRPr>
          </a:p>
        </p:txBody>
      </p:sp>
      <p:sp>
        <p:nvSpPr>
          <p:cNvPr id="55" name="TextBox 54"/>
          <p:cNvSpPr txBox="1"/>
          <p:nvPr/>
        </p:nvSpPr>
        <p:spPr>
          <a:xfrm>
            <a:off x="1071716" y="2554069"/>
            <a:ext cx="182388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latin typeface="Arial Narrow" panose="020B0606020202030204" pitchFamily="34" charset="0"/>
              </a:rPr>
              <a:t>Stealing</a:t>
            </a:r>
            <a:endParaRPr lang="en-US" dirty="0">
              <a:solidFill>
                <a:schemeClr val="bg2">
                  <a:lumMod val="10000"/>
                </a:schemeClr>
              </a:solidFill>
              <a:latin typeface="Arial Narrow" panose="020B0606020202030204" pitchFamily="34" charset="0"/>
            </a:endParaRPr>
          </a:p>
        </p:txBody>
      </p:sp>
      <p:sp>
        <p:nvSpPr>
          <p:cNvPr id="56" name="TextBox 55"/>
          <p:cNvSpPr txBox="1"/>
          <p:nvPr/>
        </p:nvSpPr>
        <p:spPr>
          <a:xfrm>
            <a:off x="1066800" y="2858869"/>
            <a:ext cx="182388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latin typeface="Arial Narrow" panose="020B0606020202030204" pitchFamily="34" charset="0"/>
              </a:rPr>
              <a:t>Voting for the wrong </a:t>
            </a:r>
            <a:r>
              <a:rPr lang="en-US" dirty="0" err="1" smtClean="0">
                <a:solidFill>
                  <a:schemeClr val="bg2">
                    <a:lumMod val="10000"/>
                  </a:schemeClr>
                </a:solidFill>
                <a:latin typeface="Arial Narrow" panose="020B0606020202030204" pitchFamily="34" charset="0"/>
              </a:rPr>
              <a:t>politi</a:t>
            </a:r>
            <a:r>
              <a:rPr lang="en-US" dirty="0" smtClean="0">
                <a:solidFill>
                  <a:schemeClr val="bg2">
                    <a:lumMod val="10000"/>
                  </a:schemeClr>
                </a:solidFill>
                <a:latin typeface="Arial Narrow" panose="020B0606020202030204" pitchFamily="34" charset="0"/>
              </a:rPr>
              <a:t> …</a:t>
            </a:r>
            <a:endParaRPr lang="en-US" dirty="0">
              <a:solidFill>
                <a:schemeClr val="bg2">
                  <a:lumMod val="10000"/>
                </a:schemeClr>
              </a:solidFill>
              <a:latin typeface="Arial Narrow" panose="020B0606020202030204" pitchFamily="34" charset="0"/>
            </a:endParaRPr>
          </a:p>
        </p:txBody>
      </p:sp>
      <p:cxnSp>
        <p:nvCxnSpPr>
          <p:cNvPr id="1046" name="Straight Connector 1045"/>
          <p:cNvCxnSpPr/>
          <p:nvPr/>
        </p:nvCxnSpPr>
        <p:spPr>
          <a:xfrm>
            <a:off x="6399105" y="1086010"/>
            <a:ext cx="1457043" cy="1772859"/>
          </a:xfrm>
          <a:prstGeom prst="line">
            <a:avLst/>
          </a:prstGeom>
          <a:ln w="152400">
            <a:solidFill>
              <a:srgbClr val="FF0000"/>
            </a:solidFill>
          </a:ln>
          <a:scene3d>
            <a:camera prst="orthographicFront"/>
            <a:lightRig rig="threePt" dir="t"/>
          </a:scene3d>
          <a:sp3d>
            <a:bevelT w="190500" h="190500"/>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400800" y="1077687"/>
            <a:ext cx="1457043" cy="1772859"/>
          </a:xfrm>
          <a:prstGeom prst="line">
            <a:avLst/>
          </a:prstGeom>
          <a:ln w="152400">
            <a:solidFill>
              <a:srgbClr val="FF0000"/>
            </a:solidFill>
          </a:ln>
          <a:scene3d>
            <a:camera prst="orthographicFront"/>
            <a:lightRig rig="threePt" dir="t"/>
          </a:scene3d>
          <a:sp3d>
            <a:bevelT w="190500" h="190500"/>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31516" y="981218"/>
            <a:ext cx="2103628" cy="3362182"/>
          </a:xfrm>
          <a:prstGeom prst="line">
            <a:avLst/>
          </a:prstGeom>
          <a:ln w="152400">
            <a:solidFill>
              <a:srgbClr val="FF0000"/>
            </a:solidFill>
          </a:ln>
          <a:scene3d>
            <a:camera prst="orthographicFront"/>
            <a:lightRig rig="threePt" dir="t"/>
          </a:scene3d>
          <a:sp3d>
            <a:bevelT w="190500" h="190500"/>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089631" y="981218"/>
            <a:ext cx="2071575" cy="3309262"/>
          </a:xfrm>
          <a:prstGeom prst="line">
            <a:avLst/>
          </a:prstGeom>
          <a:ln w="152400">
            <a:solidFill>
              <a:srgbClr val="FF0000"/>
            </a:solidFill>
          </a:ln>
          <a:scene3d>
            <a:camera prst="orthographicFront"/>
            <a:lightRig rig="threePt" dir="t"/>
          </a:scene3d>
          <a:sp3d>
            <a:bevelT w="190500" h="190500"/>
          </a:sp3d>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142550" y="1447800"/>
            <a:ext cx="900267" cy="371082"/>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08486" y="1355175"/>
            <a:ext cx="1203302" cy="430887"/>
          </a:xfrm>
          <a:prstGeom prst="rect">
            <a:avLst/>
          </a:prstGeom>
          <a:noFill/>
        </p:spPr>
        <p:txBody>
          <a:bodyPr wrap="square" rtlCol="0">
            <a:spAutoFit/>
          </a:bodyPr>
          <a:lstStyle/>
          <a:p>
            <a:pPr marL="230188" indent="-230188">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Lust</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3808886" y="1817190"/>
            <a:ext cx="1203302" cy="430887"/>
          </a:xfrm>
          <a:prstGeom prst="rect">
            <a:avLst/>
          </a:prstGeom>
          <a:noFill/>
        </p:spPr>
        <p:txBody>
          <a:bodyPr wrap="square" rtlCol="0">
            <a:spAutoFit/>
          </a:bodyPr>
          <a:lstStyle/>
          <a:p>
            <a:pPr marL="230188" indent="-230188">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Lying</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3803046" y="2243824"/>
            <a:ext cx="2271162" cy="430887"/>
          </a:xfrm>
          <a:prstGeom prst="rect">
            <a:avLst/>
          </a:prstGeom>
          <a:noFill/>
        </p:spPr>
        <p:txBody>
          <a:bodyPr wrap="square" rtlCol="0">
            <a:spAutoFit/>
          </a:bodyPr>
          <a:lstStyle/>
          <a:p>
            <a:pPr marL="230188" indent="-230188">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Stealing</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3810857" y="2731775"/>
            <a:ext cx="2271162" cy="1107996"/>
          </a:xfrm>
          <a:prstGeom prst="rect">
            <a:avLst/>
          </a:prstGeom>
          <a:noFill/>
        </p:spPr>
        <p:txBody>
          <a:bodyPr wrap="square" rtlCol="0">
            <a:spAutoFit/>
          </a:bodyPr>
          <a:lstStyle/>
          <a:p>
            <a:pPr marL="230188" indent="-230188">
              <a:buFont typeface="Arial" panose="020B0604020202020204" pitchFamily="34" charset="0"/>
              <a:buChar char="•"/>
            </a:pPr>
            <a:r>
              <a:rPr lang="en-US" sz="2200" dirty="0" smtClean="0">
                <a:solidFill>
                  <a:schemeClr val="bg2">
                    <a:lumMod val="10000"/>
                  </a:schemeClr>
                </a:solidFill>
                <a:latin typeface="Times New Roman" panose="02020603050405020304" pitchFamily="18" charset="0"/>
                <a:cs typeface="Times New Roman" panose="02020603050405020304" pitchFamily="18" charset="0"/>
              </a:rPr>
              <a:t>Voting for the wrong political party</a:t>
            </a:r>
            <a:endParaRPr lang="en-US" sz="2200"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51" name="Straight Arrow Connector 50"/>
          <p:cNvCxnSpPr/>
          <p:nvPr/>
        </p:nvCxnSpPr>
        <p:spPr>
          <a:xfrm rot="-1500000">
            <a:off x="9312088" y="4383741"/>
            <a:ext cx="238607" cy="281928"/>
          </a:xfrm>
          <a:prstGeom prst="straightConnector1">
            <a:avLst/>
          </a:prstGeom>
          <a:ln w="57150">
            <a:solidFill>
              <a:schemeClr val="bg1"/>
            </a:solidFill>
            <a:headEnd type="arrow"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44" name="Picture 8" descr="http://wpfapplication.googlecode.com/svn/trunk/WpfApplication/WpfApplication/Assets/Buttons/DeleteButt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99807">
            <a:off x="3396941" y="1429649"/>
            <a:ext cx="2381250" cy="2381250"/>
          </a:xfrm>
          <a:prstGeom prst="rect">
            <a:avLst/>
          </a:prstGeom>
          <a:noFill/>
          <a:effectLst>
            <a:outerShdw blurRad="127000" dist="254000" dir="8100000" algn="tr" rotWithShape="0">
              <a:schemeClr val="bg2">
                <a:lumMod val="10000"/>
                <a:alpha val="35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4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25"/>
                                        </p:tgtEl>
                                        <p:attrNameLst>
                                          <p:attrName>style.visibility</p:attrName>
                                        </p:attrNameLst>
                                      </p:cBhvr>
                                      <p:to>
                                        <p:strVal val="visible"/>
                                      </p:to>
                                    </p:set>
                                    <p:animEffect transition="in" filter="fade">
                                      <p:cBhvr>
                                        <p:cTn id="53" dur="500"/>
                                        <p:tgtEl>
                                          <p:spTgt spid="1025"/>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childTnLst>
                          </p:cTn>
                        </p:par>
                        <p:par>
                          <p:cTn id="58" fill="hold">
                            <p:stCondLst>
                              <p:cond delay="1500"/>
                            </p:stCondLst>
                            <p:childTnLst>
                              <p:par>
                                <p:cTn id="59" presetID="64" presetClass="path" presetSubtype="0" fill="hold" nodeType="afterEffect">
                                  <p:stCondLst>
                                    <p:cond delay="0"/>
                                  </p:stCondLst>
                                  <p:childTnLst>
                                    <p:animMotion origin="layout" path="M -3.33333E-6 1.11111E-6 L -0.24895 -0.36134 " pathEditMode="relative" rAng="0" ptsTypes="AA">
                                      <p:cBhvr>
                                        <p:cTn id="60" dur="1000" fill="hold"/>
                                        <p:tgtEl>
                                          <p:spTgt spid="1029"/>
                                        </p:tgtEl>
                                        <p:attrNameLst>
                                          <p:attrName>ppt_x</p:attrName>
                                          <p:attrName>ppt_y</p:attrName>
                                        </p:attrNameLst>
                                      </p:cBhvr>
                                      <p:rCtr x="-12448" y="-18079"/>
                                    </p:animMotion>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1031"/>
                                        </p:tgtEl>
                                        <p:attrNameLst>
                                          <p:attrName>style.visibility</p:attrName>
                                        </p:attrNameLst>
                                      </p:cBhvr>
                                      <p:to>
                                        <p:strVal val="visible"/>
                                      </p:to>
                                    </p:set>
                                    <p:animEffect transition="in" filter="fade">
                                      <p:cBhvr>
                                        <p:cTn id="64" dur="500"/>
                                        <p:tgtEl>
                                          <p:spTgt spid="1031"/>
                                        </p:tgtEl>
                                      </p:cBhvr>
                                    </p:animEffect>
                                  </p:childTnLst>
                                </p:cTn>
                              </p:par>
                              <p:par>
                                <p:cTn id="65" presetID="24" presetClass="emph" presetSubtype="0" fill="hold" grpId="1" nodeType="withEffect">
                                  <p:stCondLst>
                                    <p:cond delay="1000"/>
                                  </p:stCondLst>
                                  <p:childTnLst>
                                    <p:animClr clrSpc="hsl" dir="cw">
                                      <p:cBhvr override="childStyle">
                                        <p:cTn id="66" dur="750" fill="hold"/>
                                        <p:tgtEl>
                                          <p:spTgt spid="1031"/>
                                        </p:tgtEl>
                                        <p:attrNameLst>
                                          <p:attrName>style.color</p:attrName>
                                        </p:attrNameLst>
                                      </p:cBhvr>
                                      <p:by>
                                        <p:hsl h="0" s="-12549" l="-25098"/>
                                      </p:by>
                                    </p:animClr>
                                    <p:animClr clrSpc="hsl" dir="cw">
                                      <p:cBhvr>
                                        <p:cTn id="67" dur="750" fill="hold"/>
                                        <p:tgtEl>
                                          <p:spTgt spid="1031"/>
                                        </p:tgtEl>
                                        <p:attrNameLst>
                                          <p:attrName>fillcolor</p:attrName>
                                        </p:attrNameLst>
                                      </p:cBhvr>
                                      <p:by>
                                        <p:hsl h="0" s="-12549" l="-25098"/>
                                      </p:by>
                                    </p:animClr>
                                    <p:animClr clrSpc="hsl" dir="cw">
                                      <p:cBhvr>
                                        <p:cTn id="68" dur="750" fill="hold"/>
                                        <p:tgtEl>
                                          <p:spTgt spid="1031"/>
                                        </p:tgtEl>
                                        <p:attrNameLst>
                                          <p:attrName>stroke.color</p:attrName>
                                        </p:attrNameLst>
                                      </p:cBhvr>
                                      <p:by>
                                        <p:hsl h="0" s="-12549" l="-25098"/>
                                      </p:by>
                                    </p:animClr>
                                    <p:set>
                                      <p:cBhvr>
                                        <p:cTn id="69" dur="750" fill="hold"/>
                                        <p:tgtEl>
                                          <p:spTgt spid="1031"/>
                                        </p:tgtEl>
                                        <p:attrNameLst>
                                          <p:attrName>fill.type</p:attrName>
                                        </p:attrNameLst>
                                      </p:cBhvr>
                                      <p:to>
                                        <p:strVal val="solid"/>
                                      </p:to>
                                    </p:set>
                                  </p:childTnLst>
                                </p:cTn>
                              </p:par>
                              <p:par>
                                <p:cTn id="70" presetID="30" presetClass="emph" presetSubtype="0" fill="hold" grpId="2" nodeType="withEffect">
                                  <p:stCondLst>
                                    <p:cond delay="1500"/>
                                  </p:stCondLst>
                                  <p:childTnLst>
                                    <p:animClr clrSpc="hsl" dir="cw">
                                      <p:cBhvr override="childStyle">
                                        <p:cTn id="71" dur="1000" fill="hold"/>
                                        <p:tgtEl>
                                          <p:spTgt spid="1031"/>
                                        </p:tgtEl>
                                        <p:attrNameLst>
                                          <p:attrName>style.color</p:attrName>
                                        </p:attrNameLst>
                                      </p:cBhvr>
                                      <p:by>
                                        <p:hsl h="0" s="12549" l="25098"/>
                                      </p:by>
                                    </p:animClr>
                                    <p:animClr clrSpc="hsl" dir="cw">
                                      <p:cBhvr>
                                        <p:cTn id="72" dur="1000" fill="hold"/>
                                        <p:tgtEl>
                                          <p:spTgt spid="1031"/>
                                        </p:tgtEl>
                                        <p:attrNameLst>
                                          <p:attrName>fillcolor</p:attrName>
                                        </p:attrNameLst>
                                      </p:cBhvr>
                                      <p:by>
                                        <p:hsl h="0" s="12549" l="25098"/>
                                      </p:by>
                                    </p:animClr>
                                    <p:animClr clrSpc="hsl" dir="cw">
                                      <p:cBhvr>
                                        <p:cTn id="73" dur="1000" fill="hold"/>
                                        <p:tgtEl>
                                          <p:spTgt spid="1031"/>
                                        </p:tgtEl>
                                        <p:attrNameLst>
                                          <p:attrName>stroke.color</p:attrName>
                                        </p:attrNameLst>
                                      </p:cBhvr>
                                      <p:by>
                                        <p:hsl h="0" s="12549" l="25098"/>
                                      </p:by>
                                    </p:animClr>
                                    <p:set>
                                      <p:cBhvr>
                                        <p:cTn id="74" dur="1000" fill="hold"/>
                                        <p:tgtEl>
                                          <p:spTgt spid="1031"/>
                                        </p:tgtEl>
                                        <p:attrNameLst>
                                          <p:attrName>fill.type</p:attrName>
                                        </p:attrNameLst>
                                      </p:cBhvr>
                                      <p:to>
                                        <p:strVal val="solid"/>
                                      </p:to>
                                    </p:set>
                                  </p:childTnLst>
                                </p:cTn>
                              </p:par>
                            </p:childTnLst>
                          </p:cTn>
                        </p:par>
                        <p:par>
                          <p:cTn id="75" fill="hold">
                            <p:stCondLst>
                              <p:cond delay="5000"/>
                            </p:stCondLst>
                            <p:childTnLst>
                              <p:par>
                                <p:cTn id="76" presetID="10" presetClass="entr" presetSubtype="0" fill="hold" nodeType="afterEffect">
                                  <p:stCondLst>
                                    <p:cond delay="0"/>
                                  </p:stCondLst>
                                  <p:childTnLst>
                                    <p:set>
                                      <p:cBhvr>
                                        <p:cTn id="77" dur="1" fill="hold">
                                          <p:stCondLst>
                                            <p:cond delay="0"/>
                                          </p:stCondLst>
                                        </p:cTn>
                                        <p:tgtEl>
                                          <p:spTgt spid="1042"/>
                                        </p:tgtEl>
                                        <p:attrNameLst>
                                          <p:attrName>style.visibility</p:attrName>
                                        </p:attrNameLst>
                                      </p:cBhvr>
                                      <p:to>
                                        <p:strVal val="visible"/>
                                      </p:to>
                                    </p:set>
                                    <p:animEffect transition="in" filter="fade">
                                      <p:cBhvr>
                                        <p:cTn id="78" dur="500"/>
                                        <p:tgtEl>
                                          <p:spTgt spid="1042"/>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1043"/>
                                        </p:tgtEl>
                                        <p:attrNameLst>
                                          <p:attrName>style.visibility</p:attrName>
                                        </p:attrNameLst>
                                      </p:cBhvr>
                                      <p:to>
                                        <p:strVal val="visible"/>
                                      </p:to>
                                    </p:set>
                                    <p:animEffect transition="in" filter="fade">
                                      <p:cBhvr>
                                        <p:cTn id="82" dur="500"/>
                                        <p:tgtEl>
                                          <p:spTgt spid="1043"/>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par>
                          <p:cTn id="95" fill="hold">
                            <p:stCondLst>
                              <p:cond delay="7500"/>
                            </p:stCondLst>
                            <p:childTnLst>
                              <p:par>
                                <p:cTn id="96" presetID="10" presetClass="exit" presetSubtype="0" fill="hold" grpId="1" nodeType="afterEffect">
                                  <p:stCondLst>
                                    <p:cond delay="0"/>
                                  </p:stCondLst>
                                  <p:childTnLst>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5"/>
                                        </p:tgtEl>
                                      </p:cBhvr>
                                    </p:animEffect>
                                    <p:set>
                                      <p:cBhvr>
                                        <p:cTn id="104" dur="1" fill="hold">
                                          <p:stCondLst>
                                            <p:cond delay="499"/>
                                          </p:stCondLst>
                                        </p:cTn>
                                        <p:tgtEl>
                                          <p:spTgt spid="15"/>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4"/>
                                        </p:tgtEl>
                                      </p:cBhvr>
                                    </p:animEffect>
                                    <p:set>
                                      <p:cBhvr>
                                        <p:cTn id="119" dur="1" fill="hold">
                                          <p:stCondLst>
                                            <p:cond delay="499"/>
                                          </p:stCondLst>
                                        </p:cTn>
                                        <p:tgtEl>
                                          <p:spTgt spid="2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8"/>
                                        </p:tgtEl>
                                      </p:cBhvr>
                                    </p:animEffect>
                                    <p:set>
                                      <p:cBhvr>
                                        <p:cTn id="128" dur="1" fill="hold">
                                          <p:stCondLst>
                                            <p:cond delay="499"/>
                                          </p:stCondLst>
                                        </p:cTn>
                                        <p:tgtEl>
                                          <p:spTgt spid="1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9"/>
                                        </p:tgtEl>
                                      </p:cBhvr>
                                    </p:animEffect>
                                    <p:set>
                                      <p:cBhvr>
                                        <p:cTn id="131" dur="1" fill="hold">
                                          <p:stCondLst>
                                            <p:cond delay="499"/>
                                          </p:stCondLst>
                                        </p:cTn>
                                        <p:tgtEl>
                                          <p:spTgt spid="19"/>
                                        </p:tgtEl>
                                        <p:attrNameLst>
                                          <p:attrName>style.visibility</p:attrName>
                                        </p:attrNameLst>
                                      </p:cBhvr>
                                      <p:to>
                                        <p:strVal val="hidden"/>
                                      </p:to>
                                    </p:set>
                                  </p:childTnLst>
                                </p:cTn>
                              </p:par>
                            </p:childTnLst>
                          </p:cTn>
                        </p:par>
                        <p:par>
                          <p:cTn id="132" fill="hold">
                            <p:stCondLst>
                              <p:cond delay="8000"/>
                            </p:stCondLst>
                            <p:childTnLst>
                              <p:par>
                                <p:cTn id="133" presetID="10" presetClass="exit" presetSubtype="0" fill="hold" nodeType="afterEffect">
                                  <p:stCondLst>
                                    <p:cond delay="0"/>
                                  </p:stCondLst>
                                  <p:childTnLst>
                                    <p:animEffect transition="out" filter="fade">
                                      <p:cBhvr>
                                        <p:cTn id="134" dur="500"/>
                                        <p:tgtEl>
                                          <p:spTgt spid="1029"/>
                                        </p:tgtEl>
                                      </p:cBhvr>
                                    </p:animEffect>
                                    <p:set>
                                      <p:cBhvr>
                                        <p:cTn id="135" dur="1" fill="hold">
                                          <p:stCondLst>
                                            <p:cond delay="499"/>
                                          </p:stCondLst>
                                        </p:cTn>
                                        <p:tgtEl>
                                          <p:spTgt spid="102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childTnLst>
                          </p:cTn>
                        </p:par>
                        <p:par>
                          <p:cTn id="141" fill="hold">
                            <p:stCondLst>
                              <p:cond delay="500"/>
                            </p:stCondLst>
                            <p:childTnLst>
                              <p:par>
                                <p:cTn id="142" presetID="64" presetClass="path" presetSubtype="0" fill="hold" nodeType="afterEffect">
                                  <p:stCondLst>
                                    <p:cond delay="0"/>
                                  </p:stCondLst>
                                  <p:childTnLst>
                                    <p:animMotion origin="layout" path="M -3.61111E-6 -2.22222E-6 L -0.83889 -0.40879 " pathEditMode="relative" rAng="0" ptsTypes="AA">
                                      <p:cBhvr>
                                        <p:cTn id="143" dur="1000" fill="hold"/>
                                        <p:tgtEl>
                                          <p:spTgt spid="51"/>
                                        </p:tgtEl>
                                        <p:attrNameLst>
                                          <p:attrName>ppt_x</p:attrName>
                                          <p:attrName>ppt_y</p:attrName>
                                        </p:attrNameLst>
                                      </p:cBhvr>
                                      <p:rCtr x="-41944" y="-20440"/>
                                    </p:animMotion>
                                  </p:childTnLst>
                                </p:cTn>
                              </p:par>
                            </p:childTnLst>
                          </p:cTn>
                        </p:par>
                        <p:par>
                          <p:cTn id="144" fill="hold">
                            <p:stCondLst>
                              <p:cond delay="1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par>
                                <p:cTn id="148" presetID="24" presetClass="emph" presetSubtype="0" fill="hold" grpId="1" nodeType="withEffect">
                                  <p:stCondLst>
                                    <p:cond delay="1000"/>
                                  </p:stCondLst>
                                  <p:childTnLst>
                                    <p:animClr clrSpc="hsl" dir="cw">
                                      <p:cBhvr override="childStyle">
                                        <p:cTn id="149" dur="750" fill="hold"/>
                                        <p:tgtEl>
                                          <p:spTgt spid="46"/>
                                        </p:tgtEl>
                                        <p:attrNameLst>
                                          <p:attrName>style.color</p:attrName>
                                        </p:attrNameLst>
                                      </p:cBhvr>
                                      <p:by>
                                        <p:hsl h="0" s="-12549" l="-25098"/>
                                      </p:by>
                                    </p:animClr>
                                    <p:animClr clrSpc="hsl" dir="cw">
                                      <p:cBhvr>
                                        <p:cTn id="150" dur="750" fill="hold"/>
                                        <p:tgtEl>
                                          <p:spTgt spid="46"/>
                                        </p:tgtEl>
                                        <p:attrNameLst>
                                          <p:attrName>fillcolor</p:attrName>
                                        </p:attrNameLst>
                                      </p:cBhvr>
                                      <p:by>
                                        <p:hsl h="0" s="-12549" l="-25098"/>
                                      </p:by>
                                    </p:animClr>
                                    <p:animClr clrSpc="hsl" dir="cw">
                                      <p:cBhvr>
                                        <p:cTn id="151" dur="750" fill="hold"/>
                                        <p:tgtEl>
                                          <p:spTgt spid="46"/>
                                        </p:tgtEl>
                                        <p:attrNameLst>
                                          <p:attrName>stroke.color</p:attrName>
                                        </p:attrNameLst>
                                      </p:cBhvr>
                                      <p:by>
                                        <p:hsl h="0" s="-12549" l="-25098"/>
                                      </p:by>
                                    </p:animClr>
                                    <p:set>
                                      <p:cBhvr>
                                        <p:cTn id="152" dur="750" fill="hold"/>
                                        <p:tgtEl>
                                          <p:spTgt spid="46"/>
                                        </p:tgtEl>
                                        <p:attrNameLst>
                                          <p:attrName>fill.type</p:attrName>
                                        </p:attrNameLst>
                                      </p:cBhvr>
                                      <p:to>
                                        <p:strVal val="solid"/>
                                      </p:to>
                                    </p:set>
                                  </p:childTnLst>
                                </p:cTn>
                              </p:par>
                              <p:par>
                                <p:cTn id="153" presetID="30" presetClass="emph" presetSubtype="0" fill="hold" grpId="2" nodeType="withEffect">
                                  <p:stCondLst>
                                    <p:cond delay="1500"/>
                                  </p:stCondLst>
                                  <p:childTnLst>
                                    <p:animClr clrSpc="hsl" dir="cw">
                                      <p:cBhvr override="childStyle">
                                        <p:cTn id="154" dur="1000" fill="hold"/>
                                        <p:tgtEl>
                                          <p:spTgt spid="46"/>
                                        </p:tgtEl>
                                        <p:attrNameLst>
                                          <p:attrName>style.color</p:attrName>
                                        </p:attrNameLst>
                                      </p:cBhvr>
                                      <p:by>
                                        <p:hsl h="0" s="12549" l="25098"/>
                                      </p:by>
                                    </p:animClr>
                                    <p:animClr clrSpc="hsl" dir="cw">
                                      <p:cBhvr>
                                        <p:cTn id="155" dur="1000" fill="hold"/>
                                        <p:tgtEl>
                                          <p:spTgt spid="46"/>
                                        </p:tgtEl>
                                        <p:attrNameLst>
                                          <p:attrName>fillcolor</p:attrName>
                                        </p:attrNameLst>
                                      </p:cBhvr>
                                      <p:by>
                                        <p:hsl h="0" s="12549" l="25098"/>
                                      </p:by>
                                    </p:animClr>
                                    <p:animClr clrSpc="hsl" dir="cw">
                                      <p:cBhvr>
                                        <p:cTn id="156" dur="1000" fill="hold"/>
                                        <p:tgtEl>
                                          <p:spTgt spid="46"/>
                                        </p:tgtEl>
                                        <p:attrNameLst>
                                          <p:attrName>stroke.color</p:attrName>
                                        </p:attrNameLst>
                                      </p:cBhvr>
                                      <p:by>
                                        <p:hsl h="0" s="12549" l="25098"/>
                                      </p:by>
                                    </p:animClr>
                                    <p:set>
                                      <p:cBhvr>
                                        <p:cTn id="157" dur="1000" fill="hold"/>
                                        <p:tgtEl>
                                          <p:spTgt spid="46"/>
                                        </p:tgtEl>
                                        <p:attrNameLst>
                                          <p:attrName>fill.type</p:attrName>
                                        </p:attrNameLst>
                                      </p:cBhvr>
                                      <p:to>
                                        <p:strVal val="solid"/>
                                      </p:to>
                                    </p:set>
                                  </p:childTnLst>
                                </p:cTn>
                              </p:par>
                              <p:par>
                                <p:cTn id="158" presetID="10" presetClass="entr" presetSubtype="0" fill="hold" grpId="0" nodeType="withEffect">
                                  <p:stCondLst>
                                    <p:cond delay="2000"/>
                                  </p:stCondLst>
                                  <p:childTnLst>
                                    <p:set>
                                      <p:cBhvr>
                                        <p:cTn id="159" dur="1" fill="hold">
                                          <p:stCondLst>
                                            <p:cond delay="0"/>
                                          </p:stCondLst>
                                        </p:cTn>
                                        <p:tgtEl>
                                          <p:spTgt spid="2"/>
                                        </p:tgtEl>
                                        <p:attrNameLst>
                                          <p:attrName>style.visibility</p:attrName>
                                        </p:attrNameLst>
                                      </p:cBhvr>
                                      <p:to>
                                        <p:strVal val="visible"/>
                                      </p:to>
                                    </p:set>
                                    <p:animEffect transition="in" filter="fade">
                                      <p:cBhvr>
                                        <p:cTn id="160" dur="500"/>
                                        <p:tgtEl>
                                          <p:spTgt spid="2"/>
                                        </p:tgtEl>
                                      </p:cBhvr>
                                    </p:animEffect>
                                  </p:childTnLst>
                                </p:cTn>
                              </p:par>
                              <p:par>
                                <p:cTn id="161" presetID="10" presetClass="entr" presetSubtype="0" fill="hold" grpId="0" nodeType="withEffect">
                                  <p:stCondLst>
                                    <p:cond delay="200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49"/>
                                        </p:tgtEl>
                                        <p:attrNameLst>
                                          <p:attrName>style.visibility</p:attrName>
                                        </p:attrNameLst>
                                      </p:cBhvr>
                                      <p:to>
                                        <p:strVal val="visible"/>
                                      </p:to>
                                    </p:set>
                                    <p:animEffect transition="in" filter="fade">
                                      <p:cBhvr>
                                        <p:cTn id="166" dur="500"/>
                                        <p:tgtEl>
                                          <p:spTgt spid="49"/>
                                        </p:tgtEl>
                                      </p:cBhvr>
                                    </p:animEffect>
                                  </p:childTnLst>
                                </p:cTn>
                              </p:par>
                              <p:par>
                                <p:cTn id="167" presetID="10" presetClass="entr" presetSubtype="0" fill="hold" grpId="0" nodeType="withEffect">
                                  <p:stCondLst>
                                    <p:cond delay="2000"/>
                                  </p:stCondLst>
                                  <p:childTnLst>
                                    <p:set>
                                      <p:cBhvr>
                                        <p:cTn id="168" dur="1" fill="hold">
                                          <p:stCondLst>
                                            <p:cond delay="0"/>
                                          </p:stCondLst>
                                        </p:cTn>
                                        <p:tgtEl>
                                          <p:spTgt spid="50"/>
                                        </p:tgtEl>
                                        <p:attrNameLst>
                                          <p:attrName>style.visibility</p:attrName>
                                        </p:attrNameLst>
                                      </p:cBhvr>
                                      <p:to>
                                        <p:strVal val="visible"/>
                                      </p:to>
                                    </p:set>
                                    <p:animEffect transition="in" filter="fade">
                                      <p:cBhvr>
                                        <p:cTn id="169" dur="500"/>
                                        <p:tgtEl>
                                          <p:spTgt spid="5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1044"/>
                                        </p:tgtEl>
                                        <p:attrNameLst>
                                          <p:attrName>style.visibility</p:attrName>
                                        </p:attrNameLst>
                                      </p:cBhvr>
                                      <p:to>
                                        <p:strVal val="visible"/>
                                      </p:to>
                                    </p:set>
                                    <p:animEffect transition="in" filter="fade">
                                      <p:cBhvr>
                                        <p:cTn id="174" dur="500"/>
                                        <p:tgtEl>
                                          <p:spTgt spid="1044"/>
                                        </p:tgtEl>
                                      </p:cBhvr>
                                    </p:animEffect>
                                  </p:childTnLst>
                                </p:cTn>
                              </p:par>
                            </p:childTnLst>
                          </p:cTn>
                        </p:par>
                        <p:par>
                          <p:cTn id="175" fill="hold">
                            <p:stCondLst>
                              <p:cond delay="500"/>
                            </p:stCondLst>
                            <p:childTnLst>
                              <p:par>
                                <p:cTn id="176" presetID="22" presetClass="entr" presetSubtype="1" fill="hold" nodeType="afterEffect">
                                  <p:stCondLst>
                                    <p:cond delay="0"/>
                                  </p:stCondLst>
                                  <p:childTnLst>
                                    <p:set>
                                      <p:cBhvr>
                                        <p:cTn id="177" dur="1" fill="hold">
                                          <p:stCondLst>
                                            <p:cond delay="0"/>
                                          </p:stCondLst>
                                        </p:cTn>
                                        <p:tgtEl>
                                          <p:spTgt spid="1046"/>
                                        </p:tgtEl>
                                        <p:attrNameLst>
                                          <p:attrName>style.visibility</p:attrName>
                                        </p:attrNameLst>
                                      </p:cBhvr>
                                      <p:to>
                                        <p:strVal val="visible"/>
                                      </p:to>
                                    </p:set>
                                    <p:animEffect transition="in" filter="wipe(up)">
                                      <p:cBhvr>
                                        <p:cTn id="178" dur="500"/>
                                        <p:tgtEl>
                                          <p:spTgt spid="1046"/>
                                        </p:tgtEl>
                                      </p:cBhvr>
                                    </p:animEffect>
                                  </p:childTnLst>
                                </p:cTn>
                              </p:par>
                            </p:childTnLst>
                          </p:cTn>
                        </p:par>
                        <p:par>
                          <p:cTn id="179" fill="hold">
                            <p:stCondLst>
                              <p:cond delay="1000"/>
                            </p:stCondLst>
                            <p:childTnLst>
                              <p:par>
                                <p:cTn id="180" presetID="22" presetClass="entr" presetSubtype="1" fill="hold" nodeType="after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wipe(up)">
                                      <p:cBhvr>
                                        <p:cTn id="182" dur="500"/>
                                        <p:tgtEl>
                                          <p:spTgt spid="64"/>
                                        </p:tgtEl>
                                      </p:cBhvr>
                                    </p:animEffect>
                                  </p:childTnLst>
                                </p:cTn>
                              </p:par>
                            </p:childTnLst>
                          </p:cTn>
                        </p:par>
                        <p:par>
                          <p:cTn id="183" fill="hold">
                            <p:stCondLst>
                              <p:cond delay="1500"/>
                            </p:stCondLst>
                            <p:childTnLst>
                              <p:par>
                                <p:cTn id="184" presetID="22" presetClass="entr" presetSubtype="1" fill="hold" nodeType="after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wipe(up)">
                                      <p:cBhvr>
                                        <p:cTn id="186" dur="500"/>
                                        <p:tgtEl>
                                          <p:spTgt spid="65"/>
                                        </p:tgtEl>
                                      </p:cBhvr>
                                    </p:animEffect>
                                  </p:childTnLst>
                                </p:cTn>
                              </p:par>
                            </p:childTnLst>
                          </p:cTn>
                        </p:par>
                        <p:par>
                          <p:cTn id="187" fill="hold">
                            <p:stCondLst>
                              <p:cond delay="2000"/>
                            </p:stCondLst>
                            <p:childTnLst>
                              <p:par>
                                <p:cTn id="188" presetID="22" presetClass="entr" presetSubtype="1" fill="hold" nodeType="after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wipe(up)">
                                      <p:cBhvr>
                                        <p:cTn id="190" dur="500"/>
                                        <p:tgtEl>
                                          <p:spTgt spid="66"/>
                                        </p:tgtEl>
                                      </p:cBhvr>
                                    </p:animEffect>
                                  </p:childTnLst>
                                </p:cTn>
                              </p:par>
                              <p:par>
                                <p:cTn id="191" presetID="10" presetClass="exit" presetSubtype="0" fill="hold" nodeType="withEffect">
                                  <p:stCondLst>
                                    <p:cond delay="0"/>
                                  </p:stCondLst>
                                  <p:childTnLst>
                                    <p:animEffect transition="out" filter="fade">
                                      <p:cBhvr>
                                        <p:cTn id="192" dur="500"/>
                                        <p:tgtEl>
                                          <p:spTgt spid="1025"/>
                                        </p:tgtEl>
                                      </p:cBhvr>
                                    </p:animEffect>
                                    <p:set>
                                      <p:cBhvr>
                                        <p:cTn id="193" dur="1" fill="hold">
                                          <p:stCondLst>
                                            <p:cond delay="499"/>
                                          </p:stCondLst>
                                        </p:cTn>
                                        <p:tgtEl>
                                          <p:spTgt spid="1025"/>
                                        </p:tgtEl>
                                        <p:attrNameLst>
                                          <p:attrName>style.visibility</p:attrName>
                                        </p:attrNameLst>
                                      </p:cBhvr>
                                      <p:to>
                                        <p:strVal val="hidden"/>
                                      </p:to>
                                    </p:set>
                                  </p:childTnLst>
                                </p:cTn>
                              </p:par>
                              <p:par>
                                <p:cTn id="194" presetID="10" presetClass="exit" presetSubtype="0" fill="hold" grpId="3" nodeType="withEffect">
                                  <p:stCondLst>
                                    <p:cond delay="0"/>
                                  </p:stCondLst>
                                  <p:childTnLst>
                                    <p:animEffect transition="out" filter="fade">
                                      <p:cBhvr>
                                        <p:cTn id="195" dur="500"/>
                                        <p:tgtEl>
                                          <p:spTgt spid="1031"/>
                                        </p:tgtEl>
                                      </p:cBhvr>
                                    </p:animEffect>
                                    <p:set>
                                      <p:cBhvr>
                                        <p:cTn id="196" dur="1" fill="hold">
                                          <p:stCondLst>
                                            <p:cond delay="499"/>
                                          </p:stCondLst>
                                        </p:cTn>
                                        <p:tgtEl>
                                          <p:spTgt spid="1031"/>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046"/>
                                        </p:tgtEl>
                                      </p:cBhvr>
                                    </p:animEffect>
                                    <p:set>
                                      <p:cBhvr>
                                        <p:cTn id="199" dur="1" fill="hold">
                                          <p:stCondLst>
                                            <p:cond delay="499"/>
                                          </p:stCondLst>
                                        </p:cTn>
                                        <p:tgtEl>
                                          <p:spTgt spid="104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64"/>
                                        </p:tgtEl>
                                      </p:cBhvr>
                                    </p:animEffect>
                                    <p:set>
                                      <p:cBhvr>
                                        <p:cTn id="202" dur="1" fill="hold">
                                          <p:stCondLst>
                                            <p:cond delay="499"/>
                                          </p:stCondLst>
                                        </p:cTn>
                                        <p:tgtEl>
                                          <p:spTgt spid="64"/>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042"/>
                                        </p:tgtEl>
                                      </p:cBhvr>
                                    </p:animEffect>
                                    <p:set>
                                      <p:cBhvr>
                                        <p:cTn id="205" dur="1" fill="hold">
                                          <p:stCondLst>
                                            <p:cond delay="499"/>
                                          </p:stCondLst>
                                        </p:cTn>
                                        <p:tgtEl>
                                          <p:spTgt spid="1042"/>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043"/>
                                        </p:tgtEl>
                                      </p:cBhvr>
                                    </p:animEffect>
                                    <p:set>
                                      <p:cBhvr>
                                        <p:cTn id="208" dur="1" fill="hold">
                                          <p:stCondLst>
                                            <p:cond delay="499"/>
                                          </p:stCondLst>
                                        </p:cTn>
                                        <p:tgtEl>
                                          <p:spTgt spid="1043"/>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54"/>
                                        </p:tgtEl>
                                      </p:cBhvr>
                                    </p:animEffect>
                                    <p:set>
                                      <p:cBhvr>
                                        <p:cTn id="211" dur="1" fill="hold">
                                          <p:stCondLst>
                                            <p:cond delay="499"/>
                                          </p:stCondLst>
                                        </p:cTn>
                                        <p:tgtEl>
                                          <p:spTgt spid="54"/>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55"/>
                                        </p:tgtEl>
                                      </p:cBhvr>
                                    </p:animEffect>
                                    <p:set>
                                      <p:cBhvr>
                                        <p:cTn id="214" dur="1" fill="hold">
                                          <p:stCondLst>
                                            <p:cond delay="499"/>
                                          </p:stCondLst>
                                        </p:cTn>
                                        <p:tgtEl>
                                          <p:spTgt spid="55"/>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56"/>
                                        </p:tgtEl>
                                      </p:cBhvr>
                                    </p:animEffect>
                                    <p:set>
                                      <p:cBhvr>
                                        <p:cTn id="217" dur="1" fill="hold">
                                          <p:stCondLst>
                                            <p:cond delay="499"/>
                                          </p:stCondLst>
                                        </p:cTn>
                                        <p:tgtEl>
                                          <p:spTgt spid="56"/>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65"/>
                                        </p:tgtEl>
                                      </p:cBhvr>
                                    </p:animEffect>
                                    <p:set>
                                      <p:cBhvr>
                                        <p:cTn id="220" dur="1" fill="hold">
                                          <p:stCondLst>
                                            <p:cond delay="499"/>
                                          </p:stCondLst>
                                        </p:cTn>
                                        <p:tgtEl>
                                          <p:spTgt spid="65"/>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66"/>
                                        </p:tgtEl>
                                      </p:cBhvr>
                                    </p:animEffect>
                                    <p:set>
                                      <p:cBhvr>
                                        <p:cTn id="223" dur="1" fill="hold">
                                          <p:stCondLst>
                                            <p:cond delay="499"/>
                                          </p:stCondLst>
                                        </p:cTn>
                                        <p:tgtEl>
                                          <p:spTgt spid="66"/>
                                        </p:tgtEl>
                                        <p:attrNameLst>
                                          <p:attrName>style.visibility</p:attrName>
                                        </p:attrNameLst>
                                      </p:cBhvr>
                                      <p:to>
                                        <p:strVal val="hidden"/>
                                      </p:to>
                                    </p:set>
                                  </p:childTnLst>
                                </p:cTn>
                              </p:par>
                              <p:par>
                                <p:cTn id="224" presetID="10" presetClass="exit" presetSubtype="0" fill="hold" grpId="3" nodeType="withEffect">
                                  <p:stCondLst>
                                    <p:cond delay="0"/>
                                  </p:stCondLst>
                                  <p:childTnLst>
                                    <p:animEffect transition="out" filter="fade">
                                      <p:cBhvr>
                                        <p:cTn id="225" dur="500"/>
                                        <p:tgtEl>
                                          <p:spTgt spid="46"/>
                                        </p:tgtEl>
                                      </p:cBhvr>
                                    </p:animEffect>
                                    <p:set>
                                      <p:cBhvr>
                                        <p:cTn id="226" dur="1" fill="hold">
                                          <p:stCondLst>
                                            <p:cond delay="499"/>
                                          </p:stCondLst>
                                        </p:cTn>
                                        <p:tgtEl>
                                          <p:spTgt spid="46"/>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2"/>
                                        </p:tgtEl>
                                      </p:cBhvr>
                                    </p:animEffect>
                                    <p:set>
                                      <p:cBhvr>
                                        <p:cTn id="229" dur="1" fill="hold">
                                          <p:stCondLst>
                                            <p:cond delay="499"/>
                                          </p:stCondLst>
                                        </p:cTn>
                                        <p:tgtEl>
                                          <p:spTgt spid="2"/>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48"/>
                                        </p:tgtEl>
                                      </p:cBhvr>
                                    </p:animEffect>
                                    <p:set>
                                      <p:cBhvr>
                                        <p:cTn id="232" dur="1" fill="hold">
                                          <p:stCondLst>
                                            <p:cond delay="499"/>
                                          </p:stCondLst>
                                        </p:cTn>
                                        <p:tgtEl>
                                          <p:spTgt spid="48"/>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49"/>
                                        </p:tgtEl>
                                      </p:cBhvr>
                                    </p:animEffect>
                                    <p:set>
                                      <p:cBhvr>
                                        <p:cTn id="235" dur="1" fill="hold">
                                          <p:stCondLst>
                                            <p:cond delay="499"/>
                                          </p:stCondLst>
                                        </p:cTn>
                                        <p:tgtEl>
                                          <p:spTgt spid="49"/>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childTnLst>
                          </p:cTn>
                        </p:par>
                        <p:par>
                          <p:cTn id="239" fill="hold">
                            <p:stCondLst>
                              <p:cond delay="2500"/>
                            </p:stCondLst>
                            <p:childTnLst>
                              <p:par>
                                <p:cTn id="240" presetID="10" presetClass="exit" presetSubtype="0" fill="hold" nodeType="afterEffect">
                                  <p:stCondLst>
                                    <p:cond delay="0"/>
                                  </p:stCondLst>
                                  <p:childTnLst>
                                    <p:animEffect transition="out" filter="fade">
                                      <p:cBhvr>
                                        <p:cTn id="241" dur="500"/>
                                        <p:tgtEl>
                                          <p:spTgt spid="51"/>
                                        </p:tgtEl>
                                      </p:cBhvr>
                                    </p:animEffect>
                                    <p:set>
                                      <p:cBhvr>
                                        <p:cTn id="24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P spid="1031" grpId="1" animBg="1"/>
      <p:bldP spid="1031" grpId="2" animBg="1"/>
      <p:bldP spid="1031" grpId="3" animBg="1"/>
      <p:bldP spid="9" grpId="0" animBg="1"/>
      <p:bldP spid="10" grpId="0"/>
      <p:bldP spid="10" grpId="1"/>
      <p:bldP spid="16" grpId="0"/>
      <p:bldP spid="16" grpId="1"/>
      <p:bldP spid="11" grpId="0" animBg="1"/>
      <p:bldP spid="11" grpId="1" animBg="1"/>
      <p:bldP spid="21" grpId="0" animBg="1"/>
      <p:bldP spid="21" grpId="1" animBg="1"/>
      <p:bldP spid="14" grpId="0"/>
      <p:bldP spid="14" grpId="1"/>
      <p:bldP spid="17" grpId="0" animBg="1"/>
      <p:bldP spid="17" grpId="1" animBg="1"/>
      <p:bldP spid="22" grpId="0" animBg="1"/>
      <p:bldP spid="22" grpId="1" animBg="1"/>
      <p:bldP spid="15" grpId="0"/>
      <p:bldP spid="15" grpId="1"/>
      <p:bldP spid="18" grpId="0" animBg="1"/>
      <p:bldP spid="18" grpId="1" animBg="1"/>
      <p:bldP spid="23" grpId="0" animBg="1"/>
      <p:bldP spid="23" grpId="1" animBg="1"/>
      <p:bldP spid="19" grpId="0" animBg="1"/>
      <p:bldP spid="19" grpId="1" animBg="1"/>
      <p:bldP spid="24" grpId="0" animBg="1"/>
      <p:bldP spid="24" grpId="1" animBg="1"/>
      <p:bldP spid="1043" grpId="0"/>
      <p:bldP spid="1043" grpId="1"/>
      <p:bldP spid="54" grpId="0"/>
      <p:bldP spid="54" grpId="1"/>
      <p:bldP spid="55" grpId="0"/>
      <p:bldP spid="55" grpId="1"/>
      <p:bldP spid="56" grpId="0"/>
      <p:bldP spid="56" grpId="1"/>
      <p:bldP spid="46" grpId="0" animBg="1"/>
      <p:bldP spid="46" grpId="1" animBg="1"/>
      <p:bldP spid="46" grpId="2" animBg="1"/>
      <p:bldP spid="46" grpId="3" animBg="1"/>
      <p:bldP spid="2" grpId="0"/>
      <p:bldP spid="2" grpId="1"/>
      <p:bldP spid="48" grpId="0"/>
      <p:bldP spid="48" grpId="1"/>
      <p:bldP spid="49" grpId="0"/>
      <p:bldP spid="49" grpId="1"/>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4512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Romans 6:1-10</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54859" y="1225927"/>
            <a:ext cx="820010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Pet. 3:20-21 ~ </a:t>
            </a:r>
            <a:r>
              <a:rPr lang="en-US" sz="3200" baseline="30000" dirty="0">
                <a:effectLst>
                  <a:outerShdw blurRad="38100" dist="38100" dir="2700000" algn="tl">
                    <a:srgbClr val="000000">
                      <a:alpha val="43137"/>
                    </a:srgbClr>
                  </a:outerShdw>
                </a:effectLst>
              </a:rPr>
              <a:t>20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 when God waited patiently in the days of Noah while the ark was being built. In it only a few people, eight in all, were saved through water, </a:t>
            </a:r>
            <a:r>
              <a:rPr lang="en-US" sz="3200" baseline="30000" dirty="0">
                <a:effectLst>
                  <a:outerShdw blurRad="38100" dist="38100" dir="2700000" algn="tl">
                    <a:srgbClr val="000000">
                      <a:alpha val="43137"/>
                    </a:srgbClr>
                  </a:outerShdw>
                </a:effectLst>
              </a:rPr>
              <a:t>21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There is also an antitype which now saves us—baptism (not the removal of the filth of the flesh, but the answer of a good conscience toward God), through the resurrection of Jesus Christ, </a:t>
            </a:r>
          </a:p>
        </p:txBody>
      </p:sp>
    </p:spTree>
    <p:extLst>
      <p:ext uri="{BB962C8B-B14F-4D97-AF65-F5344CB8AC3E}">
        <p14:creationId xmlns:p14="http://schemas.microsoft.com/office/powerpoint/2010/main" val="305363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8495">
            <a:off x="4052034" y="2484443"/>
            <a:ext cx="4640383" cy="3081214"/>
          </a:xfrm>
          <a:prstGeom prst="rect">
            <a:avLst/>
          </a:prstGeom>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Noah and the Flood </a:t>
            </a:r>
            <a:r>
              <a:rPr lang="en-US" sz="3200" dirty="0" smtClean="0">
                <a:effectLst>
                  <a:outerShdw blurRad="38100" dist="38100" dir="2700000" algn="tl">
                    <a:srgbClr val="000000">
                      <a:alpha val="43137"/>
                    </a:srgbClr>
                  </a:outerShdw>
                </a:effectLst>
              </a:rPr>
              <a:t>are </a:t>
            </a:r>
            <a:r>
              <a:rPr lang="en-US" sz="3200" dirty="0">
                <a:effectLst>
                  <a:outerShdw blurRad="38100" dist="38100" dir="2700000" algn="tl">
                    <a:srgbClr val="000000">
                      <a:alpha val="43137"/>
                    </a:srgbClr>
                  </a:outerShdw>
                </a:effectLst>
              </a:rPr>
              <a:t>a type of Baptism</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85800" y="1244025"/>
            <a:ext cx="7971503" cy="584775"/>
          </a:xfrm>
          <a:prstGeom prst="rect">
            <a:avLst/>
          </a:prstGeom>
          <a:noFill/>
        </p:spPr>
        <p:txBody>
          <a:bodyPr wrap="square" rtlCol="0">
            <a:spAutoFit/>
          </a:bodyPr>
          <a:lstStyle/>
          <a:p>
            <a:pPr marL="341313" indent="-341313">
              <a:buFont typeface="Arial" panose="020B0604020202020204" pitchFamily="34" charset="0"/>
              <a:buChar char="•"/>
            </a:pPr>
            <a:r>
              <a:rPr lang="en-US" sz="3200" dirty="0" smtClean="0">
                <a:effectLst>
                  <a:outerShdw blurRad="38100" dist="38100" dir="2700000" algn="tl">
                    <a:srgbClr val="000000">
                      <a:alpha val="43137"/>
                    </a:srgbClr>
                  </a:outerShdw>
                </a:effectLst>
              </a:rPr>
              <a:t>We are a type of Noah</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685800" y="1770168"/>
            <a:ext cx="7971503" cy="584775"/>
          </a:xfrm>
          <a:prstGeom prst="rect">
            <a:avLst/>
          </a:prstGeom>
          <a:noFill/>
        </p:spPr>
        <p:txBody>
          <a:bodyPr wrap="square" rtlCol="0">
            <a:spAutoFit/>
          </a:bodyPr>
          <a:lstStyle/>
          <a:p>
            <a:pPr marL="341313" indent="-341313">
              <a:buFont typeface="Arial" panose="020B0604020202020204" pitchFamily="34" charset="0"/>
              <a:buChar char="•"/>
            </a:pPr>
            <a:r>
              <a:rPr lang="en-US" sz="3200" dirty="0">
                <a:effectLst>
                  <a:outerShdw blurRad="38100" dist="38100" dir="2700000" algn="tl">
                    <a:srgbClr val="000000">
                      <a:alpha val="43137"/>
                    </a:srgbClr>
                  </a:outerShdw>
                </a:effectLst>
              </a:rPr>
              <a:t>The flood waters are a type of judgment</a:t>
            </a:r>
            <a:endParaRPr lang="en-US" sz="32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2310825"/>
            <a:ext cx="7971503" cy="584775"/>
          </a:xfrm>
          <a:prstGeom prst="rect">
            <a:avLst/>
          </a:prstGeom>
          <a:noFill/>
        </p:spPr>
        <p:txBody>
          <a:bodyPr wrap="square" rtlCol="0">
            <a:spAutoFit/>
          </a:bodyPr>
          <a:lstStyle/>
          <a:p>
            <a:pPr marL="341313" indent="-341313">
              <a:buFont typeface="Arial" panose="020B0604020202020204" pitchFamily="34" charset="0"/>
              <a:buChar char="•"/>
            </a:pPr>
            <a:r>
              <a:rPr lang="en-US" sz="3200" dirty="0">
                <a:effectLst>
                  <a:outerShdw blurRad="38100" dist="38100" dir="2700000" algn="tl">
                    <a:srgbClr val="000000">
                      <a:alpha val="43137"/>
                    </a:srgbClr>
                  </a:outerShdw>
                </a:effectLst>
              </a:rPr>
              <a:t>The </a:t>
            </a:r>
            <a:r>
              <a:rPr lang="en-US" sz="3200" dirty="0" smtClean="0">
                <a:effectLst>
                  <a:outerShdw blurRad="38100" dist="38100" dir="2700000" algn="tl">
                    <a:srgbClr val="000000">
                      <a:alpha val="43137"/>
                    </a:srgbClr>
                  </a:outerShdw>
                </a:effectLst>
              </a:rPr>
              <a:t>ark is a type of Jesus</a:t>
            </a:r>
            <a:endParaRPr lang="en-US" sz="3200" dirty="0">
              <a:solidFill>
                <a:srgbClr val="FFFF00"/>
              </a:solidFill>
              <a:effectLst>
                <a:outerShdw blurRad="38100" dist="38100" dir="2700000" algn="tl">
                  <a:srgbClr val="000000">
                    <a:alpha val="43137"/>
                  </a:srgbClr>
                </a:outerShdw>
              </a:effectLst>
            </a:endParaRPr>
          </a:p>
        </p:txBody>
      </p:sp>
      <p:sp>
        <p:nvSpPr>
          <p:cNvPr id="14" name="Oval 13"/>
          <p:cNvSpPr/>
          <p:nvPr/>
        </p:nvSpPr>
        <p:spPr>
          <a:xfrm>
            <a:off x="5715000" y="3647867"/>
            <a:ext cx="609600" cy="1066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785532">
            <a:off x="6117038" y="2888986"/>
            <a:ext cx="790503" cy="505094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785532">
            <a:off x="5752253" y="3177062"/>
            <a:ext cx="1400424" cy="313624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67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1" presetClass="exit" presetSubtype="1" fill="hold" grpId="1" nodeType="withEffect">
                                  <p:stCondLst>
                                    <p:cond delay="0"/>
                                  </p:stCondLst>
                                  <p:childTnLst>
                                    <p:animEffect transition="out" filter="wheel(1)">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21" presetClass="exit" presetSubtype="1" fill="hold" grpId="1" nodeType="withEffect">
                                  <p:stCondLst>
                                    <p:cond delay="0"/>
                                  </p:stCondLst>
                                  <p:childTnLst>
                                    <p:animEffect transition="out" filter="wheel(1)">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21"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4" grpId="0" animBg="1"/>
      <p:bldP spid="14" grpId="1" animBg="1"/>
      <p:bldP spid="16" grpId="0" animBg="1"/>
      <p:bldP spid="16" grpId="1"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710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Fitting</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prepō</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from a primary verb meaning </a:t>
            </a:r>
            <a:r>
              <a:rPr lang="en-US" sz="3200" i="1" dirty="0">
                <a:effectLst>
                  <a:outerShdw blurRad="38100" dist="38100" dir="2700000" algn="tl">
                    <a:srgbClr val="000000">
                      <a:alpha val="43137"/>
                    </a:srgbClr>
                  </a:outerShdw>
                </a:effectLst>
              </a:rPr>
              <a:t>to tower up</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to be conspicuous</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85800" y="1701225"/>
            <a:ext cx="79715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Authentication of John's ministry</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685800" y="2227368"/>
            <a:ext cx="79715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Identification with our own sinfulness </a:t>
            </a:r>
            <a:endParaRPr lang="en-US" sz="32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2768025"/>
            <a:ext cx="79715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3) Proclamation of His mission </a:t>
            </a:r>
            <a:endParaRPr lang="en-US" sz="3200"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685800" y="3301425"/>
            <a:ext cx="79715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4) Illustration of the Trinity (v. 17)</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0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4705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7" name="TextBox 6"/>
          <p:cNvSpPr txBox="1"/>
          <p:nvPr/>
        </p:nvSpPr>
        <p:spPr>
          <a:xfrm>
            <a:off x="457201" y="1371600"/>
            <a:ext cx="2819400" cy="584775"/>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FL: $900 – </a:t>
            </a:r>
            <a:endParaRPr lang="en-US" sz="3200" dirty="0">
              <a:solidFill>
                <a:schemeClr val="accent6">
                  <a:lumMod val="50000"/>
                </a:schemeClr>
              </a:solidFill>
              <a:effectLst>
                <a:outerShdw blurRad="38100" dist="38100" dir="2700000" algn="tl">
                  <a:srgbClr val="000000">
                    <a:alpha val="43137"/>
                  </a:srgbClr>
                </a:outerShdw>
              </a:effectLst>
              <a:latin typeface="+mj-lt"/>
            </a:endParaRPr>
          </a:p>
        </p:txBody>
      </p:sp>
      <p:sp>
        <p:nvSpPr>
          <p:cNvPr id="8" name="TextBox 7"/>
          <p:cNvSpPr txBox="1"/>
          <p:nvPr/>
        </p:nvSpPr>
        <p:spPr>
          <a:xfrm>
            <a:off x="3429000" y="1371600"/>
            <a:ext cx="5257800" cy="1077218"/>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$400 for materials; $400 for crew; $100 for me</a:t>
            </a:r>
            <a:endParaRPr lang="en-US" sz="3200" dirty="0">
              <a:effectLst>
                <a:outerShdw blurRad="38100" dist="38100" dir="2700000" algn="tl">
                  <a:srgbClr val="000000">
                    <a:alpha val="43137"/>
                  </a:srgbClr>
                </a:outerShdw>
              </a:effectLst>
              <a:latin typeface="+mj-lt"/>
            </a:endParaRPr>
          </a:p>
        </p:txBody>
      </p:sp>
      <p:sp>
        <p:nvSpPr>
          <p:cNvPr id="9" name="TextBox 8"/>
          <p:cNvSpPr txBox="1"/>
          <p:nvPr/>
        </p:nvSpPr>
        <p:spPr>
          <a:xfrm>
            <a:off x="457200" y="2565358"/>
            <a:ext cx="2819400" cy="584775"/>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TX: $700 – </a:t>
            </a:r>
            <a:endParaRPr lang="en-US" sz="3200" dirty="0">
              <a:solidFill>
                <a:schemeClr val="accent6">
                  <a:lumMod val="50000"/>
                </a:schemeClr>
              </a:solidFill>
              <a:effectLst>
                <a:outerShdw blurRad="38100" dist="38100" dir="2700000" algn="tl">
                  <a:srgbClr val="000000">
                    <a:alpha val="43137"/>
                  </a:srgbClr>
                </a:outerShdw>
              </a:effectLst>
              <a:latin typeface="+mj-lt"/>
            </a:endParaRPr>
          </a:p>
        </p:txBody>
      </p:sp>
      <p:sp>
        <p:nvSpPr>
          <p:cNvPr id="10" name="TextBox 9"/>
          <p:cNvSpPr txBox="1"/>
          <p:nvPr/>
        </p:nvSpPr>
        <p:spPr>
          <a:xfrm>
            <a:off x="3429000" y="2566467"/>
            <a:ext cx="5257800" cy="1077218"/>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$300 for materials; $300 for crew; $100 for me</a:t>
            </a:r>
            <a:endParaRPr lang="en-US" sz="3200" dirty="0">
              <a:effectLst>
                <a:outerShdw blurRad="38100" dist="38100" dir="2700000" algn="tl">
                  <a:srgbClr val="000000">
                    <a:alpha val="43137"/>
                  </a:srgbClr>
                </a:outerShdw>
              </a:effectLst>
              <a:latin typeface="+mj-lt"/>
            </a:endParaRPr>
          </a:p>
        </p:txBody>
      </p:sp>
      <p:sp>
        <p:nvSpPr>
          <p:cNvPr id="11" name="TextBox 10"/>
          <p:cNvSpPr txBox="1"/>
          <p:nvPr/>
        </p:nvSpPr>
        <p:spPr>
          <a:xfrm>
            <a:off x="457200" y="3798473"/>
            <a:ext cx="2819400" cy="584775"/>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NY: $2700 – </a:t>
            </a:r>
            <a:endParaRPr lang="en-US" sz="3200" dirty="0">
              <a:solidFill>
                <a:schemeClr val="accent6">
                  <a:lumMod val="50000"/>
                </a:schemeClr>
              </a:solidFill>
              <a:effectLst>
                <a:outerShdw blurRad="38100" dist="38100" dir="2700000" algn="tl">
                  <a:srgbClr val="000000">
                    <a:alpha val="43137"/>
                  </a:srgbClr>
                </a:outerShdw>
              </a:effectLst>
              <a:latin typeface="+mj-lt"/>
            </a:endParaRPr>
          </a:p>
        </p:txBody>
      </p:sp>
      <p:sp>
        <p:nvSpPr>
          <p:cNvPr id="12" name="TextBox 11"/>
          <p:cNvSpPr txBox="1"/>
          <p:nvPr/>
        </p:nvSpPr>
        <p:spPr>
          <a:xfrm>
            <a:off x="3429000" y="3799582"/>
            <a:ext cx="5257800" cy="1077218"/>
          </a:xfrm>
          <a:prstGeom prst="rect">
            <a:avLst/>
          </a:prstGeom>
          <a:noFill/>
          <a:effectLst>
            <a:softEdge rad="63500"/>
          </a:effectLst>
        </p:spPr>
        <p:txBody>
          <a:bodyPr wrap="square" rtlCol="0">
            <a:spAutoFit/>
          </a:bodyPr>
          <a:lstStyle/>
          <a:p>
            <a:r>
              <a:rPr lang="en-US" sz="3200" dirty="0" smtClean="0">
                <a:effectLst>
                  <a:outerShdw blurRad="38100" dist="38100" dir="2700000" algn="tl">
                    <a:srgbClr val="000000">
                      <a:alpha val="43137"/>
                    </a:srgbClr>
                  </a:outerShdw>
                </a:effectLst>
                <a:latin typeface="+mj-lt"/>
              </a:rPr>
              <a:t>$1000 for you; $1000 for me; we hire the guy from Texas</a:t>
            </a:r>
            <a:endParaRPr lang="en-US"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564536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Rectangle 3"/>
          <p:cNvSpPr/>
          <p:nvPr/>
        </p:nvSpPr>
        <p:spPr>
          <a:xfrm>
            <a:off x="457200" y="3064008"/>
            <a:ext cx="934448" cy="503802"/>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80012" y="3040316"/>
            <a:ext cx="527472" cy="503802"/>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4449696"/>
            <a:ext cx="807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effectLst>
                  <a:outerShdw blurRad="38100" dist="38100" dir="2700000" algn="tl">
                    <a:srgbClr val="000000">
                      <a:alpha val="43137"/>
                    </a:srgbClr>
                  </a:outerShdw>
                </a:effectLst>
              </a:rPr>
              <a:t> </a:t>
            </a:r>
            <a:r>
              <a:rPr lang="en-US"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a:t>
            </a:r>
            <a:r>
              <a:rPr lang="en-US" sz="2800" dirty="0" smtClean="0">
                <a:effectLst>
                  <a:outerShdw blurRad="38100" dist="38100" dir="2700000" algn="tl">
                    <a:srgbClr val="000000">
                      <a:alpha val="43137"/>
                    </a:srgbClr>
                  </a:outerShdw>
                </a:effectLst>
              </a:rPr>
              <a:t> ~ </a:t>
            </a:r>
            <a:r>
              <a:rPr lang="en-US" sz="2800" i="1" dirty="0" smtClean="0">
                <a:effectLst>
                  <a:outerShdw blurRad="38100" dist="38100" dir="2700000" algn="tl">
                    <a:srgbClr val="000000">
                      <a:alpha val="43137"/>
                    </a:srgbClr>
                  </a:outerShdw>
                </a:effectLst>
              </a:rPr>
              <a:t>with</a:t>
            </a:r>
            <a:endParaRPr lang="en-US" sz="2800" i="1" dirty="0">
              <a:effectLst>
                <a:outerShdw blurRad="38100" dist="38100" dir="2700000" algn="tl">
                  <a:srgbClr val="000000">
                    <a:alpha val="43137"/>
                  </a:srgbClr>
                </a:outerShdw>
              </a:effectLst>
            </a:endParaRPr>
          </a:p>
        </p:txBody>
      </p:sp>
      <p:sp>
        <p:nvSpPr>
          <p:cNvPr id="8" name="TextBox 7"/>
          <p:cNvSpPr txBox="1"/>
          <p:nvPr/>
        </p:nvSpPr>
        <p:spPr>
          <a:xfrm>
            <a:off x="685800" y="4917076"/>
            <a:ext cx="807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effectLst>
                  <a:outerShdw blurRad="38100" dist="38100" dir="2700000" algn="tl">
                    <a:srgbClr val="000000">
                      <a:alpha val="43137"/>
                    </a:srgbClr>
                  </a:outerShdw>
                </a:effectLst>
              </a:rPr>
              <a:t> </a:t>
            </a:r>
            <a:r>
              <a:rPr lang="en-US" sz="28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a:t>
            </a:r>
            <a:r>
              <a:rPr lang="en-US"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smtClean="0">
                <a:effectLst>
                  <a:outerShdw blurRad="38100" dist="38100" dir="2700000" algn="tl">
                    <a:srgbClr val="000000">
                      <a:alpha val="43137"/>
                    </a:srgbClr>
                  </a:outerShdw>
                </a:effectLst>
              </a:rPr>
              <a:t>~ </a:t>
            </a:r>
            <a:r>
              <a:rPr lang="en-US" sz="2800" i="1" dirty="0" smtClean="0">
                <a:effectLst>
                  <a:outerShdw blurRad="38100" dist="38100" dir="2700000" algn="tl">
                    <a:srgbClr val="000000">
                      <a:alpha val="43137"/>
                    </a:srgbClr>
                  </a:outerShdw>
                </a:effectLst>
              </a:rPr>
              <a:t>in</a:t>
            </a:r>
            <a:endParaRPr lang="en-US" sz="2800" i="1" dirty="0">
              <a:effectLst>
                <a:outerShdw blurRad="38100" dist="38100" dir="2700000" algn="tl">
                  <a:srgbClr val="000000">
                    <a:alpha val="43137"/>
                  </a:srgbClr>
                </a:outerShdw>
              </a:effectLst>
            </a:endParaRPr>
          </a:p>
        </p:txBody>
      </p:sp>
      <p:sp>
        <p:nvSpPr>
          <p:cNvPr id="10" name="Rectangle 9"/>
          <p:cNvSpPr/>
          <p:nvPr/>
        </p:nvSpPr>
        <p:spPr>
          <a:xfrm>
            <a:off x="3797636" y="4006726"/>
            <a:ext cx="934448" cy="503802"/>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5420380"/>
            <a:ext cx="807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effectLst>
                  <a:outerShdw blurRad="38100" dist="38100" dir="2700000" algn="tl">
                    <a:srgbClr val="000000">
                      <a:alpha val="43137"/>
                    </a:srgbClr>
                  </a:outerShdw>
                </a:effectLst>
              </a:rPr>
              <a:t> </a:t>
            </a:r>
            <a:r>
              <a:rPr lang="en-US"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 </a:t>
            </a:r>
            <a:r>
              <a:rPr lang="en-US" sz="2800" dirty="0" smtClean="0">
                <a:effectLst>
                  <a:outerShdw blurRad="38100" dist="38100" dir="2700000" algn="tl">
                    <a:srgbClr val="000000">
                      <a:alpha val="43137"/>
                    </a:srgbClr>
                  </a:outerShdw>
                </a:effectLst>
              </a:rPr>
              <a:t>~ </a:t>
            </a:r>
            <a:r>
              <a:rPr lang="en-US" sz="2800" i="1" dirty="0" smtClean="0">
                <a:effectLst>
                  <a:outerShdw blurRad="38100" dist="38100" dir="2700000" algn="tl">
                    <a:srgbClr val="000000">
                      <a:alpha val="43137"/>
                    </a:srgbClr>
                  </a:outerShdw>
                </a:effectLst>
              </a:rPr>
              <a:t>upon</a:t>
            </a:r>
            <a:endParaRPr lang="en-US" sz="2800" i="1" dirty="0">
              <a:effectLst>
                <a:outerShdw blurRad="38100" dist="38100" dir="2700000" algn="tl">
                  <a:srgbClr val="000000">
                    <a:alpha val="43137"/>
                  </a:srgbClr>
                </a:outerShdw>
              </a:effectLst>
            </a:endParaRPr>
          </a:p>
        </p:txBody>
      </p:sp>
      <p:sp>
        <p:nvSpPr>
          <p:cNvPr id="9" name="TextBox 8"/>
          <p:cNvSpPr txBox="1"/>
          <p:nvPr/>
        </p:nvSpPr>
        <p:spPr>
          <a:xfrm>
            <a:off x="457200" y="3493014"/>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Acts </a:t>
            </a:r>
            <a:r>
              <a:rPr lang="en-US" sz="3000" dirty="0" smtClean="0">
                <a:effectLst>
                  <a:outerShdw blurRad="38100" dist="38100" dir="2700000" algn="tl">
                    <a:srgbClr val="000000">
                      <a:alpha val="43137"/>
                    </a:srgbClr>
                  </a:outerShdw>
                </a:effectLst>
              </a:rPr>
              <a:t>1:8a </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But you shall receive power when the Holy Spirit</a:t>
            </a:r>
            <a:r>
              <a:rPr lang="en-US" sz="3000" i="1" dirty="0">
                <a:solidFill>
                  <a:srgbClr val="FFFF00"/>
                </a:solidFill>
                <a:effectLst>
                  <a:outerShdw blurRad="38100" dist="38100" dir="2700000" algn="tl">
                    <a:srgbClr val="000000">
                      <a:alpha val="43137"/>
                    </a:srgbClr>
                  </a:outerShdw>
                </a:effectLst>
              </a:rPr>
              <a:t> </a:t>
            </a:r>
            <a:r>
              <a:rPr lang="en-US" sz="3000" dirty="0" smtClean="0">
                <a:solidFill>
                  <a:srgbClr val="FFFF00"/>
                </a:solidFill>
                <a:effectLst>
                  <a:outerShdw blurRad="38100" dist="38100" dir="2700000" algn="tl">
                    <a:srgbClr val="000000">
                      <a:alpha val="43137"/>
                    </a:srgbClr>
                  </a:outerShdw>
                </a:effectLst>
              </a:rPr>
              <a:t>has </a:t>
            </a:r>
            <a:r>
              <a:rPr lang="en-US" sz="3000" dirty="0">
                <a:solidFill>
                  <a:srgbClr val="FFFF00"/>
                </a:solidFill>
                <a:effectLst>
                  <a:outerShdw blurRad="38100" dist="38100" dir="2700000" algn="tl">
                    <a:srgbClr val="000000">
                      <a:alpha val="43137"/>
                    </a:srgbClr>
                  </a:outerShdw>
                </a:effectLst>
              </a:rPr>
              <a:t>come upon you;</a:t>
            </a:r>
          </a:p>
        </p:txBody>
      </p:sp>
      <p:sp>
        <p:nvSpPr>
          <p:cNvPr id="2" name="TextBox 1"/>
          <p:cNvSpPr txBox="1"/>
          <p:nvPr/>
        </p:nvSpPr>
        <p:spPr>
          <a:xfrm>
            <a:off x="462116" y="702023"/>
            <a:ext cx="8200103" cy="2862322"/>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John </a:t>
            </a:r>
            <a:r>
              <a:rPr lang="en-US" sz="3000" dirty="0" smtClean="0">
                <a:effectLst>
                  <a:outerShdw blurRad="38100" dist="38100" dir="2700000" algn="tl">
                    <a:srgbClr val="000000">
                      <a:alpha val="43137"/>
                    </a:srgbClr>
                  </a:outerShdw>
                </a:effectLst>
              </a:rPr>
              <a:t>14:16-17 </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And I will pray the Father, and He will give you another Helper, that He may abide with you forever—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the Spirit of truth, whom the world cannot receive, because it neither sees Him nor knows Him; but you know Him, for He dwells </a:t>
            </a:r>
            <a:r>
              <a:rPr lang="en-US" sz="3000" dirty="0" smtClean="0">
                <a:solidFill>
                  <a:srgbClr val="FFFF00"/>
                </a:solidFill>
                <a:effectLst>
                  <a:outerShdw blurRad="38100" dist="38100" dir="2700000" algn="tl">
                    <a:srgbClr val="000000">
                      <a:alpha val="43137"/>
                    </a:srgbClr>
                  </a:outerShdw>
                </a:effectLst>
              </a:rPr>
              <a:t>with </a:t>
            </a:r>
            <a:r>
              <a:rPr lang="en-US" sz="3000" dirty="0">
                <a:solidFill>
                  <a:srgbClr val="FFFF00"/>
                </a:solidFill>
                <a:effectLst>
                  <a:outerShdw blurRad="38100" dist="38100" dir="2700000" algn="tl">
                    <a:srgbClr val="000000">
                      <a:alpha val="43137"/>
                    </a:srgbClr>
                  </a:outerShdw>
                </a:effectLst>
              </a:rPr>
              <a:t>you and will be </a:t>
            </a:r>
            <a:r>
              <a:rPr lang="en-US" sz="3000" dirty="0" smtClean="0">
                <a:solidFill>
                  <a:srgbClr val="FFFF00"/>
                </a:solidFill>
                <a:effectLst>
                  <a:outerShdw blurRad="38100" dist="38100" dir="2700000" algn="tl">
                    <a:srgbClr val="000000">
                      <a:alpha val="43137"/>
                    </a:srgbClr>
                  </a:outerShdw>
                </a:effectLst>
              </a:rPr>
              <a:t>in </a:t>
            </a:r>
            <a:r>
              <a:rPr lang="en-US" sz="3000" dirty="0">
                <a:solidFill>
                  <a:srgbClr val="FFFF00"/>
                </a:solidFill>
                <a:effectLst>
                  <a:outerShdw blurRad="38100" dist="38100" dir="2700000" algn="tl">
                    <a:srgbClr val="000000">
                      <a:alpha val="43137"/>
                    </a:srgbClr>
                  </a:outerShdw>
                </a:effectLst>
              </a:rPr>
              <a:t>you. </a:t>
            </a:r>
          </a:p>
        </p:txBody>
      </p:sp>
    </p:spTree>
    <p:extLst>
      <p:ext uri="{BB962C8B-B14F-4D97-AF65-F5344CB8AC3E}">
        <p14:creationId xmlns:p14="http://schemas.microsoft.com/office/powerpoint/2010/main" val="427813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6"/>
                                        </p:tgtEl>
                                        <p:attrNameLst>
                                          <p:attrName>style.color</p:attrName>
                                        </p:attrNameLst>
                                      </p:cBhvr>
                                      <p:to>
                                        <a:schemeClr val="accent2"/>
                                      </p:to>
                                    </p:animClr>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2"/>
                                        </p:tgtEl>
                                        <p:attrNameLst>
                                          <p:attrName>style.color</p:attrName>
                                        </p:attrNameLst>
                                      </p:cBhvr>
                                      <p:to>
                                        <a:schemeClr val="accent2"/>
                                      </p:to>
                                    </p:animClr>
                                  </p:childTnLst>
                                </p:cTn>
                              </p:par>
                              <p:par>
                                <p:cTn id="34" presetID="19" presetClass="emph" presetSubtype="0" fill="hold" grpId="1" nodeType="withEffect">
                                  <p:stCondLst>
                                    <p:cond delay="0"/>
                                  </p:stCondLst>
                                  <p:childTnLst>
                                    <p:animClr clrSpc="rgb" dir="cw">
                                      <p:cBhvr override="childStyle">
                                        <p:cTn id="35" dur="500" fill="hold"/>
                                        <p:tgtEl>
                                          <p:spTgt spid="4"/>
                                        </p:tgtEl>
                                        <p:attrNameLst>
                                          <p:attrName>style.color</p:attrName>
                                        </p:attrNameLst>
                                      </p:cBhvr>
                                      <p:to>
                                        <a:schemeClr val="accent2"/>
                                      </p:to>
                                    </p:animClr>
                                    <p:animClr clrSpc="rgb" dir="cw">
                                      <p:cBhvr>
                                        <p:cTn id="36" dur="500" fill="hold"/>
                                        <p:tgtEl>
                                          <p:spTgt spid="4"/>
                                        </p:tgtEl>
                                        <p:attrNameLst>
                                          <p:attrName>fillcolor</p:attrName>
                                        </p:attrNameLst>
                                      </p:cBhvr>
                                      <p:to>
                                        <a:schemeClr val="accent2"/>
                                      </p:to>
                                    </p:animClr>
                                    <p:set>
                                      <p:cBhvr>
                                        <p:cTn id="37" dur="500" fill="hold"/>
                                        <p:tgtEl>
                                          <p:spTgt spid="4"/>
                                        </p:tgtEl>
                                        <p:attrNameLst>
                                          <p:attrName>fill.type</p:attrName>
                                        </p:attrNameLst>
                                      </p:cBhvr>
                                      <p:to>
                                        <p:strVal val="solid"/>
                                      </p:to>
                                    </p:set>
                                    <p:set>
                                      <p:cBhvr>
                                        <p:cTn id="38" dur="500" fill="hold"/>
                                        <p:tgtEl>
                                          <p:spTgt spid="4"/>
                                        </p:tgtEl>
                                        <p:attrNameLst>
                                          <p:attrName>fill.on</p:attrName>
                                        </p:attrNameLst>
                                      </p:cBhvr>
                                      <p:to>
                                        <p:strVal val="true"/>
                                      </p:to>
                                    </p:set>
                                  </p:childTnLst>
                                </p:cTn>
                              </p:par>
                              <p:par>
                                <p:cTn id="39" presetID="19" presetClass="emph" presetSubtype="0" fill="hold" grpId="1" nodeType="withEffect">
                                  <p:stCondLst>
                                    <p:cond delay="0"/>
                                  </p:stCondLst>
                                  <p:childTnLst>
                                    <p:animClr clrSpc="rgb" dir="cw">
                                      <p:cBhvr override="childStyle">
                                        <p:cTn id="40" dur="500" fill="hold"/>
                                        <p:tgtEl>
                                          <p:spTgt spid="5"/>
                                        </p:tgtEl>
                                        <p:attrNameLst>
                                          <p:attrName>style.color</p:attrName>
                                        </p:attrNameLst>
                                      </p:cBhvr>
                                      <p:to>
                                        <a:schemeClr val="accent2"/>
                                      </p:to>
                                    </p:animClr>
                                    <p:animClr clrSpc="rgb" dir="cw">
                                      <p:cBhvr>
                                        <p:cTn id="41" dur="500" fill="hold"/>
                                        <p:tgtEl>
                                          <p:spTgt spid="5"/>
                                        </p:tgtEl>
                                        <p:attrNameLst>
                                          <p:attrName>fillcolor</p:attrName>
                                        </p:attrNameLst>
                                      </p:cBhvr>
                                      <p:to>
                                        <a:schemeClr val="accent2"/>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3" presetClass="emph" presetSubtype="2" fill="hold" grpId="1" nodeType="withEffect">
                                  <p:stCondLst>
                                    <p:cond delay="0"/>
                                  </p:stCondLst>
                                  <p:childTnLst>
                                    <p:animClr clrSpc="rgb" dir="cw">
                                      <p:cBhvr override="childStyle">
                                        <p:cTn id="5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p:bldP spid="6" grpId="1"/>
      <p:bldP spid="8" grpId="0"/>
      <p:bldP spid="8" grpId="1"/>
      <p:bldP spid="10" grpId="0" animBg="1"/>
      <p:bldP spid="11" grpId="0"/>
      <p:bldP spid="9" grpId="0"/>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Acts 11:16 </a:t>
            </a:r>
            <a:r>
              <a:rPr lang="en-US" sz="3200" dirty="0" smtClean="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I remembered the word of the Lord, how He said, “John indeed baptized with water, but you shall be baptized with </a:t>
            </a:r>
            <a:r>
              <a:rPr lang="en-US" sz="3200" dirty="0">
                <a:effectLst>
                  <a:outerShdw blurRad="38100" dist="38100" dir="2700000" algn="tl">
                    <a:srgbClr val="000000">
                      <a:alpha val="43137"/>
                    </a:srgbClr>
                  </a:outerShdw>
                </a:effectLst>
              </a:rPr>
              <a:t>(</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eis</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 Holy Spirit.”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57200" y="2723129"/>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12:13 ~ </a:t>
            </a:r>
            <a:r>
              <a:rPr lang="en-US" sz="3200" dirty="0">
                <a:solidFill>
                  <a:srgbClr val="FFFF00"/>
                </a:solidFill>
                <a:effectLst>
                  <a:outerShdw blurRad="38100" dist="38100" dir="2700000" algn="tl">
                    <a:srgbClr val="000000">
                      <a:alpha val="43137"/>
                    </a:srgbClr>
                  </a:outerShdw>
                </a:effectLst>
              </a:rPr>
              <a:t>For by one Spirit we were all baptized into</a:t>
            </a:r>
            <a:r>
              <a:rPr lang="en-US" sz="3200"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eis</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one body — whether Jews or Greeks, whether slaves or free — and have all been made to drink into </a:t>
            </a:r>
            <a:r>
              <a:rPr lang="en-US" sz="3200" dirty="0">
                <a:effectLst>
                  <a:outerShdw blurRad="38100" dist="38100" dir="2700000" algn="tl">
                    <a:srgbClr val="000000">
                      <a:alpha val="43137"/>
                    </a:srgbClr>
                  </a:outerShdw>
                </a:effectLst>
              </a:rPr>
              <a:t>(</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eis</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one Spirit.</a:t>
            </a:r>
          </a:p>
        </p:txBody>
      </p:sp>
    </p:spTree>
    <p:extLst>
      <p:ext uri="{BB962C8B-B14F-4D97-AF65-F5344CB8AC3E}">
        <p14:creationId xmlns:p14="http://schemas.microsoft.com/office/powerpoint/2010/main" val="256735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561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t>Acts 8:5-8; 14-16</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52961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86057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Acts 1:8 ~ </a:t>
            </a:r>
            <a:r>
              <a:rPr lang="en-US" sz="3200" dirty="0">
                <a:solidFill>
                  <a:srgbClr val="FFFF00"/>
                </a:solidFill>
                <a:effectLst>
                  <a:outerShdw blurRad="38100" dist="38100" dir="2700000" algn="tl">
                    <a:srgbClr val="000000">
                      <a:alpha val="43137"/>
                    </a:srgbClr>
                  </a:outerShdw>
                </a:effectLst>
              </a:rPr>
              <a:t>But you shall receive power when the Holy Spirit has come upon you; and you shall be witnesses to Me in Jerusalem, and in all Judea and Samaria, and to the end of the earth.</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68427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42497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Gal. 5:22-24 ~ </a:t>
            </a:r>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the fruit of the Spirit is love, joy, peace, longsuffering, kindness, goodness, faithfulness, </a:t>
            </a:r>
            <a:r>
              <a:rPr lang="en-US" sz="3200" baseline="30000" dirty="0">
                <a:effectLst>
                  <a:outerShdw blurRad="38100" dist="38100" dir="2700000" algn="tl">
                    <a:srgbClr val="000000">
                      <a:alpha val="43137"/>
                    </a:srgbClr>
                  </a:outerShdw>
                </a:effectLst>
              </a:rPr>
              <a:t>23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gentleness, self- control. Against such there is no law. </a:t>
            </a:r>
            <a:r>
              <a:rPr lang="en-US" sz="3200" baseline="30000" dirty="0">
                <a:solidFill>
                  <a:srgbClr val="FFFF00"/>
                </a:solidFill>
                <a:effectLst>
                  <a:outerShdw blurRad="38100" dist="38100" dir="2700000" algn="tl">
                    <a:srgbClr val="000000">
                      <a:alpha val="43137"/>
                    </a:srgbClr>
                  </a:outerShdw>
                </a:effectLst>
              </a:rPr>
              <a:t>24</a:t>
            </a:r>
            <a:r>
              <a:rPr lang="en-US" sz="3200" dirty="0">
                <a:solidFill>
                  <a:srgbClr val="FFFF00"/>
                </a:solidFill>
                <a:effectLst>
                  <a:outerShdw blurRad="38100" dist="38100" dir="2700000" algn="tl">
                    <a:srgbClr val="000000">
                      <a:alpha val="43137"/>
                    </a:srgbClr>
                  </a:outerShdw>
                </a:effectLst>
              </a:rPr>
              <a:t> And those who are Christ's have crucified the flesh with its passions and desires.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5977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864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John's baptism was a statement of repentance</a:t>
            </a:r>
            <a:endParaRPr lang="en-US" sz="30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85800" y="1197921"/>
            <a:ext cx="7971503" cy="553998"/>
          </a:xfrm>
          <a:prstGeom prst="rect">
            <a:avLst/>
          </a:prstGeom>
          <a:noFill/>
        </p:spPr>
        <p:txBody>
          <a:bodyPr wrap="square" rtlCol="0">
            <a:spAutoFit/>
          </a:bodyPr>
          <a:lstStyle/>
          <a:p>
            <a:pPr marL="346075" indent="-346075">
              <a:buFont typeface="Arial" panose="020B0604020202020204" pitchFamily="34" charset="0"/>
              <a:buChar char="•"/>
            </a:pPr>
            <a:r>
              <a:rPr lang="en-US" sz="3000" dirty="0">
                <a:effectLst>
                  <a:outerShdw blurRad="38100" dist="38100" dir="2700000" algn="tl">
                    <a:srgbClr val="000000">
                      <a:alpha val="43137"/>
                    </a:srgbClr>
                  </a:outerShdw>
                </a:effectLst>
              </a:rPr>
              <a:t>An identification with one's sinfulness</a:t>
            </a:r>
            <a:endParaRPr lang="en-US" sz="30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1676400"/>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Jesus' baptism is a statement of death, burial and resurrection</a:t>
            </a:r>
            <a:endParaRPr lang="en-US" sz="30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0884" y="2606168"/>
            <a:ext cx="7971503" cy="553998"/>
          </a:xfrm>
          <a:prstGeom prst="rect">
            <a:avLst/>
          </a:prstGeom>
          <a:noFill/>
        </p:spPr>
        <p:txBody>
          <a:bodyPr wrap="square" rtlCol="0">
            <a:spAutoFit/>
          </a:bodyPr>
          <a:lstStyle/>
          <a:p>
            <a:pPr marL="346075" indent="-346075">
              <a:buFont typeface="Arial" panose="020B0604020202020204" pitchFamily="34" charset="0"/>
              <a:buChar char="•"/>
            </a:pPr>
            <a:r>
              <a:rPr lang="en-US" sz="3000" dirty="0"/>
              <a:t>An identification with one's </a:t>
            </a:r>
            <a:r>
              <a:rPr lang="en-US" sz="3000" dirty="0" smtClean="0"/>
              <a:t>union in Christ</a:t>
            </a:r>
            <a:endParaRPr lang="en-US" sz="3000" dirty="0">
              <a:solidFill>
                <a:srgbClr val="FFFF00"/>
              </a:solidFill>
            </a:endParaRPr>
          </a:p>
        </p:txBody>
      </p:sp>
      <p:sp>
        <p:nvSpPr>
          <p:cNvPr id="7" name="TextBox 6"/>
          <p:cNvSpPr txBox="1"/>
          <p:nvPr/>
        </p:nvSpPr>
        <p:spPr>
          <a:xfrm>
            <a:off x="457200" y="3070412"/>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The Spirit’s baptism is a statement of His control over our lives</a:t>
            </a:r>
          </a:p>
        </p:txBody>
      </p:sp>
      <p:sp>
        <p:nvSpPr>
          <p:cNvPr id="8" name="TextBox 7"/>
          <p:cNvSpPr txBox="1"/>
          <p:nvPr/>
        </p:nvSpPr>
        <p:spPr>
          <a:xfrm>
            <a:off x="680884" y="4015548"/>
            <a:ext cx="7971503" cy="1015663"/>
          </a:xfrm>
          <a:prstGeom prst="rect">
            <a:avLst/>
          </a:prstGeom>
          <a:noFill/>
        </p:spPr>
        <p:txBody>
          <a:bodyPr wrap="square" rtlCol="0">
            <a:spAutoFit/>
          </a:bodyPr>
          <a:lstStyle/>
          <a:p>
            <a:pPr marL="346075" indent="-346075">
              <a:buFont typeface="Arial" panose="020B0604020202020204" pitchFamily="34" charset="0"/>
              <a:buChar char="•"/>
            </a:pPr>
            <a:r>
              <a:rPr lang="en-US" sz="3000" dirty="0"/>
              <a:t>An identification with </a:t>
            </a:r>
            <a:r>
              <a:rPr lang="en-US" sz="3000" dirty="0" smtClean="0"/>
              <a:t>the power to live victoriously</a:t>
            </a:r>
            <a:endParaRPr lang="en-US" sz="3000" dirty="0">
              <a:solidFill>
                <a:srgbClr val="FFFF00"/>
              </a:solidFill>
            </a:endParaRPr>
          </a:p>
        </p:txBody>
      </p:sp>
      <p:sp>
        <p:nvSpPr>
          <p:cNvPr id="9" name="TextBox 8"/>
          <p:cNvSpPr txBox="1"/>
          <p:nvPr/>
        </p:nvSpPr>
        <p:spPr>
          <a:xfrm>
            <a:off x="457200" y="5004137"/>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2 Pet. 1:3 ~ </a:t>
            </a:r>
            <a:r>
              <a:rPr lang="en-US" sz="3000" dirty="0">
                <a:solidFill>
                  <a:srgbClr val="FFFF00"/>
                </a:solidFill>
                <a:effectLst>
                  <a:outerShdw blurRad="38100" dist="38100" dir="2700000" algn="tl">
                    <a:srgbClr val="000000">
                      <a:alpha val="43137"/>
                    </a:srgbClr>
                  </a:outerShdw>
                </a:effectLst>
              </a:rPr>
              <a:t>[It’s] His divine power [that] has given to us all things that pertain to life and godliness …</a:t>
            </a:r>
          </a:p>
        </p:txBody>
      </p:sp>
    </p:spTree>
    <p:extLst>
      <p:ext uri="{BB962C8B-B14F-4D97-AF65-F5344CB8AC3E}">
        <p14:creationId xmlns:p14="http://schemas.microsoft.com/office/powerpoint/2010/main" val="274768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5"/>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7"/>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P spid="8"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119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smtClean="0">
                <a:solidFill>
                  <a:srgbClr val="FFFF00"/>
                </a:solidFill>
                <a:effectLst>
                  <a:outerShdw blurRad="38100" dist="38100" dir="2700000" algn="tl">
                    <a:srgbClr val="000000">
                      <a:alpha val="43137"/>
                    </a:srgbClr>
                  </a:outerShdw>
                </a:effectLst>
              </a:rPr>
              <a:t>1. </a:t>
            </a:r>
            <a:r>
              <a:rPr lang="en-US" sz="3200" smtClean="0">
                <a:effectLst>
                  <a:outerShdw blurRad="38100" dist="38100" dir="2700000" algn="tl">
                    <a:srgbClr val="000000">
                      <a:alpha val="43137"/>
                    </a:srgbClr>
                  </a:outerShdw>
                </a:effectLst>
              </a:rPr>
              <a:t>What is the significance of water baptism?</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Rectangle 4"/>
          <p:cNvSpPr/>
          <p:nvPr/>
        </p:nvSpPr>
        <p:spPr>
          <a:xfrm>
            <a:off x="1876359" y="1767968"/>
            <a:ext cx="638241"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42587" y="2225808"/>
            <a:ext cx="849499"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266437"/>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2.</a:t>
            </a:r>
            <a:r>
              <a:rPr lang="en-US" sz="3200" dirty="0">
                <a:effectLst>
                  <a:outerShdw blurRad="38100" dist="38100" dir="2700000" algn="tl">
                    <a:srgbClr val="000000">
                      <a:alpha val="43137"/>
                    </a:srgbClr>
                  </a:outerShdw>
                </a:effectLst>
              </a:rPr>
              <a:t> Is there a difference between having </a:t>
            </a:r>
            <a:r>
              <a:rPr lang="en-US" sz="3200" dirty="0" smtClean="0">
                <a:effectLst>
                  <a:outerShdw blurRad="38100" dist="38100" dir="2700000" algn="tl">
                    <a:srgbClr val="000000">
                      <a:alpha val="43137"/>
                    </a:srgbClr>
                  </a:outerShdw>
                </a:effectLst>
              </a:rPr>
              <a:t>been baptized </a:t>
            </a:r>
            <a:r>
              <a:rPr lang="en-US" sz="3200" dirty="0">
                <a:effectLst>
                  <a:outerShdw blurRad="38100" dist="38100" dir="2700000" algn="tl">
                    <a:srgbClr val="000000">
                      <a:alpha val="43137"/>
                    </a:srgbClr>
                  </a:outerShdw>
                </a:effectLst>
              </a:rPr>
              <a:t>in the Holy Spirit and having been baptized with the Holy Spirit?</a:t>
            </a:r>
          </a:p>
        </p:txBody>
      </p:sp>
    </p:spTree>
    <p:extLst>
      <p:ext uri="{BB962C8B-B14F-4D97-AF65-F5344CB8AC3E}">
        <p14:creationId xmlns:p14="http://schemas.microsoft.com/office/powerpoint/2010/main" val="24847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par>
                                <p:cTn id="15" presetID="22" presetClass="entr" presetSubtype="8" fill="hold" grpId="0" nodeType="withEffect">
                                  <p:stCondLst>
                                    <p:cond delay="2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40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74704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050" name="Picture 2" descr="http://g.willcox.pagesperso-orange.fr/Images/threshingsledgetur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6478">
            <a:off x="365579" y="1691973"/>
            <a:ext cx="4610100" cy="2454880"/>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2052" name="Picture 4" descr="http://g.willcox.pagesperso-orange.fr/Images/winnow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2580" b="1490"/>
          <a:stretch/>
        </p:blipFill>
        <p:spPr bwMode="auto">
          <a:xfrm rot="21160481">
            <a:off x="4707190" y="1743235"/>
            <a:ext cx="4610100" cy="2542912"/>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038600"/>
            <a:ext cx="2895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Threshing sledge</a:t>
            </a:r>
            <a:endParaRPr lang="en-US" sz="3200" dirty="0">
              <a:effectLst>
                <a:outerShdw blurRad="38100" dist="38100" dir="2700000" algn="tl">
                  <a:srgbClr val="000000">
                    <a:alpha val="43137"/>
                  </a:srgbClr>
                </a:outerShdw>
              </a:effectLst>
            </a:endParaRPr>
          </a:p>
        </p:txBody>
      </p:sp>
      <p:sp>
        <p:nvSpPr>
          <p:cNvPr id="7" name="TextBox 6"/>
          <p:cNvSpPr txBox="1"/>
          <p:nvPr/>
        </p:nvSpPr>
        <p:spPr>
          <a:xfrm>
            <a:off x="5562600" y="4191000"/>
            <a:ext cx="2895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Winnowing fan</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86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8595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1:32-33 ~ </a:t>
            </a:r>
            <a:r>
              <a:rPr lang="en-US" sz="3200" baseline="30000" dirty="0">
                <a:effectLst>
                  <a:outerShdw blurRad="38100" dist="38100" dir="2700000" algn="tl">
                    <a:srgbClr val="000000">
                      <a:alpha val="43137"/>
                    </a:srgbClr>
                  </a:outerShdw>
                </a:effectLst>
              </a:rPr>
              <a:t>32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John bore witness, saying, “I saw the Spirit descending from heaven like a dove, and He remained upon Him.</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33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 did not know Him, but He who sent me to baptize with water said to me, ‘Upon whom you see the Spirit descending, and remaining on Him, this is He who baptizes with the Holy Spirit.’”</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944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3:10-17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37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hew.potx" id="{C8E4E937-8C41-4861-94F3-FE8F6FEA8C9D}" vid="{F7A18471-B37E-4DA7-A47B-985BB8C83F4E}"/>
    </a:ext>
  </a:extLst>
</a:theme>
</file>

<file path=docProps/app.xml><?xml version="1.0" encoding="utf-8"?>
<Properties xmlns="http://schemas.openxmlformats.org/officeDocument/2006/extended-properties" xmlns:vt="http://schemas.openxmlformats.org/officeDocument/2006/docPropsVTypes">
  <Template>Matthew</Template>
  <TotalTime>6415</TotalTime>
  <Words>847</Words>
  <Application>Microsoft Office PowerPoint</Application>
  <PresentationFormat>On-screen Show (4:3)</PresentationFormat>
  <Paragraphs>98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LilyUPC</vt:lpstr>
      <vt:lpstr>Britannic Bold</vt:lpstr>
      <vt:lpstr>Penoir</vt:lpstr>
      <vt:lpstr>Arial</vt:lpstr>
      <vt:lpstr>Times New Roman</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66</cp:revision>
  <dcterms:created xsi:type="dcterms:W3CDTF">2015-04-23T04:57:07Z</dcterms:created>
  <dcterms:modified xsi:type="dcterms:W3CDTF">2015-05-03T20:58:25Z</dcterms:modified>
</cp:coreProperties>
</file>