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70" r:id="rId4"/>
    <p:sldId id="258" r:id="rId5"/>
    <p:sldId id="271" r:id="rId6"/>
    <p:sldId id="272" r:id="rId7"/>
    <p:sldId id="261" r:id="rId8"/>
    <p:sldId id="262" r:id="rId9"/>
    <p:sldId id="259" r:id="rId10"/>
    <p:sldId id="273" r:id="rId11"/>
    <p:sldId id="267" r:id="rId12"/>
    <p:sldId id="260" r:id="rId13"/>
    <p:sldId id="268" r:id="rId14"/>
    <p:sldId id="269" r:id="rId15"/>
    <p:sldId id="263" r:id="rId16"/>
    <p:sldId id="265" r:id="rId17"/>
    <p:sldId id="266" r:id="rId18"/>
    <p:sldId id="264" r:id="rId19"/>
  </p:sldIdLst>
  <p:sldSz cx="9144000" cy="6858000" type="screen4x3"/>
  <p:notesSz cx="6858000" cy="9144000"/>
  <p:embeddedFontLst>
    <p:embeddedFont>
      <p:font typeface="LilyUPC" panose="020B0604020202020204" pitchFamily="34" charset="-34"/>
      <p:regular r:id="rId20"/>
      <p:bold r:id="rId21"/>
      <p:italic r:id="rId22"/>
      <p:boldItalic r:id="rId23"/>
    </p:embeddedFont>
    <p:embeddedFont>
      <p:font typeface="Britannic Bold" panose="020B0903060703020204" pitchFamily="34" charset="0"/>
      <p:regular r:id="rId24"/>
    </p:embeddedFont>
    <p:embeddedFont>
      <p:font typeface="Penoir" panose="020B0500000000000000" pitchFamily="34" charset="0"/>
      <p:regular r:id="rId25"/>
      <p:bold r:id="rId26"/>
      <p:italic r:id="rId27"/>
      <p:boldItalic r:id="rId2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howGuides="1">
      <p:cViewPr>
        <p:scale>
          <a:sx n="78" d="100"/>
          <a:sy n="78" d="100"/>
        </p:scale>
        <p:origin x="82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2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5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0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2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7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6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4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0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6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22DB1-149A-4FB5-BF46-D0E91AD1C571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1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9935" y="399672"/>
            <a:ext cx="7787149" cy="763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1:1-17</a:t>
            </a:r>
            <a:endParaRPr lang="en-US" sz="5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8880" y="323088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A free CD of this message will be available following the service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9598">
            <a:off x="5477248" y="5008546"/>
            <a:ext cx="1027893" cy="10740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18662">
            <a:off x="7801268" y="3457782"/>
            <a:ext cx="1019397" cy="10193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sp>
        <p:nvSpPr>
          <p:cNvPr id="35" name="TextBox 34"/>
          <p:cNvSpPr txBox="1"/>
          <p:nvPr/>
        </p:nvSpPr>
        <p:spPr>
          <a:xfrm>
            <a:off x="5537200" y="4695221"/>
            <a:ext cx="3423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IT WILL ALSO be available LATER THIS WEEK</a:t>
            </a:r>
          </a:p>
          <a:p>
            <a:pPr algn="r"/>
            <a:r>
              <a:rPr lang="en-US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VIA cALVARYOKC.COM</a:t>
            </a:r>
          </a:p>
        </p:txBody>
      </p:sp>
    </p:spTree>
    <p:extLst>
      <p:ext uri="{BB962C8B-B14F-4D97-AF65-F5344CB8AC3E}">
        <p14:creationId xmlns:p14="http://schemas.microsoft.com/office/powerpoint/2010/main" val="123505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1:1-17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41471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620647" y="702023"/>
            <a:ext cx="784936" cy="593377"/>
          </a:xfrm>
          <a:prstGeom prst="rect">
            <a:avLst/>
          </a:prstGeom>
          <a:solidFill>
            <a:srgbClr val="7030A0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62116" y="702023"/>
            <a:ext cx="820010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Tim. 3:16-17 ~ 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Scripture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given by inspiration of God, and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profitable for doctrine, for reproof, for correction, for instruction in righteousness,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the man of God may be complete, thoroughly equipped for every good work.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1:1-17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97874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1:1-17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7876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whom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feminine form of the reflexive pronoun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1:1-17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769808"/>
            <a:ext cx="79764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In other words … of </a:t>
            </a:r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Mary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 was born Jesus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760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1:1-17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33439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Rom. 8:1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therefore now no condemnation to those who are in Christ Jesus… 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1:1-17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158425"/>
            <a:ext cx="8200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Cor. 5:17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Therefore, if anyone is in Christ, he is a new creation; old things have passed away; behold, all things have become new.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753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3800" y="702023"/>
            <a:ext cx="4800600" cy="593377"/>
          </a:xfrm>
          <a:prstGeom prst="rect">
            <a:avLst/>
          </a:prstGeom>
          <a:solidFill>
            <a:srgbClr val="7030A0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62116" y="702023"/>
            <a:ext cx="8200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Gal 4:4 ~ </a:t>
            </a:r>
            <a:r>
              <a:rPr lang="en-US" sz="3200" dirty="0">
                <a:solidFill>
                  <a:srgbClr val="FFFF00"/>
                </a:solidFill>
              </a:rPr>
              <a:t>…when the fullness of time had come, God sent forth His Son, born of a woman, born under the </a:t>
            </a:r>
            <a:r>
              <a:rPr lang="en-US" sz="3200" dirty="0" smtClean="0">
                <a:solidFill>
                  <a:srgbClr val="FFFF00"/>
                </a:solidFill>
              </a:rPr>
              <a:t>Law.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1:1-17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182175"/>
            <a:ext cx="7971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Pax</a:t>
            </a:r>
            <a:r>
              <a:rPr lang="en-US" sz="3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Romana</a:t>
            </a:r>
            <a:endParaRPr lang="en-US" sz="32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701657"/>
            <a:ext cx="7971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System of Roads</a:t>
            </a:r>
            <a:endParaRPr lang="en-US" sz="32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225225"/>
            <a:ext cx="7971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88" indent="-166688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Lingua </a:t>
            </a:r>
            <a:r>
              <a:rPr lang="en-US" sz="3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Franca</a:t>
            </a:r>
            <a:endParaRPr lang="en-US" sz="3200" b="1" i="1" dirty="0">
              <a:solidFill>
                <a:srgbClr val="FFFF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748793"/>
            <a:ext cx="7971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88" indent="-166688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LXX (Greek translation of the OT)</a:t>
            </a:r>
            <a:endParaRPr lang="en-US" sz="32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4810432"/>
            <a:ext cx="7971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88" indent="-166688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Moral and Religious situation</a:t>
            </a:r>
            <a:endParaRPr lang="en-US" sz="32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4289569"/>
            <a:ext cx="7971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88" indent="-166688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Political situation</a:t>
            </a:r>
            <a:endParaRPr lang="en-US" sz="32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57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10" grpId="0"/>
      <p:bldP spid="10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Horace – d. 8 BC ~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"Our fathers, worse in their time that our grandsires,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Begot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 a still more degenerate race;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soon will a worse brood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succeed us."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1:1-17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95299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1:1-17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4535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567680" y="1289745"/>
            <a:ext cx="350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“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Synoptic Gospels”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20080" y="1828800"/>
            <a:ext cx="3042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t</a:t>
            </a:r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o view </a:t>
            </a:r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together</a:t>
            </a:r>
            <a:endParaRPr lang="en-US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2116" y="702023"/>
            <a:ext cx="4414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Matthew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(AD 55-65) ~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King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1:1-17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361" y="1244025"/>
            <a:ext cx="4409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Mark (AD 45-55) ~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Servant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605" y="1786027"/>
            <a:ext cx="4404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Luke (AD 60-65) ~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Man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7849" y="2328029"/>
            <a:ext cx="4398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John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(AD 90-95) ~ God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4876800" y="833120"/>
            <a:ext cx="457200" cy="1501431"/>
          </a:xfrm>
          <a:prstGeom prst="rightBrace">
            <a:avLst/>
          </a:prstGeom>
          <a:ln w="381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62116" y="3352800"/>
            <a:ext cx="8300884" cy="838200"/>
            <a:chOff x="462116" y="2971800"/>
            <a:chExt cx="5481484" cy="838200"/>
          </a:xfrm>
        </p:grpSpPr>
        <p:sp>
          <p:nvSpPr>
            <p:cNvPr id="4" name="Rectangle 3"/>
            <p:cNvSpPr/>
            <p:nvPr/>
          </p:nvSpPr>
          <p:spPr>
            <a:xfrm>
              <a:off x="462116" y="2971800"/>
              <a:ext cx="5481484" cy="838200"/>
            </a:xfrm>
            <a:prstGeom prst="rect">
              <a:avLst/>
            </a:prstGeom>
            <a:ln w="28575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254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371600" y="2971800"/>
              <a:ext cx="0" cy="838200"/>
            </a:xfrm>
            <a:prstGeom prst="line">
              <a:avLst/>
            </a:prstGeom>
            <a:ln w="28575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254000" h="2540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286000" y="2971800"/>
              <a:ext cx="0" cy="838200"/>
            </a:xfrm>
            <a:prstGeom prst="line">
              <a:avLst/>
            </a:prstGeom>
            <a:ln w="28575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254000" h="2540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200400" y="2971800"/>
              <a:ext cx="0" cy="838200"/>
            </a:xfrm>
            <a:prstGeom prst="line">
              <a:avLst/>
            </a:prstGeom>
            <a:ln w="28575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254000" h="2540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114800" y="2971800"/>
              <a:ext cx="0" cy="838200"/>
            </a:xfrm>
            <a:prstGeom prst="line">
              <a:avLst/>
            </a:prstGeom>
            <a:ln w="28575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254000" h="2540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29200" y="2971800"/>
              <a:ext cx="0" cy="838200"/>
            </a:xfrm>
            <a:prstGeom prst="line">
              <a:avLst/>
            </a:prstGeom>
            <a:ln w="28575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254000" h="2540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1129879" y="3362632"/>
            <a:ext cx="1438801" cy="838200"/>
          </a:xfrm>
          <a:prstGeom prst="rect">
            <a:avLst/>
          </a:prstGeom>
          <a:solidFill>
            <a:srgbClr val="00B050">
              <a:alpha val="6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514600" y="3362632"/>
            <a:ext cx="1333860" cy="8382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266768" y="3352800"/>
            <a:ext cx="581693" cy="838200"/>
          </a:xfrm>
          <a:prstGeom prst="rect">
            <a:avLst/>
          </a:prstGeom>
          <a:solidFill>
            <a:schemeClr val="accent2">
              <a:lumMod val="75000"/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391400" y="3352800"/>
            <a:ext cx="528812" cy="838200"/>
          </a:xfrm>
          <a:prstGeom prst="rect">
            <a:avLst/>
          </a:prstGeom>
          <a:solidFill>
            <a:srgbClr val="7030A0">
              <a:alpha val="6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283112" y="3532240"/>
            <a:ext cx="1143000" cy="461665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90500" h="190500"/>
          </a:sp3d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AD 50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57168" y="3542072"/>
            <a:ext cx="1143000" cy="461665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90500" h="190500"/>
          </a:sp3d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AD 60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31224" y="3551904"/>
            <a:ext cx="1143000" cy="461665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90500" h="190500"/>
          </a:sp3d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AD 70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05280" y="3561736"/>
            <a:ext cx="1143000" cy="461665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90500" h="190500"/>
          </a:sp3d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AD 80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11296" y="3571568"/>
            <a:ext cx="1143000" cy="461665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90500" h="190500"/>
          </a:sp3d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AD 90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58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4"/>
      <p:bldP spid="10" grpId="0"/>
      <p:bldP spid="2" grpId="0"/>
      <p:bldP spid="5" grpId="0"/>
      <p:bldP spid="6" grpId="0"/>
      <p:bldP spid="7" grpId="0"/>
      <p:bldP spid="8" grpId="0" animBg="1"/>
      <p:bldP spid="23" grpId="0" animBg="1"/>
      <p:bldP spid="24" grpId="0" animBg="1"/>
      <p:bldP spid="25" grpId="0" animBg="1"/>
      <p:bldP spid="26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1:1-17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pic>
        <p:nvPicPr>
          <p:cNvPr id="1026" name="Picture 2" descr="P064-Mat-26.7-8-26.10-26.14-15-I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5595">
            <a:off x="418830" y="1189053"/>
            <a:ext cx="4027915" cy="3569038"/>
          </a:xfrm>
          <a:prstGeom prst="rect">
            <a:avLst/>
          </a:prstGeom>
          <a:noFill/>
          <a:effectLst>
            <a:outerShdw blurRad="127000" dist="254000" dir="2700000" algn="tl" rotWithShape="0">
              <a:schemeClr val="bg1">
                <a:alpha val="3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572000" y="689807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P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64, or “Magdalen Papyrus” dated by some to mid-first century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849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1:1-17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8234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1:1-17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2116" y="689807"/>
            <a:ext cx="8224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Matthew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 ~ </a:t>
            </a:r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gift of Yahweh</a:t>
            </a:r>
            <a:endParaRPr lang="en-US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670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1:1-17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33294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246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Two Genealogies: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1:1-17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4315" y="1244025"/>
            <a:ext cx="2335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Matt. 1:1-17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604" y="1786027"/>
            <a:ext cx="40993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From Abraham to Jesus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7849" y="2844225"/>
            <a:ext cx="8208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Both are the same from Abraham to David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3564" y="1244600"/>
            <a:ext cx="3108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Luke 3:23-38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8200" y="1793240"/>
            <a:ext cx="40993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From Jesus backwards to Adam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7360" y="3411369"/>
            <a:ext cx="40993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Follows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Solomon's lineage (through Joseph)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2956" y="3418582"/>
            <a:ext cx="40993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Follows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Nathan's lineage (through Mary)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22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6" grpId="1"/>
      <p:bldP spid="7" grpId="0"/>
      <p:bldP spid="11" grpId="0"/>
      <p:bldP spid="12" grpId="0"/>
      <p:bldP spid="12" grpId="1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1:1-17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4954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Notable mentions in Jesus' Genealogy: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1:1-17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244025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3)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 Canaanite 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777425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v. 4) 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Rahab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, a harlot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310825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v. 5) 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Ruth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, a </a:t>
            </a:r>
            <a:r>
              <a:rPr lang="en-US" sz="32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Moabitess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815525"/>
            <a:ext cx="820010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Deut. 23:3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Ammonite or Moabite shall not enter the assembly of the Lord; even to the tenth generation, none of his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descendants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shall enter the assembly of the Lord forever,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825425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6)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Bathsheba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an adulteress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073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Matthew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atthew">
      <a:majorFont>
        <a:latin typeface="Penoir"/>
        <a:ea typeface=""/>
        <a:cs typeface=""/>
      </a:majorFont>
      <a:minorFont>
        <a:latin typeface="Penoir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enoir" panose="020B05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atthew.potx" id="{C8E4E937-8C41-4861-94F3-FE8F6FEA8C9D}" vid="{F7A18471-B37E-4DA7-A47B-985BB8C83F4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5329</TotalTime>
  <Words>447</Words>
  <Application>Microsoft Office PowerPoint</Application>
  <PresentationFormat>On-screen Show (4:3)</PresentationFormat>
  <Paragraphs>64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LilyUPC</vt:lpstr>
      <vt:lpstr>Britannic Bold</vt:lpstr>
      <vt:lpstr>Times New Roman</vt:lpstr>
      <vt:lpstr>Penoir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31</cp:revision>
  <dcterms:created xsi:type="dcterms:W3CDTF">2015-03-19T14:07:41Z</dcterms:created>
  <dcterms:modified xsi:type="dcterms:W3CDTF">2015-03-29T12:17:23Z</dcterms:modified>
</cp:coreProperties>
</file>