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58" r:id="rId3"/>
    <p:sldId id="257" r:id="rId4"/>
    <p:sldId id="279" r:id="rId5"/>
    <p:sldId id="280" r:id="rId6"/>
    <p:sldId id="283" r:id="rId7"/>
    <p:sldId id="284" r:id="rId8"/>
    <p:sldId id="285" r:id="rId9"/>
    <p:sldId id="287" r:id="rId10"/>
    <p:sldId id="288" r:id="rId11"/>
    <p:sldId id="289" r:id="rId12"/>
    <p:sldId id="286" r:id="rId13"/>
    <p:sldId id="290" r:id="rId14"/>
    <p:sldId id="291" r:id="rId15"/>
  </p:sldIdLst>
  <p:sldSz cx="9144000" cy="6858000" type="screen4x3"/>
  <p:notesSz cx="6858000" cy="9144000"/>
  <p:embeddedFontLst>
    <p:embeddedFont>
      <p:font typeface="Castellar" pitchFamily="18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FF00"/>
    <a:srgbClr val="EEECE1"/>
    <a:srgbClr val="4F6228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968" y="-10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946310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32991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694123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14734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5594183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959369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868249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50815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10712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1046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489165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82E5-1D0A-4A0A-961F-4F2C07E0E70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09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0" y="3962400"/>
            <a:ext cx="4038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200" dirty="0" smtClean="0">
                <a:solidFill>
                  <a:schemeClr val="bg1"/>
                </a:solidFill>
                <a:latin typeface="Castellar" pitchFamily="18" charset="0"/>
              </a:rPr>
              <a:t>15:42-</a:t>
            </a:r>
            <a:endParaRPr lang="en-US" sz="5200" dirty="0" smtClean="0">
              <a:solidFill>
                <a:schemeClr val="bg1"/>
              </a:solidFill>
              <a:latin typeface="Castellar" pitchFamily="18" charset="0"/>
            </a:endParaRPr>
          </a:p>
          <a:p>
            <a:pPr algn="r"/>
            <a:r>
              <a:rPr lang="en-US" sz="5200" dirty="0" smtClean="0">
                <a:solidFill>
                  <a:schemeClr val="bg1"/>
                </a:solidFill>
                <a:latin typeface="Castellar" pitchFamily="18" charset="0"/>
              </a:rPr>
              <a:t>16:20</a:t>
            </a:r>
            <a:endParaRPr lang="en-US" sz="52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3348" y="4053114"/>
            <a:ext cx="5794052" cy="1323439"/>
            <a:chOff x="73348" y="4053114"/>
            <a:chExt cx="5946452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1143000" y="4053114"/>
              <a:ext cx="4876800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A CD of this message will be available (free of charge) </a:t>
              </a:r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508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immediately</a:t>
              </a:r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 following today's message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latin typeface="Castellar" pitchFamily="18" charset="0"/>
              </a:endParaRPr>
            </a:p>
          </p:txBody>
        </p:sp>
        <p:grpSp>
          <p:nvGrpSpPr>
            <p:cNvPr id="8" name="Group 5"/>
            <p:cNvGrpSpPr>
              <a:grpSpLocks noChangeAspect="1"/>
            </p:cNvGrpSpPr>
            <p:nvPr/>
          </p:nvGrpSpPr>
          <p:grpSpPr bwMode="auto">
            <a:xfrm>
              <a:off x="73348" y="4164480"/>
              <a:ext cx="981856" cy="1100298"/>
              <a:chOff x="2093" y="1203"/>
              <a:chExt cx="1658" cy="1858"/>
            </a:xfrm>
          </p:grpSpPr>
          <p:sp>
            <p:nvSpPr>
              <p:cNvPr id="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139" y="1203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-9939" y="5326684"/>
            <a:ext cx="5482185" cy="1323439"/>
            <a:chOff x="-9939" y="5326684"/>
            <a:chExt cx="5482185" cy="1323439"/>
          </a:xfrm>
        </p:grpSpPr>
        <p:pic>
          <p:nvPicPr>
            <p:cNvPr id="32" name="Picture 31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9939" y="5376553"/>
              <a:ext cx="1190281" cy="1190281"/>
            </a:xfrm>
            <a:prstGeom prst="rect">
              <a:avLst/>
            </a:prstGeom>
            <a:noFill/>
            <a:effectLst>
              <a:softEdge rad="63500"/>
            </a:effectLst>
          </p:spPr>
        </p:pic>
        <p:sp>
          <p:nvSpPr>
            <p:cNvPr id="33" name="TextBox 32"/>
            <p:cNvSpPr txBox="1"/>
            <p:nvPr/>
          </p:nvSpPr>
          <p:spPr>
            <a:xfrm>
              <a:off x="1143000" y="5326684"/>
              <a:ext cx="4329246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508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This message will be available via podcast later this week at calvaryokc.com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50800" dir="2700000" algn="tl" rotWithShape="0">
                    <a:srgbClr val="000000">
                      <a:alpha val="40000"/>
                    </a:srgbClr>
                  </a:outerShdw>
                </a:effectLst>
                <a:latin typeface="Castellar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29364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Vv. </a:t>
            </a:r>
            <a:r>
              <a:rPr lang="en-US" sz="3600" dirty="0"/>
              <a:t>9-20 quoted by </a:t>
            </a:r>
            <a:r>
              <a:rPr lang="en-US" sz="3600" dirty="0">
                <a:solidFill>
                  <a:srgbClr val="FFFF00"/>
                </a:solidFill>
              </a:rPr>
              <a:t>Irenaeus</a:t>
            </a:r>
            <a:r>
              <a:rPr lang="en-US" sz="3600" dirty="0"/>
              <a:t> (fl. c. AD 175-195), </a:t>
            </a:r>
            <a:r>
              <a:rPr lang="en-US" sz="3600" dirty="0" err="1">
                <a:solidFill>
                  <a:srgbClr val="FFFF00"/>
                </a:solidFill>
              </a:rPr>
              <a:t>Tatian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(c. AD </a:t>
            </a:r>
            <a:r>
              <a:rPr lang="en-US" sz="3600" dirty="0" smtClean="0"/>
              <a:t>120-AD 180</a:t>
            </a:r>
            <a:r>
              <a:rPr lang="en-US" sz="3600" dirty="0"/>
              <a:t>), </a:t>
            </a:r>
            <a:r>
              <a:rPr lang="en-US" sz="3600" dirty="0">
                <a:solidFill>
                  <a:srgbClr val="FFFF00"/>
                </a:solidFill>
              </a:rPr>
              <a:t>Justin Martyr</a:t>
            </a:r>
            <a:r>
              <a:rPr lang="en-US" sz="3600" dirty="0"/>
              <a:t> (AD 100-c. AD 165) and </a:t>
            </a:r>
            <a:r>
              <a:rPr lang="en-US" sz="3600" dirty="0">
                <a:solidFill>
                  <a:srgbClr val="FFFF00"/>
                </a:solidFill>
              </a:rPr>
              <a:t>Hippolytus</a:t>
            </a:r>
            <a:r>
              <a:rPr lang="en-US" sz="3600" dirty="0"/>
              <a:t> (c. AD 160-AD 236)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4891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165962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NASB: A few late </a:t>
            </a:r>
            <a:r>
              <a:rPr lang="en-US" sz="3500" dirty="0" err="1"/>
              <a:t>mss</a:t>
            </a:r>
            <a:r>
              <a:rPr lang="en-US" sz="3500" dirty="0"/>
              <a:t>: </a:t>
            </a:r>
            <a:r>
              <a:rPr lang="en-US" sz="3500" dirty="0">
                <a:solidFill>
                  <a:srgbClr val="FFFF00"/>
                </a:solidFill>
              </a:rPr>
              <a:t>"And they promptly reported all </a:t>
            </a:r>
            <a:r>
              <a:rPr lang="en-US" sz="3500" dirty="0" smtClean="0">
                <a:solidFill>
                  <a:srgbClr val="FFFF00"/>
                </a:solidFill>
              </a:rPr>
              <a:t>these </a:t>
            </a:r>
            <a:r>
              <a:rPr lang="en-US" sz="3500" dirty="0">
                <a:solidFill>
                  <a:srgbClr val="FFFF00"/>
                </a:solidFill>
              </a:rPr>
              <a:t>instructions to Peter and his companions. And after that, Jesus Himself sent out </a:t>
            </a:r>
            <a:r>
              <a:rPr lang="en-US" sz="3500" dirty="0" smtClean="0">
                <a:solidFill>
                  <a:srgbClr val="FFFF00"/>
                </a:solidFill>
              </a:rPr>
              <a:t>through </a:t>
            </a:r>
            <a:r>
              <a:rPr lang="en-US" sz="3500" dirty="0">
                <a:solidFill>
                  <a:srgbClr val="FFFF00"/>
                </a:solidFill>
              </a:rPr>
              <a:t>them from east to west the sacred and imperishable proclamation of eternal salvation."</a:t>
            </a:r>
          </a:p>
        </p:txBody>
      </p:sp>
    </p:spTree>
    <p:extLst>
      <p:ext uri="{BB962C8B-B14F-4D97-AF65-F5344CB8AC3E}">
        <p14:creationId xmlns:p14="http://schemas.microsoft.com/office/powerpoint/2010/main" xmlns="" val="336704577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5555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165962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NASB ~ </a:t>
            </a:r>
            <a:r>
              <a:rPr lang="en-US" sz="3600" dirty="0" smtClean="0">
                <a:solidFill>
                  <a:srgbClr val="FFFF00"/>
                </a:solidFill>
              </a:rPr>
              <a:t>followed</a:t>
            </a:r>
            <a:r>
              <a:rPr lang="en-US" sz="3600" dirty="0"/>
              <a:t>;</a:t>
            </a:r>
            <a:r>
              <a:rPr lang="en-US" sz="3600" dirty="0" smtClean="0"/>
              <a:t> KJV </a:t>
            </a:r>
            <a:r>
              <a:rPr lang="en-US" sz="3600" dirty="0"/>
              <a:t>~ </a:t>
            </a:r>
            <a:r>
              <a:rPr lang="en-US" sz="3600" dirty="0" err="1" smtClean="0">
                <a:solidFill>
                  <a:srgbClr val="FFFF00"/>
                </a:solidFill>
              </a:rPr>
              <a:t>fol</a:t>
            </a:r>
            <a:r>
              <a:rPr lang="en-US" sz="3600" dirty="0" smtClean="0">
                <a:solidFill>
                  <a:srgbClr val="FFFF00"/>
                </a:solidFill>
              </a:rPr>
              <a:t>-lowing</a:t>
            </a:r>
            <a:r>
              <a:rPr lang="en-US" sz="3600" dirty="0" smtClean="0"/>
              <a:t> </a:t>
            </a:r>
            <a:r>
              <a:rPr lang="en-US" sz="3600" dirty="0"/>
              <a:t>(present participle)</a:t>
            </a:r>
          </a:p>
        </p:txBody>
      </p:sp>
    </p:spTree>
    <p:extLst>
      <p:ext uri="{BB962C8B-B14F-4D97-AF65-F5344CB8AC3E}">
        <p14:creationId xmlns:p14="http://schemas.microsoft.com/office/powerpoint/2010/main" xmlns="" val="135123015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371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Feast of Firstfruits: 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716975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600" dirty="0"/>
              <a:t>1</a:t>
            </a:r>
            <a:r>
              <a:rPr lang="en-US" sz="3600" baseline="30000" dirty="0"/>
              <a:t>st</a:t>
            </a:r>
            <a:r>
              <a:rPr lang="en-US" sz="3600" dirty="0"/>
              <a:t> day following the 1</a:t>
            </a:r>
            <a:r>
              <a:rPr lang="en-US" sz="3600" baseline="30000" dirty="0"/>
              <a:t>st</a:t>
            </a:r>
            <a:r>
              <a:rPr lang="en-US" sz="3600" dirty="0"/>
              <a:t> Sabbath following Passover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7200" y="4285127"/>
            <a:ext cx="8382000" cy="665041"/>
            <a:chOff x="457200" y="3471301"/>
            <a:chExt cx="8382000" cy="665041"/>
          </a:xfrm>
        </p:grpSpPr>
        <p:sp>
          <p:nvSpPr>
            <p:cNvPr id="7" name="Rectangle 6"/>
            <p:cNvSpPr/>
            <p:nvPr/>
          </p:nvSpPr>
          <p:spPr>
            <a:xfrm>
              <a:off x="457200" y="3471301"/>
              <a:ext cx="8382000" cy="643499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352800" y="3471301"/>
              <a:ext cx="0" cy="643499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172200" y="3492843"/>
              <a:ext cx="0" cy="643499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762000" y="4281955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Friday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20529" y="4281955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Saturday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24600" y="4281955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Sunday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9200" y="5467290"/>
            <a:ext cx="1676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Crucifixion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5467290"/>
            <a:ext cx="1828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Resurrection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Arrow Connector 18"/>
          <p:cNvCxnSpPr>
            <a:stCxn id="16" idx="0"/>
          </p:cNvCxnSpPr>
          <p:nvPr/>
        </p:nvCxnSpPr>
        <p:spPr>
          <a:xfrm flipV="1">
            <a:off x="2057400" y="4953000"/>
            <a:ext cx="228600" cy="514290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6934200" y="4953000"/>
            <a:ext cx="381000" cy="514290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43000" y="3638490"/>
            <a:ext cx="1676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Passover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29400" y="3638490"/>
            <a:ext cx="1676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Firstfruits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3069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/>
      <p:bldP spid="12" grpId="0"/>
      <p:bldP spid="13" grpId="0"/>
      <p:bldP spid="14" grpId="0"/>
      <p:bldP spid="16" grpId="0" animBg="1"/>
      <p:bldP spid="17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22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Alarmed</a:t>
            </a:r>
            <a:r>
              <a:rPr lang="en-US" sz="3600" dirty="0"/>
              <a:t> 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ekthambeō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– KJV, </a:t>
            </a:r>
            <a:r>
              <a:rPr lang="en-US" sz="3600" dirty="0">
                <a:solidFill>
                  <a:srgbClr val="FFFF00"/>
                </a:solidFill>
              </a:rPr>
              <a:t>affrighted</a:t>
            </a:r>
            <a:endParaRPr lang="en-US" sz="33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255443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FF00"/>
                </a:solidFill>
              </a:rPr>
              <a:t>John Singleton </a:t>
            </a:r>
            <a:r>
              <a:rPr lang="en-US" sz="3500" dirty="0" smtClean="0">
                <a:solidFill>
                  <a:srgbClr val="FFFF00"/>
                </a:solidFill>
              </a:rPr>
              <a:t>Copley </a:t>
            </a:r>
            <a:r>
              <a:rPr lang="en-US" sz="3500" dirty="0">
                <a:solidFill>
                  <a:srgbClr val="FFFF00"/>
                </a:solidFill>
              </a:rPr>
              <a:t>(3x High Chancellor of </a:t>
            </a:r>
            <a:r>
              <a:rPr lang="en-US" sz="3500" dirty="0" smtClean="0">
                <a:solidFill>
                  <a:srgbClr val="FFFF00"/>
                </a:solidFill>
              </a:rPr>
              <a:t>England) </a:t>
            </a:r>
            <a:r>
              <a:rPr lang="en-US" sz="3500" dirty="0">
                <a:solidFill>
                  <a:srgbClr val="FFFF00"/>
                </a:solidFill>
              </a:rPr>
              <a:t>~ </a:t>
            </a:r>
            <a:r>
              <a:rPr lang="en-US" sz="3500" dirty="0"/>
              <a:t>"I know pretty well what evidence is, and I tell you, such evidence as that for the resurrection has never </a:t>
            </a:r>
            <a:r>
              <a:rPr lang="en-US" sz="3500" dirty="0" smtClean="0"/>
              <a:t>broken</a:t>
            </a:r>
          </a:p>
          <a:p>
            <a:r>
              <a:rPr lang="en-US" sz="3500" dirty="0" smtClean="0"/>
              <a:t>down </a:t>
            </a:r>
            <a:r>
              <a:rPr lang="en-US" sz="3500" dirty="0"/>
              <a:t>yet."</a:t>
            </a:r>
            <a:endParaRPr lang="en-US" sz="35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435414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0275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Job 19:25-27 </a:t>
            </a:r>
            <a:r>
              <a:rPr lang="en-US" sz="3000" dirty="0" smtClean="0"/>
              <a:t>~ </a:t>
            </a:r>
            <a:r>
              <a:rPr lang="en-US" sz="3000" baseline="30000" dirty="0" smtClean="0"/>
              <a:t>25</a:t>
            </a:r>
            <a:r>
              <a:rPr lang="en-US" sz="3000" dirty="0" smtClean="0"/>
              <a:t> </a:t>
            </a:r>
            <a:r>
              <a:rPr lang="en-US" sz="3000" dirty="0">
                <a:solidFill>
                  <a:srgbClr val="FFFF00"/>
                </a:solidFill>
              </a:rPr>
              <a:t>For I know that my Redeemer lives,</a:t>
            </a:r>
          </a:p>
          <a:p>
            <a:r>
              <a:rPr lang="en-US" sz="3000" dirty="0" smtClean="0">
                <a:solidFill>
                  <a:srgbClr val="FFFF00"/>
                </a:solidFill>
              </a:rPr>
              <a:t>And </a:t>
            </a:r>
            <a:r>
              <a:rPr lang="en-US" sz="3000" dirty="0">
                <a:solidFill>
                  <a:srgbClr val="FFFF00"/>
                </a:solidFill>
              </a:rPr>
              <a:t>He shall stand at last on the earth;</a:t>
            </a:r>
          </a:p>
          <a:p>
            <a:r>
              <a:rPr lang="en-US" sz="3000" baseline="30000" dirty="0" smtClean="0"/>
              <a:t>26 </a:t>
            </a:r>
            <a:r>
              <a:rPr lang="en-US" sz="3000" dirty="0" smtClean="0">
                <a:solidFill>
                  <a:srgbClr val="FFFF00"/>
                </a:solidFill>
              </a:rPr>
              <a:t>And </a:t>
            </a:r>
            <a:r>
              <a:rPr lang="en-US" sz="3000" dirty="0">
                <a:solidFill>
                  <a:srgbClr val="FFFF00"/>
                </a:solidFill>
              </a:rPr>
              <a:t>after my skin is destroyed, this I know,</a:t>
            </a:r>
          </a:p>
          <a:p>
            <a:r>
              <a:rPr lang="en-US" sz="3000" dirty="0" smtClean="0">
                <a:solidFill>
                  <a:srgbClr val="FFFF00"/>
                </a:solidFill>
              </a:rPr>
              <a:t>That </a:t>
            </a:r>
            <a:r>
              <a:rPr lang="en-US" sz="3000" dirty="0">
                <a:solidFill>
                  <a:srgbClr val="FFFF00"/>
                </a:solidFill>
              </a:rPr>
              <a:t>in my flesh I shall see God,</a:t>
            </a:r>
          </a:p>
          <a:p>
            <a:r>
              <a:rPr lang="en-US" sz="3000" baseline="30000" dirty="0" smtClean="0"/>
              <a:t>27 </a:t>
            </a:r>
            <a:r>
              <a:rPr lang="en-US" sz="3000" dirty="0" smtClean="0">
                <a:solidFill>
                  <a:srgbClr val="FFFF00"/>
                </a:solidFill>
              </a:rPr>
              <a:t>Whom </a:t>
            </a:r>
            <a:r>
              <a:rPr lang="en-US" sz="3000" dirty="0">
                <a:solidFill>
                  <a:srgbClr val="FFFF00"/>
                </a:solidFill>
              </a:rPr>
              <a:t>I shall see for myself,</a:t>
            </a:r>
          </a:p>
          <a:p>
            <a:r>
              <a:rPr lang="en-US" sz="3000" dirty="0" smtClean="0">
                <a:solidFill>
                  <a:srgbClr val="FFFF00"/>
                </a:solidFill>
              </a:rPr>
              <a:t>And </a:t>
            </a:r>
            <a:r>
              <a:rPr lang="en-US" sz="3000" dirty="0">
                <a:solidFill>
                  <a:srgbClr val="FFFF00"/>
                </a:solidFill>
              </a:rPr>
              <a:t>my eyes shall behold, and not another.</a:t>
            </a:r>
          </a:p>
          <a:p>
            <a:r>
              <a:rPr lang="en-US" sz="3000" dirty="0" smtClean="0">
                <a:solidFill>
                  <a:srgbClr val="FFFF00"/>
                </a:solidFill>
              </a:rPr>
              <a:t>How </a:t>
            </a:r>
            <a:r>
              <a:rPr lang="en-US" sz="3000" dirty="0">
                <a:solidFill>
                  <a:srgbClr val="FFFF00"/>
                </a:solidFill>
              </a:rPr>
              <a:t>my heart </a:t>
            </a:r>
            <a:r>
              <a:rPr lang="en-US" sz="3000" dirty="0" smtClean="0">
                <a:solidFill>
                  <a:srgbClr val="FFFF00"/>
                </a:solidFill>
              </a:rPr>
              <a:t>yearns</a:t>
            </a:r>
          </a:p>
          <a:p>
            <a:r>
              <a:rPr lang="en-US" sz="3000" dirty="0" smtClean="0">
                <a:solidFill>
                  <a:srgbClr val="FFFF00"/>
                </a:solidFill>
              </a:rPr>
              <a:t>within </a:t>
            </a:r>
            <a:r>
              <a:rPr lang="en-US" sz="3000" dirty="0">
                <a:solidFill>
                  <a:srgbClr val="FFFF00"/>
                </a:solidFill>
              </a:rPr>
              <a:t>me!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902075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8646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Mark </a:t>
            </a:r>
            <a:r>
              <a:rPr lang="en-US" sz="3200" dirty="0" smtClean="0"/>
              <a:t>16:9-20:</a:t>
            </a:r>
            <a:endParaRPr lang="en-US" sz="3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701225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NASB ~ "Later </a:t>
            </a:r>
            <a:r>
              <a:rPr lang="en-US" sz="3200" dirty="0" err="1"/>
              <a:t>mss</a:t>
            </a:r>
            <a:r>
              <a:rPr lang="en-US" sz="3200" dirty="0"/>
              <a:t> add </a:t>
            </a:r>
            <a:r>
              <a:rPr lang="en-US" sz="3200" dirty="0" err="1"/>
              <a:t>vv</a:t>
            </a:r>
            <a:r>
              <a:rPr lang="en-US" sz="3200" dirty="0"/>
              <a:t> 9–20"</a:t>
            </a:r>
            <a:endParaRPr lang="en-US" sz="30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732782"/>
            <a:ext cx="800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NIV ~ "The earliest </a:t>
            </a:r>
            <a:r>
              <a:rPr lang="en-US" sz="3200" dirty="0" err="1" smtClean="0"/>
              <a:t>manu</a:t>
            </a:r>
            <a:r>
              <a:rPr lang="en-US" sz="3200" dirty="0" smtClean="0"/>
              <a:t>-scripts </a:t>
            </a:r>
            <a:r>
              <a:rPr lang="en-US" sz="3200" dirty="0"/>
              <a:t>and other ancient witnesses do not have Mark 16:9-20"</a:t>
            </a:r>
            <a:endParaRPr lang="en-US" sz="3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543003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Mark </a:t>
            </a:r>
            <a:r>
              <a:rPr lang="en-US" sz="3200" dirty="0" smtClean="0"/>
              <a:t>16:9-20:</a:t>
            </a:r>
            <a:endParaRPr lang="en-US" sz="3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15:42-16:20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 rot="21324332">
            <a:off x="3640279" y="1884785"/>
            <a:ext cx="5319596" cy="2908046"/>
            <a:chOff x="0" y="1981200"/>
            <a:chExt cx="5715000" cy="3124200"/>
          </a:xfrm>
        </p:grpSpPr>
        <p:sp>
          <p:nvSpPr>
            <p:cNvPr id="3" name="Rounded Rectangle 2"/>
            <p:cNvSpPr/>
            <p:nvPr/>
          </p:nvSpPr>
          <p:spPr>
            <a:xfrm>
              <a:off x="0" y="1981200"/>
              <a:ext cx="5715000" cy="3124200"/>
            </a:xfrm>
            <a:prstGeom prst="roundRect">
              <a:avLst/>
            </a:prstGeom>
            <a:solidFill>
              <a:srgbClr val="000000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http://www.hbu.edu/HBU/media/HBU/Museums/BIA/bible_History-015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42185"/>
              <a:ext cx="5143500" cy="2552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 rot="354800">
            <a:off x="160951" y="2352343"/>
            <a:ext cx="4419600" cy="3352800"/>
            <a:chOff x="3810000" y="2526957"/>
            <a:chExt cx="4419600" cy="3352800"/>
          </a:xfrm>
        </p:grpSpPr>
        <p:sp>
          <p:nvSpPr>
            <p:cNvPr id="8" name="Rounded Rectangle 7"/>
            <p:cNvSpPr/>
            <p:nvPr/>
          </p:nvSpPr>
          <p:spPr>
            <a:xfrm>
              <a:off x="3810000" y="2526957"/>
              <a:ext cx="4419600" cy="3352800"/>
            </a:xfrm>
            <a:prstGeom prst="roundRect">
              <a:avLst/>
            </a:prstGeom>
            <a:solidFill>
              <a:srgbClr val="000000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0" name="Picture 2" descr="http://www.novinite.com/media/images/2009-07/photo_verybig_105438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9935" t="15017"/>
            <a:stretch/>
          </p:blipFill>
          <p:spPr bwMode="auto">
            <a:xfrm>
              <a:off x="4102443" y="2815590"/>
              <a:ext cx="3813089" cy="26955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 rot="21301517">
            <a:off x="4784659" y="4398256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Codex </a:t>
            </a:r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Vaticanus</a:t>
            </a:r>
            <a:endPara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 325-350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368111">
            <a:off x="421729" y="5334244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Codex </a:t>
            </a:r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Sinaticus</a:t>
            </a:r>
            <a:endPara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 330-360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676177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Both contain spaces of about 12 verses long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779283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1" grpId="0"/>
    </p:bldLst>
  </p:timing>
</p:sld>
</file>

<file path=ppt/theme/theme1.xml><?xml version="1.0" encoding="utf-8"?>
<a:theme xmlns:a="http://schemas.openxmlformats.org/drawingml/2006/main" name="Mark">
  <a:themeElements>
    <a:clrScheme name="Mark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rk">
      <a:majorFont>
        <a:latin typeface="Castellar"/>
        <a:ea typeface=""/>
        <a:cs typeface=""/>
      </a:majorFont>
      <a:minorFont>
        <a:latin typeface="Castellar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solidFill>
              <a:srgbClr val="FFFF00"/>
            </a:solidFill>
            <a:latin typeface="Castellar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</Template>
  <TotalTime>1560</TotalTime>
  <Words>318</Words>
  <Application>Microsoft Office PowerPoint</Application>
  <PresentationFormat>On-screen Show (4:3)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Castellar</vt:lpstr>
      <vt:lpstr>Times New Roman</vt:lpstr>
      <vt:lpstr>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19</cp:revision>
  <dcterms:created xsi:type="dcterms:W3CDTF">2012-09-20T16:12:17Z</dcterms:created>
  <dcterms:modified xsi:type="dcterms:W3CDTF">2012-09-24T15:24:40Z</dcterms:modified>
</cp:coreProperties>
</file>