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9"/>
  </p:notesMasterIdLst>
  <p:sldIdLst>
    <p:sldId id="261" r:id="rId2"/>
    <p:sldId id="269" r:id="rId3"/>
    <p:sldId id="278" r:id="rId4"/>
    <p:sldId id="291" r:id="rId5"/>
    <p:sldId id="292" r:id="rId6"/>
    <p:sldId id="279" r:id="rId7"/>
    <p:sldId id="282" r:id="rId8"/>
    <p:sldId id="284" r:id="rId9"/>
    <p:sldId id="280" r:id="rId10"/>
    <p:sldId id="281" r:id="rId11"/>
    <p:sldId id="283" r:id="rId12"/>
    <p:sldId id="285" r:id="rId13"/>
    <p:sldId id="286" r:id="rId14"/>
    <p:sldId id="287" r:id="rId15"/>
    <p:sldId id="288" r:id="rId16"/>
    <p:sldId id="289" r:id="rId17"/>
    <p:sldId id="290" r:id="rId18"/>
  </p:sldIdLst>
  <p:sldSz cx="9144000" cy="6858000" type="screen4x3"/>
  <p:notesSz cx="6858000" cy="9144000"/>
  <p:embeddedFontLst>
    <p:embeddedFont>
      <p:font typeface="Castellar" pitchFamily="18" charset="0"/>
      <p:regular r:id="rId20"/>
    </p:embeddedFont>
    <p:embeddedFont>
      <p:font typeface="Calibri" pitchFamily="34"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00"/>
    <a:srgbClr val="000000"/>
    <a:srgbClr val="EEECE1"/>
    <a:srgbClr val="4F6228"/>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2178" y="-11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5439B9-1AFE-4267-8878-57328085E7CD}" type="datetimeFigureOut">
              <a:rPr lang="en-US" smtClean="0"/>
              <a:pPr/>
              <a:t>8/28/2012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5B7FEC-9085-4475-8961-488A4FA83E93}" type="slidenum">
              <a:rPr lang="en-US" smtClean="0"/>
              <a:pPr/>
              <a:t>‹#›</a:t>
            </a:fld>
            <a:endParaRPr lang="en-US"/>
          </a:p>
        </p:txBody>
      </p:sp>
    </p:spTree>
    <p:extLst>
      <p:ext uri="{BB962C8B-B14F-4D97-AF65-F5344CB8AC3E}">
        <p14:creationId xmlns:p14="http://schemas.microsoft.com/office/powerpoint/2010/main" xmlns="" val="745090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8/28/2012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8/28/2012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8/28/2012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8/28/2012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495800" y="4114800"/>
            <a:ext cx="4038600" cy="923330"/>
          </a:xfrm>
          <a:prstGeom prst="rect">
            <a:avLst/>
          </a:prstGeom>
          <a:noFill/>
        </p:spPr>
        <p:txBody>
          <a:bodyPr wrap="square" rtlCol="0">
            <a:spAutoFit/>
          </a:bodyPr>
          <a:lstStyle/>
          <a:p>
            <a:pPr algn="r"/>
            <a:r>
              <a:rPr lang="en-US" sz="5400" dirty="0" smtClean="0">
                <a:solidFill>
                  <a:schemeClr val="bg1"/>
                </a:solidFill>
                <a:latin typeface="Castellar" pitchFamily="18" charset="0"/>
              </a:rPr>
              <a:t>13:14-37</a:t>
            </a:r>
            <a:endParaRPr lang="en-US" sz="5400" dirty="0">
              <a:solidFill>
                <a:schemeClr val="bg1"/>
              </a:solidFill>
              <a:latin typeface="Castellar" pitchFamily="18" charset="0"/>
            </a:endParaRPr>
          </a:p>
        </p:txBody>
      </p:sp>
      <p:grpSp>
        <p:nvGrpSpPr>
          <p:cNvPr id="34" name="Group 33"/>
          <p:cNvGrpSpPr/>
          <p:nvPr/>
        </p:nvGrpSpPr>
        <p:grpSpPr>
          <a:xfrm>
            <a:off x="73348" y="4053114"/>
            <a:ext cx="57940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b="1" dirty="0" smtClean="0">
                  <a:solidFill>
                    <a:schemeClr val="bg1"/>
                  </a:solidFill>
                  <a:effectLst>
                    <a:outerShdw blurRad="50800" dist="38100" dir="2700000" algn="tl" rotWithShape="0">
                      <a:srgbClr val="000000">
                        <a:alpha val="40000"/>
                      </a:srgbClr>
                    </a:outerShdw>
                  </a:effectLst>
                  <a:latin typeface="Castellar" pitchFamily="18" charset="0"/>
                </a:rPr>
                <a:t>A CD of this message will be available (free of charge) </a:t>
              </a:r>
              <a:r>
                <a:rPr lang="en-US" sz="2000" b="1" dirty="0" smtClean="0">
                  <a:solidFill>
                    <a:schemeClr val="bg1"/>
                  </a:solidFill>
                  <a:effectLst>
                    <a:outerShdw blurRad="50800" dist="50800" dir="2700000" algn="tl" rotWithShape="0">
                      <a:srgbClr val="000000">
                        <a:alpha val="40000"/>
                      </a:srgbClr>
                    </a:outerShdw>
                  </a:effectLst>
                  <a:latin typeface="Castellar" pitchFamily="18" charset="0"/>
                </a:rPr>
                <a:t>immediately</a:t>
              </a:r>
              <a:r>
                <a:rPr lang="en-US" sz="2000" b="1" dirty="0" smtClean="0">
                  <a:solidFill>
                    <a:schemeClr val="bg1"/>
                  </a:solidFill>
                  <a:effectLst>
                    <a:outerShdw blurRad="50800" dist="38100" dir="2700000" algn="tl" rotWithShape="0">
                      <a:srgbClr val="000000">
                        <a:alpha val="40000"/>
                      </a:srgbClr>
                    </a:outerShdw>
                  </a:effectLst>
                  <a:latin typeface="Castellar" pitchFamily="18" charset="0"/>
                </a:rPr>
                <a:t> following today's message</a:t>
              </a:r>
              <a:endParaRPr lang="en-US" sz="2000" b="1" dirty="0">
                <a:solidFill>
                  <a:schemeClr val="bg1"/>
                </a:solidFill>
                <a:effectLst>
                  <a:outerShdw blurRad="50800" dist="38100" dir="2700000" algn="tl" rotWithShape="0">
                    <a:srgbClr val="000000">
                      <a:alpha val="40000"/>
                    </a:srgbClr>
                  </a:outerShdw>
                </a:effectLst>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b="1" dirty="0" smtClean="0">
                  <a:solidFill>
                    <a:schemeClr val="bg1"/>
                  </a:solidFill>
                  <a:effectLst>
                    <a:outerShdw blurRad="50800" dist="50800" dir="2700000" algn="tl" rotWithShape="0">
                      <a:srgbClr val="000000">
                        <a:alpha val="40000"/>
                      </a:srgbClr>
                    </a:outerShdw>
                  </a:effectLst>
                  <a:latin typeface="Castellar" pitchFamily="18" charset="0"/>
                </a:rPr>
                <a:t>This message will be available via podcast later this week at calvaryokc.com</a:t>
              </a:r>
              <a:endParaRPr lang="en-US" sz="2000" b="1" dirty="0">
                <a:solidFill>
                  <a:schemeClr val="bg1"/>
                </a:solidFill>
                <a:effectLst>
                  <a:outerShdw blurRad="50800" dist="50800" dir="2700000" algn="tl" rotWithShape="0">
                    <a:srgbClr val="000000">
                      <a:alpha val="40000"/>
                    </a:srgbClr>
                  </a:outerShdw>
                </a:effectLst>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138773"/>
          </a:xfrm>
          <a:prstGeom prst="rect">
            <a:avLst/>
          </a:prstGeom>
          <a:noFill/>
        </p:spPr>
        <p:txBody>
          <a:bodyPr wrap="square" rtlCol="0">
            <a:spAutoFit/>
          </a:bodyPr>
          <a:lstStyle/>
          <a:p>
            <a:r>
              <a:rPr lang="en-US" sz="3300" dirty="0"/>
              <a:t>Literally, "The profanation that appalls"</a:t>
            </a:r>
            <a:endParaRPr lang="en-US" sz="33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
        <p:nvSpPr>
          <p:cNvPr id="6" name="TextBox 5"/>
          <p:cNvSpPr txBox="1"/>
          <p:nvPr/>
        </p:nvSpPr>
        <p:spPr>
          <a:xfrm>
            <a:off x="457200" y="2209335"/>
            <a:ext cx="8229600" cy="1138773"/>
          </a:xfrm>
          <a:prstGeom prst="rect">
            <a:avLst/>
          </a:prstGeom>
          <a:noFill/>
        </p:spPr>
        <p:txBody>
          <a:bodyPr wrap="square" rtlCol="0">
            <a:spAutoFit/>
          </a:bodyPr>
          <a:lstStyle/>
          <a:p>
            <a:r>
              <a:rPr lang="en-US" sz="3300" dirty="0"/>
              <a:t>Daniel wrote in the mid-6</a:t>
            </a:r>
            <a:r>
              <a:rPr lang="en-US" sz="3300" baseline="30000" dirty="0"/>
              <a:t>th</a:t>
            </a:r>
            <a:r>
              <a:rPr lang="en-US" sz="3300" dirty="0"/>
              <a:t> century BC</a:t>
            </a:r>
            <a:endParaRPr lang="en-US" sz="3300" dirty="0">
              <a:solidFill>
                <a:srgbClr val="FFFF00"/>
              </a:solidFill>
            </a:endParaRPr>
          </a:p>
        </p:txBody>
      </p:sp>
      <p:sp>
        <p:nvSpPr>
          <p:cNvPr id="7" name="TextBox 6"/>
          <p:cNvSpPr txBox="1"/>
          <p:nvPr/>
        </p:nvSpPr>
        <p:spPr>
          <a:xfrm>
            <a:off x="457200" y="3325039"/>
            <a:ext cx="8229600" cy="1138773"/>
          </a:xfrm>
          <a:prstGeom prst="rect">
            <a:avLst/>
          </a:prstGeom>
          <a:noFill/>
        </p:spPr>
        <p:txBody>
          <a:bodyPr wrap="square" rtlCol="0">
            <a:spAutoFit/>
          </a:bodyPr>
          <a:lstStyle/>
          <a:p>
            <a:r>
              <a:rPr lang="en-US" sz="3300" dirty="0"/>
              <a:t>Dec. 16, 167 BC ~ Antiochus Epiphanes</a:t>
            </a:r>
            <a:endParaRPr lang="en-US" sz="3300" dirty="0">
              <a:solidFill>
                <a:srgbClr val="FFFF00"/>
              </a:solidFill>
            </a:endParaRPr>
          </a:p>
        </p:txBody>
      </p:sp>
      <p:sp>
        <p:nvSpPr>
          <p:cNvPr id="8" name="TextBox 7"/>
          <p:cNvSpPr txBox="1"/>
          <p:nvPr/>
        </p:nvSpPr>
        <p:spPr>
          <a:xfrm>
            <a:off x="457200" y="4391839"/>
            <a:ext cx="8229600" cy="615553"/>
          </a:xfrm>
          <a:prstGeom prst="rect">
            <a:avLst/>
          </a:prstGeom>
          <a:noFill/>
        </p:spPr>
        <p:txBody>
          <a:bodyPr wrap="square" rtlCol="0">
            <a:spAutoFit/>
          </a:bodyPr>
          <a:lstStyle/>
          <a:p>
            <a:r>
              <a:rPr lang="en-US" sz="3300" dirty="0"/>
              <a:t>Jesus prophesied in AD 32</a:t>
            </a:r>
            <a:endParaRPr lang="en-US" sz="3300" dirty="0">
              <a:solidFill>
                <a:srgbClr val="FFFF00"/>
              </a:solidFill>
            </a:endParaRPr>
          </a:p>
        </p:txBody>
      </p:sp>
      <p:sp>
        <p:nvSpPr>
          <p:cNvPr id="9" name="TextBox 8"/>
          <p:cNvSpPr txBox="1"/>
          <p:nvPr/>
        </p:nvSpPr>
        <p:spPr>
          <a:xfrm>
            <a:off x="457200" y="4967445"/>
            <a:ext cx="8229600" cy="615553"/>
          </a:xfrm>
          <a:prstGeom prst="rect">
            <a:avLst/>
          </a:prstGeom>
          <a:noFill/>
        </p:spPr>
        <p:txBody>
          <a:bodyPr wrap="square" rtlCol="0">
            <a:spAutoFit/>
          </a:bodyPr>
          <a:lstStyle/>
          <a:p>
            <a:r>
              <a:rPr lang="en-US" sz="3300" dirty="0"/>
              <a:t>Temple destroyed in AD 70</a:t>
            </a:r>
          </a:p>
        </p:txBody>
      </p:sp>
      <p:sp>
        <p:nvSpPr>
          <p:cNvPr id="10" name="TextBox 9"/>
          <p:cNvSpPr txBox="1"/>
          <p:nvPr/>
        </p:nvSpPr>
        <p:spPr>
          <a:xfrm>
            <a:off x="685800" y="5515703"/>
            <a:ext cx="8001000" cy="1138773"/>
          </a:xfrm>
          <a:prstGeom prst="rect">
            <a:avLst/>
          </a:prstGeom>
          <a:noFill/>
        </p:spPr>
        <p:txBody>
          <a:bodyPr wrap="square" rtlCol="0">
            <a:spAutoFit/>
          </a:bodyPr>
          <a:lstStyle/>
          <a:p>
            <a:pPr marL="341313" indent="-341313">
              <a:buFont typeface="Arial" pitchFamily="34" charset="0"/>
              <a:buChar char="•"/>
            </a:pPr>
            <a:r>
              <a:rPr lang="en-US" sz="3300" dirty="0" smtClean="0"/>
              <a:t>Was this a fulfillment</a:t>
            </a:r>
          </a:p>
          <a:p>
            <a:r>
              <a:rPr lang="en-US" sz="3300" dirty="0" smtClean="0"/>
              <a:t>of Jesus’ prophecy?</a:t>
            </a:r>
            <a:endParaRPr lang="en-US" sz="3300" dirty="0"/>
          </a:p>
        </p:txBody>
      </p:sp>
    </p:spTree>
    <p:extLst>
      <p:ext uri="{BB962C8B-B14F-4D97-AF65-F5344CB8AC3E}">
        <p14:creationId xmlns:p14="http://schemas.microsoft.com/office/powerpoint/2010/main" xmlns="" val="218886207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1" nodeType="afterEffect">
                                  <p:stCondLst>
                                    <p:cond delay="0"/>
                                  </p:stCondLst>
                                  <p:childTnLst>
                                    <p:set>
                                      <p:cBhvr rctx="PPT">
                                        <p:cTn id="27" dur="indefinite"/>
                                        <p:tgtEl>
                                          <p:spTgt spid="6"/>
                                        </p:tgtEl>
                                        <p:attrNameLst>
                                          <p:attrName>style.opacity</p:attrName>
                                        </p:attrNameLst>
                                      </p:cBhvr>
                                      <p:to>
                                        <p:strVal val="0.5"/>
                                      </p:to>
                                    </p:set>
                                    <p:animEffect filter="image" prLst="opacity: 0.5">
                                      <p:cBhvr rctx="IE">
                                        <p:cTn id="28" dur="indefinite"/>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7"/>
                                        </p:tgtEl>
                                        <p:attrNameLst>
                                          <p:attrName>style.opacity</p:attrName>
                                        </p:attrNameLst>
                                      </p:cBhvr>
                                      <p:to>
                                        <p:strVal val="0.5"/>
                                      </p:to>
                                    </p:set>
                                    <p:animEffect filter="image" prLst="opacity: 0.5">
                                      <p:cBhvr rctx="IE">
                                        <p:cTn id="38" dur="indefinite"/>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childTnLst>
                                </p:cTn>
                              </p:par>
                            </p:childTnLst>
                          </p:cTn>
                        </p:par>
                        <p:par>
                          <p:cTn id="45" fill="hold">
                            <p:stCondLst>
                              <p:cond delay="500"/>
                            </p:stCondLst>
                            <p:childTnLst>
                              <p:par>
                                <p:cTn id="46" presetID="9" presetClass="emph" presetSubtype="0" grpId="1" nodeType="afterEffect">
                                  <p:stCondLst>
                                    <p:cond delay="0"/>
                                  </p:stCondLst>
                                  <p:childTnLst>
                                    <p:set>
                                      <p:cBhvr rctx="PPT">
                                        <p:cTn id="47" dur="indefinite"/>
                                        <p:tgtEl>
                                          <p:spTgt spid="8"/>
                                        </p:tgtEl>
                                        <p:attrNameLst>
                                          <p:attrName>style.opacity</p:attrName>
                                        </p:attrNameLst>
                                      </p:cBhvr>
                                      <p:to>
                                        <p:strVal val="0.5"/>
                                      </p:to>
                                    </p:set>
                                    <p:animEffect filter="image" prLst="opacity: 0.5">
                                      <p:cBhvr rctx="IE">
                                        <p:cTn id="48" dur="indefinite"/>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P spid="7" grpId="0"/>
      <p:bldP spid="7" grpId="1"/>
      <p:bldP spid="8" grpId="0"/>
      <p:bldP spid="8" grpId="1"/>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22682921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661993"/>
          </a:xfrm>
          <a:prstGeom prst="rect">
            <a:avLst/>
          </a:prstGeom>
          <a:noFill/>
        </p:spPr>
        <p:txBody>
          <a:bodyPr wrap="square" rtlCol="0">
            <a:spAutoFit/>
          </a:bodyPr>
          <a:lstStyle/>
          <a:p>
            <a:r>
              <a:rPr lang="en-US" sz="3400" dirty="0"/>
              <a:t>Cp. Olivet Discourse w/  Daniel 9, 12; Zech. 12-14, Revelation </a:t>
            </a:r>
            <a:r>
              <a:rPr lang="en-US" sz="3400" dirty="0" smtClean="0"/>
              <a:t>13 and … </a:t>
            </a:r>
            <a:endParaRPr lang="en-US" sz="34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
        <p:nvSpPr>
          <p:cNvPr id="6" name="TextBox 5"/>
          <p:cNvSpPr txBox="1"/>
          <p:nvPr/>
        </p:nvSpPr>
        <p:spPr>
          <a:xfrm>
            <a:off x="457200" y="2819400"/>
            <a:ext cx="8229600" cy="3754874"/>
          </a:xfrm>
          <a:prstGeom prst="rect">
            <a:avLst/>
          </a:prstGeom>
          <a:noFill/>
        </p:spPr>
        <p:txBody>
          <a:bodyPr wrap="square" rtlCol="0">
            <a:spAutoFit/>
          </a:bodyPr>
          <a:lstStyle/>
          <a:p>
            <a:r>
              <a:rPr lang="en-US" sz="3400" dirty="0"/>
              <a:t>2 Thess. 2:4 ~ </a:t>
            </a:r>
            <a:r>
              <a:rPr lang="en-US" sz="3400" dirty="0">
                <a:solidFill>
                  <a:srgbClr val="FFFF00"/>
                </a:solidFill>
              </a:rPr>
              <a:t>who opposes and exalts himself above all that is called God or that is worshiped, so that he sits as God in the temple of God, showing himself that he is God.</a:t>
            </a:r>
            <a:r>
              <a:rPr lang="en-US" sz="3400" i="1" dirty="0">
                <a:solidFill>
                  <a:srgbClr val="FFFF00"/>
                </a:solidFill>
              </a:rPr>
              <a:t> </a:t>
            </a:r>
            <a:endParaRPr lang="en-US" sz="3400" dirty="0">
              <a:solidFill>
                <a:srgbClr val="FFFF00"/>
              </a:solidFill>
            </a:endParaRPr>
          </a:p>
        </p:txBody>
      </p:sp>
    </p:spTree>
    <p:extLst>
      <p:ext uri="{BB962C8B-B14F-4D97-AF65-F5344CB8AC3E}">
        <p14:creationId xmlns:p14="http://schemas.microsoft.com/office/powerpoint/2010/main" xmlns="" val="139620768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80052790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23220"/>
          </a:xfrm>
          <a:prstGeom prst="rect">
            <a:avLst/>
          </a:prstGeom>
          <a:noFill/>
        </p:spPr>
        <p:txBody>
          <a:bodyPr wrap="square" rtlCol="0">
            <a:spAutoFit/>
          </a:bodyPr>
          <a:lstStyle/>
          <a:p>
            <a:r>
              <a:rPr lang="en-US" sz="2800" dirty="0"/>
              <a:t>When has there been…</a:t>
            </a:r>
            <a:endParaRPr lang="en-US" sz="28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
        <p:nvSpPr>
          <p:cNvPr id="6" name="TextBox 5"/>
          <p:cNvSpPr txBox="1"/>
          <p:nvPr/>
        </p:nvSpPr>
        <p:spPr>
          <a:xfrm>
            <a:off x="457200" y="1678672"/>
            <a:ext cx="8229600" cy="523220"/>
          </a:xfrm>
          <a:prstGeom prst="rect">
            <a:avLst/>
          </a:prstGeom>
          <a:noFill/>
        </p:spPr>
        <p:txBody>
          <a:bodyPr wrap="square" rtlCol="0">
            <a:spAutoFit/>
          </a:bodyPr>
          <a:lstStyle/>
          <a:p>
            <a:r>
              <a:rPr lang="en-US" sz="2800" dirty="0"/>
              <a:t>Revived Roman Empire?</a:t>
            </a:r>
            <a:endParaRPr lang="en-US" sz="2800" dirty="0">
              <a:solidFill>
                <a:srgbClr val="FFFF00"/>
              </a:solidFill>
            </a:endParaRPr>
          </a:p>
        </p:txBody>
      </p:sp>
      <p:sp>
        <p:nvSpPr>
          <p:cNvPr id="7" name="TextBox 6"/>
          <p:cNvSpPr txBox="1"/>
          <p:nvPr/>
        </p:nvSpPr>
        <p:spPr>
          <a:xfrm>
            <a:off x="457200" y="2184776"/>
            <a:ext cx="8229600" cy="1384995"/>
          </a:xfrm>
          <a:prstGeom prst="rect">
            <a:avLst/>
          </a:prstGeom>
          <a:noFill/>
        </p:spPr>
        <p:txBody>
          <a:bodyPr wrap="square" rtlCol="0">
            <a:spAutoFit/>
          </a:bodyPr>
          <a:lstStyle/>
          <a:p>
            <a:r>
              <a:rPr lang="en-US" sz="2800" dirty="0"/>
              <a:t>A military machine powerful enough to destroy the whole earth?</a:t>
            </a:r>
          </a:p>
        </p:txBody>
      </p:sp>
      <p:sp>
        <p:nvSpPr>
          <p:cNvPr id="8" name="TextBox 7"/>
          <p:cNvSpPr txBox="1"/>
          <p:nvPr/>
        </p:nvSpPr>
        <p:spPr>
          <a:xfrm>
            <a:off x="457200" y="3580256"/>
            <a:ext cx="8229600" cy="954107"/>
          </a:xfrm>
          <a:prstGeom prst="rect">
            <a:avLst/>
          </a:prstGeom>
          <a:noFill/>
        </p:spPr>
        <p:txBody>
          <a:bodyPr wrap="square" rtlCol="0">
            <a:spAutoFit/>
          </a:bodyPr>
          <a:lstStyle/>
          <a:p>
            <a:r>
              <a:rPr lang="en-US" sz="2800" dirty="0"/>
              <a:t>Technology to track buying and selling?</a:t>
            </a:r>
            <a:endParaRPr lang="en-US" sz="2800" dirty="0">
              <a:solidFill>
                <a:srgbClr val="FFFF00"/>
              </a:solidFill>
            </a:endParaRPr>
          </a:p>
        </p:txBody>
      </p:sp>
      <p:sp>
        <p:nvSpPr>
          <p:cNvPr id="9" name="TextBox 8"/>
          <p:cNvSpPr txBox="1"/>
          <p:nvPr/>
        </p:nvSpPr>
        <p:spPr>
          <a:xfrm>
            <a:off x="457200" y="4517061"/>
            <a:ext cx="8229600" cy="523220"/>
          </a:xfrm>
          <a:prstGeom prst="rect">
            <a:avLst/>
          </a:prstGeom>
          <a:noFill/>
        </p:spPr>
        <p:txBody>
          <a:bodyPr wrap="square" rtlCol="0">
            <a:spAutoFit/>
          </a:bodyPr>
          <a:lstStyle/>
          <a:p>
            <a:r>
              <a:rPr lang="en-US" sz="2800" dirty="0"/>
              <a:t>A re-gathered Israel?</a:t>
            </a:r>
          </a:p>
        </p:txBody>
      </p:sp>
      <p:sp>
        <p:nvSpPr>
          <p:cNvPr id="10" name="TextBox 9"/>
          <p:cNvSpPr txBox="1"/>
          <p:nvPr/>
        </p:nvSpPr>
        <p:spPr>
          <a:xfrm>
            <a:off x="457200" y="5065319"/>
            <a:ext cx="8229600" cy="523220"/>
          </a:xfrm>
          <a:prstGeom prst="rect">
            <a:avLst/>
          </a:prstGeom>
          <a:noFill/>
        </p:spPr>
        <p:txBody>
          <a:bodyPr wrap="square" rtlCol="0">
            <a:spAutoFit/>
          </a:bodyPr>
          <a:lstStyle/>
          <a:p>
            <a:r>
              <a:rPr lang="en-US" sz="2800" dirty="0"/>
              <a:t>A push for globalization</a:t>
            </a:r>
            <a:r>
              <a:rPr lang="en-US" sz="2800" dirty="0" smtClean="0"/>
              <a:t>?</a:t>
            </a:r>
            <a:endParaRPr lang="en-US" sz="2800" dirty="0"/>
          </a:p>
        </p:txBody>
      </p:sp>
      <p:sp>
        <p:nvSpPr>
          <p:cNvPr id="11" name="TextBox 10"/>
          <p:cNvSpPr txBox="1"/>
          <p:nvPr/>
        </p:nvSpPr>
        <p:spPr>
          <a:xfrm>
            <a:off x="457200" y="5611305"/>
            <a:ext cx="8229600" cy="954107"/>
          </a:xfrm>
          <a:prstGeom prst="rect">
            <a:avLst/>
          </a:prstGeom>
          <a:noFill/>
        </p:spPr>
        <p:txBody>
          <a:bodyPr wrap="square" rtlCol="0">
            <a:spAutoFit/>
          </a:bodyPr>
          <a:lstStyle/>
          <a:p>
            <a:r>
              <a:rPr lang="en-US" sz="2800" dirty="0"/>
              <a:t>Instant world-wide communications?</a:t>
            </a:r>
          </a:p>
        </p:txBody>
      </p:sp>
    </p:spTree>
    <p:extLst>
      <p:ext uri="{BB962C8B-B14F-4D97-AF65-F5344CB8AC3E}">
        <p14:creationId xmlns:p14="http://schemas.microsoft.com/office/powerpoint/2010/main" xmlns="" val="374237171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1" nodeType="afterEffect">
                                  <p:stCondLst>
                                    <p:cond delay="0"/>
                                  </p:stCondLst>
                                  <p:childTnLst>
                                    <p:set>
                                      <p:cBhvr rctx="PPT">
                                        <p:cTn id="27" dur="indefinite"/>
                                        <p:tgtEl>
                                          <p:spTgt spid="6"/>
                                        </p:tgtEl>
                                        <p:attrNameLst>
                                          <p:attrName>style.opacity</p:attrName>
                                        </p:attrNameLst>
                                      </p:cBhvr>
                                      <p:to>
                                        <p:strVal val="0.5"/>
                                      </p:to>
                                    </p:set>
                                    <p:animEffect filter="image" prLst="opacity: 0.5">
                                      <p:cBhvr rctx="IE">
                                        <p:cTn id="28" dur="indefinite"/>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7"/>
                                        </p:tgtEl>
                                        <p:attrNameLst>
                                          <p:attrName>style.opacity</p:attrName>
                                        </p:attrNameLst>
                                      </p:cBhvr>
                                      <p:to>
                                        <p:strVal val="0.5"/>
                                      </p:to>
                                    </p:set>
                                    <p:animEffect filter="image" prLst="opacity: 0.5">
                                      <p:cBhvr rctx="IE">
                                        <p:cTn id="38" dur="indefinite"/>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childTnLst>
                                </p:cTn>
                              </p:par>
                            </p:childTnLst>
                          </p:cTn>
                        </p:par>
                        <p:par>
                          <p:cTn id="45" fill="hold">
                            <p:stCondLst>
                              <p:cond delay="500"/>
                            </p:stCondLst>
                            <p:childTnLst>
                              <p:par>
                                <p:cTn id="46" presetID="9" presetClass="emph" presetSubtype="0" grpId="1" nodeType="afterEffect">
                                  <p:stCondLst>
                                    <p:cond delay="0"/>
                                  </p:stCondLst>
                                  <p:childTnLst>
                                    <p:set>
                                      <p:cBhvr rctx="PPT">
                                        <p:cTn id="47" dur="indefinite"/>
                                        <p:tgtEl>
                                          <p:spTgt spid="8"/>
                                        </p:tgtEl>
                                        <p:attrNameLst>
                                          <p:attrName>style.opacity</p:attrName>
                                        </p:attrNameLst>
                                      </p:cBhvr>
                                      <p:to>
                                        <p:strVal val="0.5"/>
                                      </p:to>
                                    </p:set>
                                    <p:animEffect filter="image" prLst="opacity: 0.5">
                                      <p:cBhvr rctx="IE">
                                        <p:cTn id="48" dur="indefinite"/>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childTnLst>
                                </p:cTn>
                              </p:par>
                            </p:childTnLst>
                          </p:cTn>
                        </p:par>
                        <p:par>
                          <p:cTn id="55" fill="hold">
                            <p:stCondLst>
                              <p:cond delay="500"/>
                            </p:stCondLst>
                            <p:childTnLst>
                              <p:par>
                                <p:cTn id="56" presetID="9" presetClass="emph" presetSubtype="0" grpId="1" nodeType="afterEffect">
                                  <p:stCondLst>
                                    <p:cond delay="0"/>
                                  </p:stCondLst>
                                  <p:childTnLst>
                                    <p:set>
                                      <p:cBhvr rctx="PPT">
                                        <p:cTn id="57" dur="indefinite"/>
                                        <p:tgtEl>
                                          <p:spTgt spid="9"/>
                                        </p:tgtEl>
                                        <p:attrNameLst>
                                          <p:attrName>style.opacity</p:attrName>
                                        </p:attrNameLst>
                                      </p:cBhvr>
                                      <p:to>
                                        <p:strVal val="0.5"/>
                                      </p:to>
                                    </p:set>
                                    <p:animEffect filter="image" prLst="opacity: 0.5">
                                      <p:cBhvr rctx="IE">
                                        <p:cTn id="58" dur="indefinite"/>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500" fill="hold"/>
                                        <p:tgtEl>
                                          <p:spTgt spid="11"/>
                                        </p:tgtEl>
                                        <p:attrNameLst>
                                          <p:attrName>ppt_w</p:attrName>
                                        </p:attrNameLst>
                                      </p:cBhvr>
                                      <p:tavLst>
                                        <p:tav tm="0">
                                          <p:val>
                                            <p:fltVal val="0"/>
                                          </p:val>
                                        </p:tav>
                                        <p:tav tm="100000">
                                          <p:val>
                                            <p:strVal val="#ppt_w"/>
                                          </p:val>
                                        </p:tav>
                                      </p:tavLst>
                                    </p:anim>
                                    <p:anim calcmode="lin" valueType="num">
                                      <p:cBhvr>
                                        <p:cTn id="64" dur="500" fill="hold"/>
                                        <p:tgtEl>
                                          <p:spTgt spid="11"/>
                                        </p:tgtEl>
                                        <p:attrNameLst>
                                          <p:attrName>ppt_h</p:attrName>
                                        </p:attrNameLst>
                                      </p:cBhvr>
                                      <p:tavLst>
                                        <p:tav tm="0">
                                          <p:val>
                                            <p:fltVal val="0"/>
                                          </p:val>
                                        </p:tav>
                                        <p:tav tm="100000">
                                          <p:val>
                                            <p:strVal val="#ppt_h"/>
                                          </p:val>
                                        </p:tav>
                                      </p:tavLst>
                                    </p:anim>
                                  </p:childTnLst>
                                </p:cTn>
                              </p:par>
                            </p:childTnLst>
                          </p:cTn>
                        </p:par>
                        <p:par>
                          <p:cTn id="65" fill="hold">
                            <p:stCondLst>
                              <p:cond delay="500"/>
                            </p:stCondLst>
                            <p:childTnLst>
                              <p:par>
                                <p:cTn id="66" presetID="9" presetClass="emph" presetSubtype="0" grpId="1" nodeType="afterEffect">
                                  <p:stCondLst>
                                    <p:cond delay="0"/>
                                  </p:stCondLst>
                                  <p:childTnLst>
                                    <p:set>
                                      <p:cBhvr rctx="PPT">
                                        <p:cTn id="67" dur="indefinite"/>
                                        <p:tgtEl>
                                          <p:spTgt spid="10"/>
                                        </p:tgtEl>
                                        <p:attrNameLst>
                                          <p:attrName>style.opacity</p:attrName>
                                        </p:attrNameLst>
                                      </p:cBhvr>
                                      <p:to>
                                        <p:strVal val="0.5"/>
                                      </p:to>
                                    </p:set>
                                    <p:animEffect filter="image" prLst="opacity: 0.5">
                                      <p:cBhvr rctx="IE">
                                        <p:cTn id="68"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P spid="7" grpId="0"/>
      <p:bldP spid="7" grpId="1"/>
      <p:bldP spid="8" grpId="0"/>
      <p:bldP spid="8" grpId="1"/>
      <p:bldP spid="9" grpId="0"/>
      <p:bldP spid="9" grpId="1"/>
      <p:bldP spid="10" grpId="0"/>
      <p:bldP spid="10" grpId="1"/>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70693437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solidFill>
                  <a:srgbClr val="FFFF00"/>
                </a:solidFill>
              </a:rPr>
              <a:t>Watch</a:t>
            </a:r>
            <a:r>
              <a:rPr lang="en-US" sz="3600" dirty="0"/>
              <a:t> ~ </a:t>
            </a:r>
            <a:r>
              <a:rPr lang="en-US" sz="3600" b="1" i="1" dirty="0" err="1">
                <a:solidFill>
                  <a:srgbClr val="FFFF00"/>
                </a:solidFill>
                <a:latin typeface="Times New Roman" pitchFamily="18" charset="0"/>
                <a:cs typeface="Times New Roman" pitchFamily="18" charset="0"/>
              </a:rPr>
              <a:t>gregoreuō</a:t>
            </a:r>
            <a:r>
              <a:rPr lang="en-US" sz="3600" b="1" dirty="0">
                <a:solidFill>
                  <a:srgbClr val="FFFF00"/>
                </a:solidFill>
                <a:latin typeface="Times New Roman" pitchFamily="18" charset="0"/>
                <a:cs typeface="Times New Roman" pitchFamily="18" charset="0"/>
              </a:rPr>
              <a:t>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134908857"/>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6214186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046988"/>
          </a:xfrm>
          <a:prstGeom prst="rect">
            <a:avLst/>
          </a:prstGeom>
          <a:noFill/>
        </p:spPr>
        <p:txBody>
          <a:bodyPr wrap="square" rtlCol="0">
            <a:spAutoFit/>
          </a:bodyPr>
          <a:lstStyle/>
          <a:p>
            <a:r>
              <a:rPr lang="en-US" sz="3200" dirty="0" smtClean="0"/>
              <a:t>Rev. 3:20 ~ </a:t>
            </a:r>
            <a:r>
              <a:rPr lang="en-US" sz="3200" dirty="0" smtClean="0">
                <a:solidFill>
                  <a:srgbClr val="FFFF00"/>
                </a:solidFill>
              </a:rPr>
              <a:t>Behold</a:t>
            </a:r>
            <a:r>
              <a:rPr lang="en-US" sz="3200" dirty="0">
                <a:solidFill>
                  <a:srgbClr val="FFFF00"/>
                </a:solidFill>
              </a:rPr>
              <a:t>, I stand at the door and knock. If anyone hears My voice and opens the door, I will come in to him and dine with him, and he with Me.</a:t>
            </a:r>
            <a:endParaRPr lang="en-US" sz="2800" dirty="0">
              <a:solidFill>
                <a:srgbClr val="FFFF00"/>
              </a:solidFill>
              <a:latin typeface="Castellar" pitchFamily="18" charset="0"/>
            </a:endParaRPr>
          </a:p>
        </p:txBody>
      </p:sp>
      <p:sp>
        <p:nvSpPr>
          <p:cNvPr id="3" name="TextBox 2"/>
          <p:cNvSpPr txBox="1"/>
          <p:nvPr/>
        </p:nvSpPr>
        <p:spPr>
          <a:xfrm>
            <a:off x="533400" y="4191000"/>
            <a:ext cx="8229600" cy="2062103"/>
          </a:xfrm>
          <a:prstGeom prst="rect">
            <a:avLst/>
          </a:prstGeom>
          <a:noFill/>
        </p:spPr>
        <p:txBody>
          <a:bodyPr wrap="square" rtlCol="0">
            <a:spAutoFit/>
          </a:bodyPr>
          <a:lstStyle/>
          <a:p>
            <a:r>
              <a:rPr lang="en-US" sz="3200" dirty="0" smtClean="0"/>
              <a:t>Gen. 3:10 ~ </a:t>
            </a:r>
            <a:r>
              <a:rPr lang="en-US" sz="3200" dirty="0">
                <a:solidFill>
                  <a:srgbClr val="FFFF00"/>
                </a:solidFill>
              </a:rPr>
              <a:t>I heard Your voice in the garden, and I was afraid because I was naked; and I hid myself.</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44480753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1081479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t>19 states have same-sex marriage or civil union laws on the books</a:t>
            </a:r>
          </a:p>
        </p:txBody>
      </p:sp>
      <p:sp>
        <p:nvSpPr>
          <p:cNvPr id="3" name="TextBox 2"/>
          <p:cNvSpPr txBox="1"/>
          <p:nvPr/>
        </p:nvSpPr>
        <p:spPr>
          <a:xfrm>
            <a:off x="533400" y="2817128"/>
            <a:ext cx="8229600" cy="1200329"/>
          </a:xfrm>
          <a:prstGeom prst="rect">
            <a:avLst/>
          </a:prstGeom>
          <a:noFill/>
        </p:spPr>
        <p:txBody>
          <a:bodyPr wrap="square" rtlCol="0">
            <a:spAutoFit/>
          </a:bodyPr>
          <a:lstStyle/>
          <a:p>
            <a:r>
              <a:rPr lang="en-US" sz="3600" dirty="0"/>
              <a:t>Over 50,000,000 abortions in the U. S. since 1973</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
        <p:nvSpPr>
          <p:cNvPr id="5" name="TextBox 4"/>
          <p:cNvSpPr txBox="1"/>
          <p:nvPr/>
        </p:nvSpPr>
        <p:spPr>
          <a:xfrm>
            <a:off x="533400" y="3969046"/>
            <a:ext cx="8229600" cy="1754326"/>
          </a:xfrm>
          <a:prstGeom prst="rect">
            <a:avLst/>
          </a:prstGeom>
          <a:noFill/>
        </p:spPr>
        <p:txBody>
          <a:bodyPr wrap="square" rtlCol="0">
            <a:spAutoFit/>
          </a:bodyPr>
          <a:lstStyle/>
          <a:p>
            <a:r>
              <a:rPr lang="en-US" sz="3600" dirty="0"/>
              <a:t>Over 50% of ABC programming features homosexual relationships</a:t>
            </a:r>
          </a:p>
        </p:txBody>
      </p:sp>
    </p:spTree>
    <p:extLst>
      <p:ext uri="{BB962C8B-B14F-4D97-AF65-F5344CB8AC3E}">
        <p14:creationId xmlns:p14="http://schemas.microsoft.com/office/powerpoint/2010/main" xmlns="" val="224694039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1" nodeType="afterEffect">
                                  <p:stCondLst>
                                    <p:cond delay="0"/>
                                  </p:stCondLst>
                                  <p:childTnLst>
                                    <p:set>
                                      <p:cBhvr rctx="PPT">
                                        <p:cTn id="27" dur="indefinite"/>
                                        <p:tgtEl>
                                          <p:spTgt spid="3"/>
                                        </p:tgtEl>
                                        <p:attrNameLst>
                                          <p:attrName>style.opacity</p:attrName>
                                        </p:attrNameLst>
                                      </p:cBhvr>
                                      <p:to>
                                        <p:strVal val="0.5"/>
                                      </p:to>
                                    </p:set>
                                    <p:animEffect filter="image" prLst="opacity: 0.5">
                                      <p:cBhvr rctx="IE">
                                        <p:cTn id="28"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1317657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16758"/>
          </a:xfrm>
          <a:prstGeom prst="rect">
            <a:avLst/>
          </a:prstGeom>
          <a:noFill/>
        </p:spPr>
        <p:txBody>
          <a:bodyPr wrap="square" rtlCol="0">
            <a:spAutoFit/>
          </a:bodyPr>
          <a:lstStyle/>
          <a:p>
            <a:r>
              <a:rPr lang="en-US" sz="3200" dirty="0"/>
              <a:t>Luke 4:18-21 ~ </a:t>
            </a:r>
            <a:r>
              <a:rPr lang="en-US" sz="3200" baseline="30000" dirty="0"/>
              <a:t>18</a:t>
            </a:r>
            <a:r>
              <a:rPr lang="en-US" sz="3200" dirty="0"/>
              <a:t> </a:t>
            </a:r>
            <a:r>
              <a:rPr lang="en-US" sz="3200" dirty="0">
                <a:solidFill>
                  <a:srgbClr val="FFFF00"/>
                </a:solidFill>
              </a:rPr>
              <a:t>The Spirit of the LORD </a:t>
            </a:r>
            <a:r>
              <a:rPr lang="en-US" sz="3200" i="1" dirty="0">
                <a:solidFill>
                  <a:srgbClr val="FFFF00"/>
                </a:solidFill>
              </a:rPr>
              <a:t>is</a:t>
            </a:r>
            <a:r>
              <a:rPr lang="en-US" sz="3200" dirty="0">
                <a:solidFill>
                  <a:srgbClr val="FFFF00"/>
                </a:solidFill>
              </a:rPr>
              <a:t> upon Me, Because He has anointed Me To preach the gospel to </a:t>
            </a:r>
            <a:r>
              <a:rPr lang="en-US" sz="3200" i="1" dirty="0">
                <a:solidFill>
                  <a:srgbClr val="FFFF00"/>
                </a:solidFill>
              </a:rPr>
              <a:t>the</a:t>
            </a:r>
            <a:r>
              <a:rPr lang="en-US" sz="3200" dirty="0">
                <a:solidFill>
                  <a:srgbClr val="FFFF00"/>
                </a:solidFill>
              </a:rPr>
              <a:t> poor; He has sent Me to heal the brokenhearted, To proclaim liberty to </a:t>
            </a:r>
            <a:r>
              <a:rPr lang="en-US" sz="3200" i="1" dirty="0">
                <a:solidFill>
                  <a:srgbClr val="FFFF00"/>
                </a:solidFill>
              </a:rPr>
              <a:t>the</a:t>
            </a:r>
            <a:r>
              <a:rPr lang="en-US" sz="3200" dirty="0">
                <a:solidFill>
                  <a:srgbClr val="FFFF00"/>
                </a:solidFill>
              </a:rPr>
              <a:t> captives And recovery of sight to </a:t>
            </a:r>
            <a:r>
              <a:rPr lang="en-US" sz="3200" i="1" dirty="0">
                <a:solidFill>
                  <a:srgbClr val="FFFF00"/>
                </a:solidFill>
              </a:rPr>
              <a:t>the</a:t>
            </a:r>
            <a:r>
              <a:rPr lang="en-US" sz="3200" dirty="0">
                <a:solidFill>
                  <a:srgbClr val="FFFF00"/>
                </a:solidFill>
              </a:rPr>
              <a:t> blind, To set at liberty those who are oppressed; </a:t>
            </a:r>
            <a:r>
              <a:rPr lang="en-US" sz="3200" baseline="30000" dirty="0">
                <a:solidFill>
                  <a:schemeClr val="bg1"/>
                </a:solidFill>
              </a:rPr>
              <a:t>19</a:t>
            </a:r>
            <a:r>
              <a:rPr lang="en-US" sz="3200" dirty="0">
                <a:solidFill>
                  <a:schemeClr val="bg1"/>
                </a:solidFill>
              </a:rPr>
              <a:t> </a:t>
            </a:r>
            <a:r>
              <a:rPr lang="en-US" sz="3200" dirty="0">
                <a:solidFill>
                  <a:srgbClr val="FFFF00"/>
                </a:solidFill>
              </a:rPr>
              <a:t>To </a:t>
            </a:r>
            <a:r>
              <a:rPr lang="en-US" sz="3200" dirty="0" smtClean="0">
                <a:solidFill>
                  <a:srgbClr val="FFFF00"/>
                </a:solidFill>
              </a:rPr>
              <a:t>proclaim</a:t>
            </a:r>
            <a:endParaRPr lang="en-US" sz="32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
        <p:nvSpPr>
          <p:cNvPr id="5" name="TextBox 4"/>
          <p:cNvSpPr txBox="1"/>
          <p:nvPr/>
        </p:nvSpPr>
        <p:spPr>
          <a:xfrm>
            <a:off x="457200" y="1143000"/>
            <a:ext cx="8229600" cy="4524315"/>
          </a:xfrm>
          <a:prstGeom prst="rect">
            <a:avLst/>
          </a:prstGeom>
          <a:noFill/>
        </p:spPr>
        <p:txBody>
          <a:bodyPr wrap="square" rtlCol="0">
            <a:spAutoFit/>
          </a:bodyPr>
          <a:lstStyle/>
          <a:p>
            <a:r>
              <a:rPr lang="en-US" sz="3200" dirty="0">
                <a:solidFill>
                  <a:srgbClr val="FFFF00"/>
                </a:solidFill>
              </a:rPr>
              <a:t>the acceptable year of the LORD. </a:t>
            </a:r>
            <a:r>
              <a:rPr lang="en-US" sz="3200" baseline="30000" dirty="0">
                <a:solidFill>
                  <a:schemeClr val="bg1"/>
                </a:solidFill>
              </a:rPr>
              <a:t>20</a:t>
            </a:r>
            <a:r>
              <a:rPr lang="en-US" sz="3200" dirty="0">
                <a:solidFill>
                  <a:schemeClr val="bg1"/>
                </a:solidFill>
              </a:rPr>
              <a:t> </a:t>
            </a:r>
            <a:r>
              <a:rPr lang="en-US" sz="3200" dirty="0">
                <a:solidFill>
                  <a:srgbClr val="FFFF00"/>
                </a:solidFill>
              </a:rPr>
              <a:t>Then He closed the book, and gave </a:t>
            </a:r>
            <a:r>
              <a:rPr lang="en-US" sz="3200" i="1" dirty="0">
                <a:solidFill>
                  <a:srgbClr val="FFFF00"/>
                </a:solidFill>
              </a:rPr>
              <a:t>it</a:t>
            </a:r>
            <a:r>
              <a:rPr lang="en-US" sz="3200" dirty="0">
                <a:solidFill>
                  <a:srgbClr val="FFFF00"/>
                </a:solidFill>
              </a:rPr>
              <a:t> back to the attendant and sat down. And the eyes of all who were in the synagogue were fixed on Him. </a:t>
            </a:r>
            <a:r>
              <a:rPr lang="en-US" sz="3200" baseline="30000" dirty="0">
                <a:solidFill>
                  <a:schemeClr val="bg1"/>
                </a:solidFill>
              </a:rPr>
              <a:t>21</a:t>
            </a:r>
            <a:r>
              <a:rPr lang="en-US" sz="3200" dirty="0">
                <a:solidFill>
                  <a:schemeClr val="bg1"/>
                </a:solidFill>
              </a:rPr>
              <a:t> </a:t>
            </a:r>
            <a:r>
              <a:rPr lang="en-US" sz="3200" dirty="0">
                <a:solidFill>
                  <a:srgbClr val="FFFF00"/>
                </a:solidFill>
              </a:rPr>
              <a:t>And He began to say to them, "Today this Scripture is fulfilled in your hearing</a:t>
            </a:r>
            <a:r>
              <a:rPr lang="en-US" sz="3200" dirty="0" smtClean="0">
                <a:solidFill>
                  <a:srgbClr val="FFFF00"/>
                </a:solidFill>
              </a:rPr>
              <a:t>."</a:t>
            </a:r>
            <a:endParaRPr lang="en-US" sz="3200" dirty="0">
              <a:solidFill>
                <a:srgbClr val="FFFF00"/>
              </a:solidFill>
            </a:endParaRPr>
          </a:p>
        </p:txBody>
      </p:sp>
    </p:spTree>
    <p:extLst>
      <p:ext uri="{BB962C8B-B14F-4D97-AF65-F5344CB8AC3E}">
        <p14:creationId xmlns:p14="http://schemas.microsoft.com/office/powerpoint/2010/main" xmlns="" val="166930293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2"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2"/>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170646"/>
          </a:xfrm>
          <a:prstGeom prst="rect">
            <a:avLst/>
          </a:prstGeom>
          <a:noFill/>
        </p:spPr>
        <p:txBody>
          <a:bodyPr wrap="square" rtlCol="0">
            <a:spAutoFit/>
          </a:bodyPr>
          <a:lstStyle/>
          <a:p>
            <a:r>
              <a:rPr lang="en-US" sz="3000" dirty="0"/>
              <a:t>Is. 61:1-2a ~ </a:t>
            </a:r>
            <a:r>
              <a:rPr lang="en-US" sz="3000" baseline="30000" dirty="0"/>
              <a:t>1</a:t>
            </a:r>
            <a:r>
              <a:rPr lang="en-US" sz="3000" dirty="0"/>
              <a:t> </a:t>
            </a:r>
            <a:r>
              <a:rPr lang="en-US" sz="3000" dirty="0">
                <a:solidFill>
                  <a:srgbClr val="FFFF00"/>
                </a:solidFill>
              </a:rPr>
              <a:t>The Spirit of the Lord GOD is upon Me, Because the LORD has anointed Me To preach good tidings to the poor; He has sent Me to heal the brokenhearted, To proclaim liberty to the captives, And the opening of the prison to those who are bound; </a:t>
            </a:r>
            <a:r>
              <a:rPr lang="en-US" sz="3000" baseline="30000" dirty="0">
                <a:solidFill>
                  <a:schemeClr val="bg1"/>
                </a:solidFill>
              </a:rPr>
              <a:t>2a</a:t>
            </a:r>
            <a:r>
              <a:rPr lang="en-US" sz="3000" dirty="0">
                <a:solidFill>
                  <a:schemeClr val="bg1"/>
                </a:solidFill>
              </a:rPr>
              <a:t> </a:t>
            </a:r>
            <a:r>
              <a:rPr lang="en-US" sz="3000" dirty="0">
                <a:solidFill>
                  <a:srgbClr val="FFFF00"/>
                </a:solidFill>
              </a:rPr>
              <a:t>To proclaim the acceptable year of the LORD, And the day of vengeance of our God;</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16468731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t>Hos. 11:1 ~ </a:t>
            </a:r>
            <a:r>
              <a:rPr lang="en-US" sz="3600" dirty="0">
                <a:solidFill>
                  <a:srgbClr val="FFFF00"/>
                </a:solidFill>
              </a:rPr>
              <a:t>When Israel </a:t>
            </a:r>
            <a:r>
              <a:rPr lang="en-US" sz="3600" i="1" dirty="0">
                <a:solidFill>
                  <a:srgbClr val="FFFF00"/>
                </a:solidFill>
              </a:rPr>
              <a:t>was</a:t>
            </a:r>
            <a:r>
              <a:rPr lang="en-US" sz="3600" dirty="0">
                <a:solidFill>
                  <a:srgbClr val="FFFF00"/>
                </a:solidFill>
              </a:rPr>
              <a:t> a child, I loved him, And out of Egypt I called My son.</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
        <p:nvSpPr>
          <p:cNvPr id="6" name="TextBox 5"/>
          <p:cNvSpPr txBox="1"/>
          <p:nvPr/>
        </p:nvSpPr>
        <p:spPr>
          <a:xfrm>
            <a:off x="457200" y="2793076"/>
            <a:ext cx="8229600" cy="3754874"/>
          </a:xfrm>
          <a:prstGeom prst="rect">
            <a:avLst/>
          </a:prstGeom>
          <a:noFill/>
        </p:spPr>
        <p:txBody>
          <a:bodyPr wrap="square" rtlCol="0">
            <a:spAutoFit/>
          </a:bodyPr>
          <a:lstStyle/>
          <a:p>
            <a:r>
              <a:rPr lang="en-US" sz="3400" dirty="0" smtClean="0"/>
              <a:t>Matt. 2:15 </a:t>
            </a:r>
            <a:r>
              <a:rPr lang="en-US" sz="3400" dirty="0"/>
              <a:t>~ </a:t>
            </a:r>
            <a:r>
              <a:rPr lang="en-US" sz="3400" dirty="0">
                <a:solidFill>
                  <a:srgbClr val="FFFF00"/>
                </a:solidFill>
              </a:rPr>
              <a:t>and was there until the death of Herod, that it might be fulfilled which was spoken by the Lord through the prophet, saying, "Out of Egypt </a:t>
            </a:r>
            <a:r>
              <a:rPr lang="en-US" sz="3400" dirty="0" smtClean="0">
                <a:solidFill>
                  <a:srgbClr val="FFFF00"/>
                </a:solidFill>
              </a:rPr>
              <a:t>I</a:t>
            </a:r>
            <a:br>
              <a:rPr lang="en-US" sz="3400" dirty="0" smtClean="0">
                <a:solidFill>
                  <a:srgbClr val="FFFF00"/>
                </a:solidFill>
              </a:rPr>
            </a:br>
            <a:r>
              <a:rPr lang="en-US" sz="3400" dirty="0" smtClean="0">
                <a:solidFill>
                  <a:srgbClr val="FFFF00"/>
                </a:solidFill>
              </a:rPr>
              <a:t>called </a:t>
            </a:r>
            <a:r>
              <a:rPr lang="en-US" sz="3400" dirty="0">
                <a:solidFill>
                  <a:srgbClr val="FFFF00"/>
                </a:solidFill>
              </a:rPr>
              <a:t>My Son."</a:t>
            </a:r>
          </a:p>
        </p:txBody>
      </p:sp>
    </p:spTree>
    <p:extLst>
      <p:ext uri="{BB962C8B-B14F-4D97-AF65-F5344CB8AC3E}">
        <p14:creationId xmlns:p14="http://schemas.microsoft.com/office/powerpoint/2010/main" xmlns="" val="1678700995"/>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13:14-37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9927729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Mark</Template>
  <TotalTime>2663</TotalTime>
  <Words>543</Words>
  <Application>Microsoft Office PowerPoint</Application>
  <PresentationFormat>On-screen Show (4:3)</PresentationFormat>
  <Paragraphs>46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Castellar</vt:lpstr>
      <vt:lpstr>Times New Roman</vt:lpstr>
      <vt:lpstr>Calibri</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33</cp:revision>
  <dcterms:created xsi:type="dcterms:W3CDTF">2012-07-26T12:17:42Z</dcterms:created>
  <dcterms:modified xsi:type="dcterms:W3CDTF">2012-08-28T15:06:17Z</dcterms:modified>
</cp:coreProperties>
</file>