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1" r:id="rId2"/>
    <p:sldId id="269" r:id="rId3"/>
    <p:sldId id="278" r:id="rId4"/>
    <p:sldId id="290" r:id="rId5"/>
    <p:sldId id="271" r:id="rId6"/>
    <p:sldId id="272" r:id="rId7"/>
    <p:sldId id="291" r:id="rId8"/>
    <p:sldId id="273" r:id="rId9"/>
    <p:sldId id="276" r:id="rId10"/>
    <p:sldId id="258" r:id="rId11"/>
    <p:sldId id="257" r:id="rId12"/>
    <p:sldId id="262" r:id="rId13"/>
    <p:sldId id="277" r:id="rId14"/>
    <p:sldId id="279" r:id="rId15"/>
    <p:sldId id="275" r:id="rId16"/>
    <p:sldId id="274" r:id="rId17"/>
    <p:sldId id="264" r:id="rId18"/>
    <p:sldId id="265" r:id="rId19"/>
    <p:sldId id="280" r:id="rId20"/>
    <p:sldId id="282" r:id="rId21"/>
    <p:sldId id="283" r:id="rId22"/>
    <p:sldId id="281" r:id="rId23"/>
    <p:sldId id="292" r:id="rId24"/>
    <p:sldId id="293" r:id="rId25"/>
    <p:sldId id="284" r:id="rId26"/>
    <p:sldId id="285" r:id="rId27"/>
    <p:sldId id="286" r:id="rId28"/>
    <p:sldId id="287" r:id="rId29"/>
    <p:sldId id="268" r:id="rId30"/>
    <p:sldId id="267" r:id="rId31"/>
    <p:sldId id="288" r:id="rId32"/>
    <p:sldId id="289" r:id="rId33"/>
  </p:sldIdLst>
  <p:sldSz cx="9144000" cy="6858000" type="screen4x3"/>
  <p:notesSz cx="6858000" cy="9144000"/>
  <p:embeddedFontLst>
    <p:embeddedFont>
      <p:font typeface="Calibri" pitchFamily="34" charset="0"/>
      <p:regular r:id="rId35"/>
      <p:bold r:id="rId36"/>
      <p:italic r:id="rId37"/>
      <p:boldItalic r:id="rId38"/>
    </p:embeddedFont>
    <p:embeddedFont>
      <p:font typeface="Castellar"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EEECE1"/>
    <a:srgbClr val="4F622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4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439B9-1AFE-4267-8878-57328085E7CD}" type="datetimeFigureOut">
              <a:rPr lang="en-US" smtClean="0"/>
              <a:t>7/28/2012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B7FEC-9085-4475-8961-488A4FA83E93}" type="slidenum">
              <a:rPr lang="en-US" smtClean="0"/>
              <a:t>‹#›</a:t>
            </a:fld>
            <a:endParaRPr lang="en-US"/>
          </a:p>
        </p:txBody>
      </p:sp>
    </p:spTree>
    <p:extLst>
      <p:ext uri="{BB962C8B-B14F-4D97-AF65-F5344CB8AC3E}">
        <p14:creationId xmlns:p14="http://schemas.microsoft.com/office/powerpoint/2010/main" val="74509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B7FEC-9085-4475-8961-488A4FA83E93}" type="slidenum">
              <a:rPr lang="en-US" smtClean="0"/>
              <a:t>5</a:t>
            </a:fld>
            <a:endParaRPr lang="en-US"/>
          </a:p>
        </p:txBody>
      </p:sp>
    </p:spTree>
    <p:extLst>
      <p:ext uri="{BB962C8B-B14F-4D97-AF65-F5344CB8AC3E}">
        <p14:creationId xmlns:p14="http://schemas.microsoft.com/office/powerpoint/2010/main" val="23896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B7FEC-9085-4475-8961-488A4FA83E93}" type="slidenum">
              <a:rPr lang="en-US" smtClean="0"/>
              <a:t>6</a:t>
            </a:fld>
            <a:endParaRPr lang="en-US"/>
          </a:p>
        </p:txBody>
      </p:sp>
    </p:spTree>
    <p:extLst>
      <p:ext uri="{BB962C8B-B14F-4D97-AF65-F5344CB8AC3E}">
        <p14:creationId xmlns:p14="http://schemas.microsoft.com/office/powerpoint/2010/main" val="23896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B7FEC-9085-4475-8961-488A4FA83E93}" type="slidenum">
              <a:rPr lang="en-US" smtClean="0"/>
              <a:t>8</a:t>
            </a:fld>
            <a:endParaRPr lang="en-US"/>
          </a:p>
        </p:txBody>
      </p:sp>
    </p:spTree>
    <p:extLst>
      <p:ext uri="{BB962C8B-B14F-4D97-AF65-F5344CB8AC3E}">
        <p14:creationId xmlns:p14="http://schemas.microsoft.com/office/powerpoint/2010/main" val="23896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B7FEC-9085-4475-8961-488A4FA83E93}" type="slidenum">
              <a:rPr lang="en-US" smtClean="0"/>
              <a:t>9</a:t>
            </a:fld>
            <a:endParaRPr lang="en-US"/>
          </a:p>
        </p:txBody>
      </p:sp>
    </p:spTree>
    <p:extLst>
      <p:ext uri="{BB962C8B-B14F-4D97-AF65-F5344CB8AC3E}">
        <p14:creationId xmlns:p14="http://schemas.microsoft.com/office/powerpoint/2010/main" val="23896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12394631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350293299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46769412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1196147347"/>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882E5-1D0A-4A0A-961F-4F2C07E0E704}" type="datetimeFigureOut">
              <a:rPr lang="en-US" smtClean="0"/>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365559418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882E5-1D0A-4A0A-961F-4F2C07E0E704}" type="datetimeFigureOut">
              <a:rPr lang="en-US" smtClean="0"/>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150295936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882E5-1D0A-4A0A-961F-4F2C07E0E704}" type="datetimeFigureOut">
              <a:rPr lang="en-US" smtClean="0"/>
              <a:t>7/28/2012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55386824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882E5-1D0A-4A0A-961F-4F2C07E0E704}" type="datetimeFigureOut">
              <a:rPr lang="en-US" smtClean="0"/>
              <a:t>7/28/2012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12785081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82E5-1D0A-4A0A-961F-4F2C07E0E704}" type="datetimeFigureOut">
              <a:rPr lang="en-US" smtClean="0"/>
              <a:t>7/28/2012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63510712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52410469"/>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96648916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82E5-1D0A-4A0A-961F-4F2C07E0E704}" type="datetimeFigureOut">
              <a:rPr lang="en-US" smtClean="0"/>
              <a:t>7/28/2012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4051-EE47-4A99-80AD-86CB2375C8AB}" type="slidenum">
              <a:rPr lang="en-US" smtClean="0"/>
              <a:t>‹#›</a:t>
            </a:fld>
            <a:endParaRPr lang="en-US"/>
          </a:p>
        </p:txBody>
      </p:sp>
    </p:spTree>
    <p:extLst>
      <p:ext uri="{BB962C8B-B14F-4D97-AF65-F5344CB8AC3E}">
        <p14:creationId xmlns:p14="http://schemas.microsoft.com/office/powerpoint/2010/main" val="38160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343400" y="4114800"/>
            <a:ext cx="4038600" cy="923330"/>
          </a:xfrm>
          <a:prstGeom prst="rect">
            <a:avLst/>
          </a:prstGeom>
          <a:noFill/>
        </p:spPr>
        <p:txBody>
          <a:bodyPr wrap="square" rtlCol="0">
            <a:spAutoFit/>
          </a:bodyPr>
          <a:lstStyle/>
          <a:p>
            <a:pPr algn="r"/>
            <a:r>
              <a:rPr lang="en-US" sz="5400" dirty="0" smtClean="0">
                <a:solidFill>
                  <a:schemeClr val="bg1"/>
                </a:solidFill>
                <a:latin typeface="Castellar" pitchFamily="18" charset="0"/>
              </a:rPr>
              <a:t>13:1-13</a:t>
            </a:r>
            <a:endParaRPr lang="en-US" sz="5400" dirty="0">
              <a:solidFill>
                <a:schemeClr val="bg1"/>
              </a:solidFill>
              <a:latin typeface="Castellar" pitchFamily="18" charset="0"/>
            </a:endParaRPr>
          </a:p>
        </p:txBody>
      </p:sp>
      <p:grpSp>
        <p:nvGrpSpPr>
          <p:cNvPr id="34" name="Group 33"/>
          <p:cNvGrpSpPr/>
          <p:nvPr/>
        </p:nvGrpSpPr>
        <p:grpSpPr>
          <a:xfrm>
            <a:off x="73348" y="4053114"/>
            <a:ext cx="5794052" cy="1323439"/>
            <a:chOff x="73348" y="4053114"/>
            <a:chExt cx="5946452" cy="1323439"/>
          </a:xfrm>
        </p:grpSpPr>
        <p:sp>
          <p:nvSpPr>
            <p:cNvPr id="7" name="TextBox 6"/>
            <p:cNvSpPr txBox="1"/>
            <p:nvPr/>
          </p:nvSpPr>
          <p:spPr>
            <a:xfrm>
              <a:off x="1143000" y="4053114"/>
              <a:ext cx="4876800" cy="1323439"/>
            </a:xfrm>
            <a:prstGeom prst="rect">
              <a:avLst/>
            </a:prstGeom>
            <a:solidFill>
              <a:schemeClr val="accent6">
                <a:lumMod val="50000"/>
                <a:alpha val="69804"/>
              </a:schemeClr>
            </a:solidFill>
            <a:ln>
              <a:noFill/>
            </a:ln>
            <a:effectLst>
              <a:softEdge rad="63500"/>
            </a:effectLst>
          </p:spPr>
          <p:txBody>
            <a:bodyPr wrap="square" rtlCol="0">
              <a:spAutoFit/>
            </a:bodyPr>
            <a:lstStyle/>
            <a:p>
              <a:r>
                <a:rPr lang="en-US" sz="2000" b="1" dirty="0" smtClean="0">
                  <a:solidFill>
                    <a:schemeClr val="bg1"/>
                  </a:solidFill>
                  <a:effectLst>
                    <a:outerShdw blurRad="50800" dist="38100" dir="2700000" algn="tl" rotWithShape="0">
                      <a:srgbClr val="000000">
                        <a:alpha val="40000"/>
                      </a:srgbClr>
                    </a:outerShdw>
                  </a:effectLst>
                  <a:latin typeface="Castellar" pitchFamily="18" charset="0"/>
                </a:rPr>
                <a:t>A CD of this message will be available (free of charge) </a:t>
              </a:r>
              <a:r>
                <a:rPr lang="en-US" sz="2000" b="1" dirty="0" smtClean="0">
                  <a:solidFill>
                    <a:schemeClr val="bg1"/>
                  </a:solidFill>
                  <a:effectLst>
                    <a:outerShdw blurRad="50800" dist="50800" dir="2700000" algn="tl" rotWithShape="0">
                      <a:srgbClr val="000000">
                        <a:alpha val="40000"/>
                      </a:srgbClr>
                    </a:outerShdw>
                  </a:effectLst>
                  <a:latin typeface="Castellar" pitchFamily="18" charset="0"/>
                </a:rPr>
                <a:t>immediately</a:t>
              </a:r>
              <a:r>
                <a:rPr lang="en-US" sz="2000" b="1" dirty="0" smtClean="0">
                  <a:solidFill>
                    <a:schemeClr val="bg1"/>
                  </a:solidFill>
                  <a:effectLst>
                    <a:outerShdw blurRad="50800" dist="38100" dir="2700000" algn="tl" rotWithShape="0">
                      <a:srgbClr val="000000">
                        <a:alpha val="40000"/>
                      </a:srgbClr>
                    </a:outerShdw>
                  </a:effectLst>
                  <a:latin typeface="Castellar" pitchFamily="18" charset="0"/>
                </a:rPr>
                <a:t> following today's message</a:t>
              </a:r>
              <a:endParaRPr lang="en-US" sz="2000" b="1" dirty="0">
                <a:solidFill>
                  <a:schemeClr val="bg1"/>
                </a:solidFill>
                <a:effectLst>
                  <a:outerShdw blurRad="50800" dist="38100" dir="2700000" algn="tl" rotWithShape="0">
                    <a:srgbClr val="000000">
                      <a:alpha val="40000"/>
                    </a:srgbClr>
                  </a:outerShdw>
                </a:effectLst>
                <a:latin typeface="Castellar" pitchFamily="18" charset="0"/>
              </a:endParaRPr>
            </a:p>
          </p:txBody>
        </p:sp>
        <p:grpSp>
          <p:nvGrpSpPr>
            <p:cNvPr id="8" name="Group 5"/>
            <p:cNvGrpSpPr>
              <a:grpSpLocks noChangeAspect="1"/>
            </p:cNvGrpSpPr>
            <p:nvPr/>
          </p:nvGrpSpPr>
          <p:grpSpPr bwMode="auto">
            <a:xfrm>
              <a:off x="73348" y="4164480"/>
              <a:ext cx="981856" cy="1100298"/>
              <a:chOff x="2093" y="1203"/>
              <a:chExt cx="1658" cy="1858"/>
            </a:xfrm>
          </p:grpSpPr>
          <p:sp>
            <p:nvSpPr>
              <p:cNvPr id="9"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grpSp>
      </p:grpSp>
      <p:grpSp>
        <p:nvGrpSpPr>
          <p:cNvPr id="35" name="Group 34"/>
          <p:cNvGrpSpPr/>
          <p:nvPr/>
        </p:nvGrpSpPr>
        <p:grpSpPr>
          <a:xfrm>
            <a:off x="-9939" y="5326684"/>
            <a:ext cx="5482185" cy="1323439"/>
            <a:chOff x="-9939" y="5326684"/>
            <a:chExt cx="5482185" cy="1323439"/>
          </a:xfrm>
        </p:grpSpPr>
        <p:pic>
          <p:nvPicPr>
            <p:cNvPr id="32" name="Picture 31"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9939" y="5376553"/>
              <a:ext cx="1190281" cy="1190281"/>
            </a:xfrm>
            <a:prstGeom prst="rect">
              <a:avLst/>
            </a:prstGeom>
            <a:noFill/>
            <a:effectLst>
              <a:softEdge rad="63500"/>
            </a:effectLst>
          </p:spPr>
        </p:pic>
        <p:sp>
          <p:nvSpPr>
            <p:cNvPr id="33" name="TextBox 32"/>
            <p:cNvSpPr txBox="1"/>
            <p:nvPr/>
          </p:nvSpPr>
          <p:spPr>
            <a:xfrm>
              <a:off x="1143000" y="5326684"/>
              <a:ext cx="4329246" cy="1323439"/>
            </a:xfrm>
            <a:prstGeom prst="rect">
              <a:avLst/>
            </a:prstGeom>
            <a:solidFill>
              <a:schemeClr val="accent6">
                <a:lumMod val="50000"/>
                <a:alpha val="69804"/>
              </a:schemeClr>
            </a:solidFill>
            <a:effectLst>
              <a:softEdge rad="63500"/>
            </a:effectLst>
          </p:spPr>
          <p:txBody>
            <a:bodyPr wrap="square" rtlCol="0">
              <a:spAutoFit/>
            </a:bodyPr>
            <a:lstStyle/>
            <a:p>
              <a:r>
                <a:rPr lang="en-US" sz="2000" b="1" dirty="0" smtClean="0">
                  <a:solidFill>
                    <a:schemeClr val="bg1"/>
                  </a:solidFill>
                  <a:effectLst>
                    <a:outerShdw blurRad="50800" dist="50800" dir="2700000" algn="tl" rotWithShape="0">
                      <a:srgbClr val="000000">
                        <a:alpha val="40000"/>
                      </a:srgbClr>
                    </a:outerShdw>
                  </a:effectLst>
                  <a:latin typeface="Castellar" pitchFamily="18" charset="0"/>
                </a:rPr>
                <a:t>This message will be available via podcast later this week at calvaryokc.com</a:t>
              </a:r>
              <a:endParaRPr lang="en-US" sz="2000" b="1" dirty="0">
                <a:solidFill>
                  <a:schemeClr val="bg1"/>
                </a:solidFill>
                <a:effectLst>
                  <a:outerShdw blurRad="50800" dist="50800" dir="2700000" algn="tl" rotWithShape="0">
                    <a:srgbClr val="000000">
                      <a:alpha val="40000"/>
                    </a:srgbClr>
                  </a:outerShdw>
                </a:effectLst>
                <a:latin typeface="Castellar" pitchFamily="18" charset="0"/>
              </a:endParaRPr>
            </a:p>
          </p:txBody>
        </p:sp>
      </p:grpSp>
    </p:spTree>
    <p:extLst>
      <p:ext uri="{BB962C8B-B14F-4D97-AF65-F5344CB8AC3E}">
        <p14:creationId xmlns:p14="http://schemas.microsoft.com/office/powerpoint/2010/main" val="402936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smtClean="0">
                <a:solidFill>
                  <a:srgbClr val="FFFF00"/>
                </a:solidFill>
                <a:latin typeface="Castellar" pitchFamily="18" charset="0"/>
              </a:rPr>
              <a:t>Basic Hermeneutics: the 5 “</a:t>
            </a:r>
            <a:r>
              <a:rPr lang="en-US" sz="3600" dirty="0" err="1" smtClean="0">
                <a:solidFill>
                  <a:srgbClr val="FFFF00"/>
                </a:solidFill>
                <a:latin typeface="Castellar" pitchFamily="18" charset="0"/>
              </a:rPr>
              <a:t>W</a:t>
            </a:r>
            <a:r>
              <a:rPr lang="en-US" sz="2400" dirty="0" err="1" smtClean="0">
                <a:solidFill>
                  <a:srgbClr val="FFFF00"/>
                </a:solidFill>
                <a:latin typeface="Castellar" pitchFamily="18" charset="0"/>
              </a:rPr>
              <a:t>s</a:t>
            </a:r>
            <a:r>
              <a:rPr lang="en-US" sz="3600" dirty="0" smtClean="0">
                <a:solidFill>
                  <a:srgbClr val="FFFF00"/>
                </a:solidFill>
                <a:latin typeface="Castellar" pitchFamily="18" charset="0"/>
              </a:rPr>
              <a:t>” – </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5" name="TextBox 4"/>
          <p:cNvSpPr txBox="1"/>
          <p:nvPr/>
        </p:nvSpPr>
        <p:spPr>
          <a:xfrm>
            <a:off x="914400" y="2286000"/>
            <a:ext cx="2209800" cy="646331"/>
          </a:xfrm>
          <a:prstGeom prst="rect">
            <a:avLst/>
          </a:prstGeom>
          <a:noFill/>
        </p:spPr>
        <p:txBody>
          <a:bodyPr wrap="square" rtlCol="0">
            <a:spAutoFit/>
          </a:bodyPr>
          <a:lstStyle/>
          <a:p>
            <a:r>
              <a:rPr lang="en-US" sz="3600" dirty="0" smtClean="0">
                <a:solidFill>
                  <a:srgbClr val="FFFF00"/>
                </a:solidFill>
                <a:latin typeface="Castellar" pitchFamily="18" charset="0"/>
              </a:rPr>
              <a:t>Who?</a:t>
            </a:r>
            <a:endParaRPr lang="en-US" sz="3600" dirty="0">
              <a:solidFill>
                <a:srgbClr val="FFFF00"/>
              </a:solidFill>
              <a:latin typeface="Castellar" pitchFamily="18" charset="0"/>
            </a:endParaRPr>
          </a:p>
        </p:txBody>
      </p:sp>
      <p:sp>
        <p:nvSpPr>
          <p:cNvPr id="6" name="TextBox 5"/>
          <p:cNvSpPr txBox="1"/>
          <p:nvPr/>
        </p:nvSpPr>
        <p:spPr>
          <a:xfrm>
            <a:off x="1219200" y="3045262"/>
            <a:ext cx="2209800" cy="646331"/>
          </a:xfrm>
          <a:prstGeom prst="rect">
            <a:avLst/>
          </a:prstGeom>
          <a:noFill/>
        </p:spPr>
        <p:txBody>
          <a:bodyPr wrap="square" rtlCol="0">
            <a:spAutoFit/>
          </a:bodyPr>
          <a:lstStyle/>
          <a:p>
            <a:r>
              <a:rPr lang="en-US" sz="3600" dirty="0" smtClean="0">
                <a:solidFill>
                  <a:srgbClr val="FFFF00"/>
                </a:solidFill>
                <a:latin typeface="Castellar" pitchFamily="18" charset="0"/>
              </a:rPr>
              <a:t>What?</a:t>
            </a:r>
            <a:endParaRPr lang="en-US" sz="3600" dirty="0">
              <a:solidFill>
                <a:srgbClr val="FFFF00"/>
              </a:solidFill>
              <a:latin typeface="Castellar" pitchFamily="18" charset="0"/>
            </a:endParaRPr>
          </a:p>
        </p:txBody>
      </p:sp>
      <p:sp>
        <p:nvSpPr>
          <p:cNvPr id="7" name="TextBox 6"/>
          <p:cNvSpPr txBox="1"/>
          <p:nvPr/>
        </p:nvSpPr>
        <p:spPr>
          <a:xfrm>
            <a:off x="1524000" y="3846731"/>
            <a:ext cx="2209800" cy="646331"/>
          </a:xfrm>
          <a:prstGeom prst="rect">
            <a:avLst/>
          </a:prstGeom>
          <a:noFill/>
        </p:spPr>
        <p:txBody>
          <a:bodyPr wrap="square" rtlCol="0">
            <a:spAutoFit/>
          </a:bodyPr>
          <a:lstStyle/>
          <a:p>
            <a:r>
              <a:rPr lang="en-US" sz="3600" dirty="0" smtClean="0">
                <a:solidFill>
                  <a:srgbClr val="FFFF00"/>
                </a:solidFill>
                <a:latin typeface="Castellar" pitchFamily="18" charset="0"/>
              </a:rPr>
              <a:t>When?</a:t>
            </a:r>
            <a:endParaRPr lang="en-US" sz="3600" dirty="0">
              <a:solidFill>
                <a:srgbClr val="FFFF00"/>
              </a:solidFill>
              <a:latin typeface="Castellar" pitchFamily="18" charset="0"/>
            </a:endParaRPr>
          </a:p>
        </p:txBody>
      </p:sp>
      <p:sp>
        <p:nvSpPr>
          <p:cNvPr id="8" name="TextBox 7"/>
          <p:cNvSpPr txBox="1"/>
          <p:nvPr/>
        </p:nvSpPr>
        <p:spPr>
          <a:xfrm>
            <a:off x="1828800" y="4648200"/>
            <a:ext cx="2667000" cy="646331"/>
          </a:xfrm>
          <a:prstGeom prst="rect">
            <a:avLst/>
          </a:prstGeom>
          <a:noFill/>
        </p:spPr>
        <p:txBody>
          <a:bodyPr wrap="square" rtlCol="0">
            <a:spAutoFit/>
          </a:bodyPr>
          <a:lstStyle/>
          <a:p>
            <a:r>
              <a:rPr lang="en-US" sz="3600" dirty="0" smtClean="0">
                <a:solidFill>
                  <a:srgbClr val="FFFF00"/>
                </a:solidFill>
                <a:latin typeface="Castellar" pitchFamily="18" charset="0"/>
              </a:rPr>
              <a:t>Where?</a:t>
            </a:r>
            <a:endParaRPr lang="en-US" sz="3600" dirty="0">
              <a:solidFill>
                <a:srgbClr val="FFFF00"/>
              </a:solidFill>
              <a:latin typeface="Castellar" pitchFamily="18" charset="0"/>
            </a:endParaRPr>
          </a:p>
        </p:txBody>
      </p:sp>
      <p:sp>
        <p:nvSpPr>
          <p:cNvPr id="9" name="TextBox 8"/>
          <p:cNvSpPr txBox="1"/>
          <p:nvPr/>
        </p:nvSpPr>
        <p:spPr>
          <a:xfrm>
            <a:off x="2133600" y="5449669"/>
            <a:ext cx="2209800" cy="646331"/>
          </a:xfrm>
          <a:prstGeom prst="rect">
            <a:avLst/>
          </a:prstGeom>
          <a:noFill/>
        </p:spPr>
        <p:txBody>
          <a:bodyPr wrap="square" rtlCol="0">
            <a:spAutoFit/>
          </a:bodyPr>
          <a:lstStyle/>
          <a:p>
            <a:r>
              <a:rPr lang="en-US" sz="3600" dirty="0" smtClean="0">
                <a:solidFill>
                  <a:srgbClr val="FFFF00"/>
                </a:solidFill>
                <a:latin typeface="Castellar" pitchFamily="18" charset="0"/>
              </a:rPr>
              <a:t>Why?</a:t>
            </a:r>
            <a:endParaRPr lang="en-US" sz="3600" dirty="0">
              <a:solidFill>
                <a:srgbClr val="FFFF00"/>
              </a:solidFill>
              <a:latin typeface="Castellar" pitchFamily="18" charset="0"/>
            </a:endParaRPr>
          </a:p>
        </p:txBody>
      </p:sp>
    </p:spTree>
    <p:extLst>
      <p:ext uri="{BB962C8B-B14F-4D97-AF65-F5344CB8AC3E}">
        <p14:creationId xmlns:p14="http://schemas.microsoft.com/office/powerpoint/2010/main" val="6903069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3" presetClass="emph" presetSubtype="2" fill="hold" grpId="1" nodeType="withEffect">
                                  <p:stCondLst>
                                    <p:cond delay="750"/>
                                  </p:stCondLst>
                                  <p:childTnLst>
                                    <p:animClr clrSpc="rgb" dir="cw">
                                      <p:cBhvr override="childStyle">
                                        <p:cTn id="20" dur="2000" fill="hold"/>
                                        <p:tgtEl>
                                          <p:spTgt spid="5"/>
                                        </p:tgtEl>
                                        <p:attrNameLst>
                                          <p:attrName>style.color</p:attrName>
                                        </p:attrNameLst>
                                      </p:cBhvr>
                                      <p:to>
                                        <a:schemeClr val="bg1"/>
                                      </p:to>
                                    </p:animClr>
                                  </p:childTnLst>
                                </p:cTn>
                              </p:par>
                              <p:par>
                                <p:cTn id="21" presetID="23" presetClass="entr" presetSubtype="16"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3" presetClass="emph" presetSubtype="2" fill="hold" grpId="1" nodeType="withEffect">
                                  <p:stCondLst>
                                    <p:cond delay="1500"/>
                                  </p:stCondLst>
                                  <p:childTnLst>
                                    <p:animClr clrSpc="rgb" dir="cw">
                                      <p:cBhvr override="childStyle">
                                        <p:cTn id="26" dur="2000" fill="hold"/>
                                        <p:tgtEl>
                                          <p:spTgt spid="6"/>
                                        </p:tgtEl>
                                        <p:attrNameLst>
                                          <p:attrName>style.color</p:attrName>
                                        </p:attrNameLst>
                                      </p:cBhvr>
                                      <p:to>
                                        <a:schemeClr val="bg1"/>
                                      </p:to>
                                    </p:animClr>
                                  </p:childTnLst>
                                </p:cTn>
                              </p:par>
                              <p:par>
                                <p:cTn id="27" presetID="23" presetClass="entr" presetSubtype="16" fill="hold" grpId="0" nodeType="withEffect">
                                  <p:stCondLst>
                                    <p:cond delay="225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par>
                                <p:cTn id="31" presetID="3" presetClass="emph" presetSubtype="2" fill="hold" grpId="1" nodeType="withEffect">
                                  <p:stCondLst>
                                    <p:cond delay="2250"/>
                                  </p:stCondLst>
                                  <p:childTnLst>
                                    <p:animClr clrSpc="rgb" dir="cw">
                                      <p:cBhvr override="childStyle">
                                        <p:cTn id="32" dur="2000" fill="hold"/>
                                        <p:tgtEl>
                                          <p:spTgt spid="7"/>
                                        </p:tgtEl>
                                        <p:attrNameLst>
                                          <p:attrName>style.color</p:attrName>
                                        </p:attrNameLst>
                                      </p:cBhvr>
                                      <p:to>
                                        <a:schemeClr val="bg1"/>
                                      </p:to>
                                    </p:animClr>
                                  </p:childTnLst>
                                </p:cTn>
                              </p:par>
                              <p:par>
                                <p:cTn id="33" presetID="23" presetClass="entr" presetSubtype="16" fill="hold" grpId="0" nodeType="withEffect">
                                  <p:stCondLst>
                                    <p:cond delay="30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par>
                                <p:cTn id="37" presetID="3" presetClass="emph" presetSubtype="2" fill="hold" grpId="1" nodeType="withEffect">
                                  <p:stCondLst>
                                    <p:cond delay="3000"/>
                                  </p:stCondLst>
                                  <p:childTnLst>
                                    <p:animClr clrSpc="rgb" dir="cw">
                                      <p:cBhvr override="childStyle">
                                        <p:cTn id="38" dur="2000" fill="hold"/>
                                        <p:tgtEl>
                                          <p:spTgt spid="8"/>
                                        </p:tgtEl>
                                        <p:attrNameLst>
                                          <p:attrName>style.color</p:attrName>
                                        </p:attrNameLst>
                                      </p:cBhvr>
                                      <p:to>
                                        <a:schemeClr val="bg1"/>
                                      </p:to>
                                    </p:animClr>
                                  </p:childTnLst>
                                </p:cTn>
                              </p:par>
                              <p:par>
                                <p:cTn id="39" presetID="3" presetClass="emph" presetSubtype="2" fill="hold" grpId="1" nodeType="withEffect">
                                  <p:stCondLst>
                                    <p:cond delay="4000"/>
                                  </p:stCondLst>
                                  <p:childTnLst>
                                    <p:animClr clrSpc="rgb" dir="cw">
                                      <p:cBhvr override="childStyle">
                                        <p:cTn id="40" dur="2000" fill="hold"/>
                                        <p:tgtEl>
                                          <p:spTgt spid="9"/>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P spid="5" grpId="1"/>
      <p:bldP spid="6" grpId="0"/>
      <p:bldP spid="6" grpId="1"/>
      <p:bldP spid="7" grpId="0"/>
      <p:bldP spid="7" grpId="1"/>
      <p:bldP spid="8" grpId="0"/>
      <p:bldP spid="8"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37942269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3416320"/>
          </a:xfrm>
          <a:prstGeom prst="rect">
            <a:avLst/>
          </a:prstGeom>
          <a:noFill/>
        </p:spPr>
        <p:txBody>
          <a:bodyPr wrap="square" rtlCol="0">
            <a:spAutoFit/>
          </a:bodyPr>
          <a:lstStyle/>
          <a:p>
            <a:r>
              <a:rPr lang="en-US" sz="3600" dirty="0"/>
              <a:t>Message ~ </a:t>
            </a:r>
            <a:r>
              <a:rPr lang="en-US" sz="3600" dirty="0">
                <a:solidFill>
                  <a:srgbClr val="FFFF00"/>
                </a:solidFill>
              </a:rPr>
              <a:t>Jesus said, “You’re impressed by this grandiose architecture? There’s not a stone in the whole works that is not going to end up in a heap of rubble.”</a:t>
            </a:r>
            <a:endParaRPr lang="en-US" sz="3600" dirty="0">
              <a:solidFill>
                <a:srgbClr val="FFFF00"/>
              </a:solidFill>
              <a:latin typeface="Castellar" pitchFamily="18" charset="0"/>
            </a:endParaRPr>
          </a:p>
        </p:txBody>
      </p:sp>
      <p:sp>
        <p:nvSpPr>
          <p:cNvPr id="3" name="TextBox 2"/>
          <p:cNvSpPr txBox="1"/>
          <p:nvPr/>
        </p:nvSpPr>
        <p:spPr>
          <a:xfrm>
            <a:off x="457200" y="4495800"/>
            <a:ext cx="8229600" cy="1200329"/>
          </a:xfrm>
          <a:prstGeom prst="rect">
            <a:avLst/>
          </a:prstGeom>
          <a:noFill/>
        </p:spPr>
        <p:txBody>
          <a:bodyPr wrap="square" rtlCol="0">
            <a:spAutoFit/>
          </a:bodyPr>
          <a:lstStyle/>
          <a:p>
            <a:r>
              <a:rPr lang="en-US" sz="3600" dirty="0" smtClean="0">
                <a:solidFill>
                  <a:srgbClr val="FFFF00"/>
                </a:solidFill>
              </a:rPr>
              <a:t>Not </a:t>
            </a:r>
            <a:r>
              <a:rPr lang="en-US" sz="3600" dirty="0">
                <a:solidFill>
                  <a:srgbClr val="FFFF00"/>
                </a:solidFill>
              </a:rPr>
              <a:t>… shall</a:t>
            </a:r>
            <a:r>
              <a:rPr lang="en-US" sz="3600" dirty="0"/>
              <a:t> / </a:t>
            </a:r>
            <a:r>
              <a:rPr lang="en-US" sz="3600" dirty="0">
                <a:solidFill>
                  <a:srgbClr val="FFFF00"/>
                </a:solidFill>
              </a:rPr>
              <a:t>Shall not </a:t>
            </a:r>
            <a:r>
              <a:rPr lang="en-US" sz="3600" dirty="0"/>
              <a:t>~ Literally </a:t>
            </a:r>
            <a:r>
              <a:rPr lang="en-US" sz="3600" i="1" dirty="0"/>
              <a:t>"no, no"</a:t>
            </a:r>
            <a:r>
              <a:rPr lang="en-US" sz="3600" dirty="0"/>
              <a:t> – </a:t>
            </a:r>
            <a:r>
              <a:rPr lang="en-US" sz="3600" b="1" i="1" dirty="0" err="1">
                <a:solidFill>
                  <a:srgbClr val="FFFF00"/>
                </a:solidFill>
                <a:latin typeface="Times New Roman" pitchFamily="18" charset="0"/>
                <a:cs typeface="Times New Roman" pitchFamily="18" charset="0"/>
              </a:rPr>
              <a:t>ou</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mē</a:t>
            </a:r>
            <a:endParaRPr lang="en-US" sz="3600" b="1" dirty="0">
              <a:solidFill>
                <a:srgbClr val="FFFF00"/>
              </a:solidFill>
              <a:latin typeface="Times New Roman" pitchFamily="18" charset="0"/>
              <a:cs typeface="Times New Roman"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72935493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pic>
        <p:nvPicPr>
          <p:cNvPr id="1026" name="Picture 2" descr="C:\Users\Ken\Pictures\Israel 2011\Day 10\DSC_00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139035"/>
            <a:ext cx="7315200" cy="48638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9582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3375052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60644"/>
            <a:ext cx="6553200" cy="4914900"/>
          </a:xfrm>
          <a:prstGeom prst="rect">
            <a:avLst/>
          </a:prstGeom>
          <a:effectLst>
            <a:softEdge rad="127000"/>
          </a:effectLst>
        </p:spPr>
      </p:pic>
    </p:spTree>
    <p:extLst>
      <p:ext uri="{BB962C8B-B14F-4D97-AF65-F5344CB8AC3E}">
        <p14:creationId xmlns:p14="http://schemas.microsoft.com/office/powerpoint/2010/main" val="288757540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8308242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a:solidFill>
                  <a:srgbClr val="FFFF00"/>
                </a:solidFill>
              </a:rPr>
              <a:t>Fulfilled</a:t>
            </a:r>
            <a:r>
              <a:rPr lang="en-US" sz="3600" dirty="0"/>
              <a:t> ~ </a:t>
            </a:r>
            <a:r>
              <a:rPr lang="en-US" sz="3600" b="1" i="1" dirty="0" err="1">
                <a:solidFill>
                  <a:srgbClr val="FFFF00"/>
                </a:solidFill>
                <a:latin typeface="Times New Roman" pitchFamily="18" charset="0"/>
                <a:cs typeface="Times New Roman" pitchFamily="18" charset="0"/>
              </a:rPr>
              <a:t>sunteleō</a:t>
            </a:r>
            <a:r>
              <a:rPr lang="en-US" sz="3600" dirty="0">
                <a:solidFill>
                  <a:srgbClr val="FFFF00"/>
                </a:solidFill>
              </a:rPr>
              <a:t> </a:t>
            </a:r>
            <a:r>
              <a:rPr lang="en-US" sz="3600" dirty="0"/>
              <a:t>– </a:t>
            </a:r>
            <a:r>
              <a:rPr lang="en-US" sz="3600" i="1" dirty="0"/>
              <a:t>total, completely </a:t>
            </a:r>
            <a:r>
              <a:rPr lang="en-US" sz="3600" i="1" dirty="0" smtClean="0"/>
              <a:t>fulfilled, consummated</a:t>
            </a:r>
            <a:endParaRPr lang="en-US" sz="36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328097409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0901258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384995"/>
          </a:xfrm>
          <a:prstGeom prst="rect">
            <a:avLst/>
          </a:prstGeom>
          <a:noFill/>
        </p:spPr>
        <p:txBody>
          <a:bodyPr wrap="square" rtlCol="0">
            <a:spAutoFit/>
          </a:bodyPr>
          <a:lstStyle/>
          <a:p>
            <a:r>
              <a:rPr lang="en-US" sz="2800" dirty="0"/>
              <a:t>Dr. Wayne Stanton, “The Bible in 2012” (as reported in “World Weekly News”)</a:t>
            </a:r>
            <a:endParaRPr lang="en-US" sz="28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3" name="TextBox 2"/>
          <p:cNvSpPr txBox="1"/>
          <p:nvPr/>
        </p:nvSpPr>
        <p:spPr>
          <a:xfrm>
            <a:off x="685800" y="2438400"/>
            <a:ext cx="8001000" cy="1815882"/>
          </a:xfrm>
          <a:prstGeom prst="rect">
            <a:avLst/>
          </a:prstGeom>
          <a:noFill/>
        </p:spPr>
        <p:txBody>
          <a:bodyPr wrap="square" rtlCol="0">
            <a:spAutoFit/>
          </a:bodyPr>
          <a:lstStyle/>
          <a:p>
            <a:pPr marL="341313" indent="-341313">
              <a:buFont typeface="Arial" pitchFamily="34" charset="0"/>
              <a:buChar char="•"/>
            </a:pPr>
            <a:r>
              <a:rPr lang="en-US" sz="2800" dirty="0" smtClean="0">
                <a:solidFill>
                  <a:schemeClr val="bg1"/>
                </a:solidFill>
              </a:rPr>
              <a:t> </a:t>
            </a:r>
            <a:r>
              <a:rPr lang="en-US" sz="2800" dirty="0" smtClean="0">
                <a:solidFill>
                  <a:srgbClr val="FFFF00"/>
                </a:solidFill>
              </a:rPr>
              <a:t>January</a:t>
            </a:r>
            <a:r>
              <a:rPr lang="en-US" sz="2800" dirty="0">
                <a:solidFill>
                  <a:srgbClr val="FFFF00"/>
                </a:solidFill>
              </a:rPr>
              <a:t>, 2012 - </a:t>
            </a:r>
            <a:r>
              <a:rPr lang="en-US" sz="2800" dirty="0"/>
              <a:t>A comet will pass so close to Earth that temperatures will hit 140 degrees in some countries. </a:t>
            </a:r>
            <a:endParaRPr lang="en-US" sz="2800" dirty="0">
              <a:solidFill>
                <a:srgbClr val="FFFF00"/>
              </a:solidFill>
              <a:latin typeface="Castellar" pitchFamily="18" charset="0"/>
            </a:endParaRPr>
          </a:p>
        </p:txBody>
      </p:sp>
      <p:sp>
        <p:nvSpPr>
          <p:cNvPr id="5" name="TextBox 4"/>
          <p:cNvSpPr txBox="1"/>
          <p:nvPr/>
        </p:nvSpPr>
        <p:spPr>
          <a:xfrm>
            <a:off x="685800" y="4217566"/>
            <a:ext cx="8001000" cy="2246769"/>
          </a:xfrm>
          <a:prstGeom prst="rect">
            <a:avLst/>
          </a:prstGeom>
          <a:noFill/>
        </p:spPr>
        <p:txBody>
          <a:bodyPr wrap="square" rtlCol="0">
            <a:spAutoFit/>
          </a:bodyPr>
          <a:lstStyle/>
          <a:p>
            <a:pPr marL="341313" indent="-341313">
              <a:buFont typeface="Arial" pitchFamily="34" charset="0"/>
              <a:buChar char="•"/>
            </a:pPr>
            <a:r>
              <a:rPr lang="en-US" sz="2800" dirty="0" smtClean="0"/>
              <a:t> </a:t>
            </a:r>
            <a:r>
              <a:rPr lang="en-US" sz="2800" dirty="0" smtClean="0">
                <a:solidFill>
                  <a:srgbClr val="FFFF00"/>
                </a:solidFill>
              </a:rPr>
              <a:t>February</a:t>
            </a:r>
            <a:r>
              <a:rPr lang="en-US" sz="2800" dirty="0">
                <a:solidFill>
                  <a:srgbClr val="FFFF00"/>
                </a:solidFill>
              </a:rPr>
              <a:t>, 2012</a:t>
            </a:r>
            <a:r>
              <a:rPr lang="en-US" sz="2800" dirty="0"/>
              <a:t> – As a result, all the countries of the world will come together in peace and form a single government to repair the damage.</a:t>
            </a:r>
            <a:endParaRPr lang="en-US" sz="2800" dirty="0">
              <a:solidFill>
                <a:srgbClr val="FFFF00"/>
              </a:solidFill>
              <a:latin typeface="Castellar" pitchFamily="18" charset="0"/>
            </a:endParaRPr>
          </a:p>
        </p:txBody>
      </p:sp>
    </p:spTree>
    <p:extLst>
      <p:ext uri="{BB962C8B-B14F-4D97-AF65-F5344CB8AC3E}">
        <p14:creationId xmlns:p14="http://schemas.microsoft.com/office/powerpoint/2010/main" val="223998134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9" presetClass="emph" presetSubtype="0" grpId="1" nodeType="afterEffect">
                                  <p:stCondLst>
                                    <p:cond delay="0"/>
                                  </p:stCondLst>
                                  <p:childTnLst>
                                    <p:set>
                                      <p:cBhvr rctx="PPT">
                                        <p:cTn id="25" dur="indefinite"/>
                                        <p:tgtEl>
                                          <p:spTgt spid="3"/>
                                        </p:tgtEl>
                                        <p:attrNameLst>
                                          <p:attrName>style.opacity</p:attrName>
                                        </p:attrNameLst>
                                      </p:cBhvr>
                                      <p:to>
                                        <p:strVal val="0.5"/>
                                      </p:to>
                                    </p:set>
                                    <p:animEffect filter="image" prLst="opacity: 0.5">
                                      <p:cBhvr rctx="IE">
                                        <p:cTn id="2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smtClean="0">
                <a:solidFill>
                  <a:srgbClr val="FFFF00"/>
                </a:solidFill>
              </a:rPr>
              <a:t>Buffy the Vampire Slayer - </a:t>
            </a:r>
            <a:r>
              <a:rPr lang="en-US" sz="3600" dirty="0" smtClean="0"/>
              <a:t>“If </a:t>
            </a:r>
            <a:r>
              <a:rPr lang="en-US" sz="3600" dirty="0"/>
              <a:t>the Apocalypse comes, beep me</a:t>
            </a:r>
            <a:r>
              <a:rPr lang="en-US" sz="3600" dirty="0" smtClean="0"/>
              <a:t>.”</a:t>
            </a:r>
            <a:endParaRPr lang="en-US" sz="3200" dirty="0">
              <a:solidFill>
                <a:srgbClr val="FFFF00"/>
              </a:solidFill>
              <a:latin typeface="Castellar" pitchFamily="18" charset="0"/>
            </a:endParaRPr>
          </a:p>
        </p:txBody>
      </p:sp>
      <p:sp>
        <p:nvSpPr>
          <p:cNvPr id="3" name="TextBox 2"/>
          <p:cNvSpPr txBox="1"/>
          <p:nvPr/>
        </p:nvSpPr>
        <p:spPr>
          <a:xfrm>
            <a:off x="533400" y="2895600"/>
            <a:ext cx="8229600" cy="1754326"/>
          </a:xfrm>
          <a:prstGeom prst="rect">
            <a:avLst/>
          </a:prstGeom>
          <a:noFill/>
        </p:spPr>
        <p:txBody>
          <a:bodyPr wrap="square" rtlCol="0">
            <a:spAutoFit/>
          </a:bodyPr>
          <a:lstStyle/>
          <a:p>
            <a:r>
              <a:rPr lang="en-US" sz="3600" dirty="0">
                <a:solidFill>
                  <a:srgbClr val="FFFF00"/>
                </a:solidFill>
              </a:rPr>
              <a:t>R. E. M. – </a:t>
            </a:r>
            <a:r>
              <a:rPr lang="en-US" sz="3600" dirty="0"/>
              <a:t>“It’s The End Of The World As We Know It (And I Feel Fine</a:t>
            </a:r>
            <a:r>
              <a:rPr lang="en-US" sz="3600" dirty="0" smtClean="0"/>
              <a:t>)”</a:t>
            </a:r>
            <a:endParaRPr lang="en-US" sz="3600" dirty="0"/>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44480753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384995"/>
          </a:xfrm>
          <a:prstGeom prst="rect">
            <a:avLst/>
          </a:prstGeom>
          <a:noFill/>
        </p:spPr>
        <p:txBody>
          <a:bodyPr wrap="square" rtlCol="0">
            <a:spAutoFit/>
          </a:bodyPr>
          <a:lstStyle/>
          <a:p>
            <a:r>
              <a:rPr lang="en-US" sz="2800" dirty="0"/>
              <a:t>Dr. Wayne Stanton, “The Bible in 2012” (as reported in “World Weekly News”)</a:t>
            </a:r>
            <a:endParaRPr lang="en-US" sz="28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3" name="TextBox 2"/>
          <p:cNvSpPr txBox="1"/>
          <p:nvPr/>
        </p:nvSpPr>
        <p:spPr>
          <a:xfrm>
            <a:off x="685800" y="2438400"/>
            <a:ext cx="8001000" cy="2246769"/>
          </a:xfrm>
          <a:prstGeom prst="rect">
            <a:avLst/>
          </a:prstGeom>
          <a:noFill/>
        </p:spPr>
        <p:txBody>
          <a:bodyPr wrap="square" rtlCol="0">
            <a:spAutoFit/>
          </a:bodyPr>
          <a:lstStyle/>
          <a:p>
            <a:pPr marL="341313" indent="-341313">
              <a:buFont typeface="Arial" pitchFamily="34" charset="0"/>
              <a:buChar char="•"/>
            </a:pPr>
            <a:r>
              <a:rPr lang="en-US" sz="2800" dirty="0" smtClean="0">
                <a:solidFill>
                  <a:schemeClr val="bg1"/>
                </a:solidFill>
              </a:rPr>
              <a:t> </a:t>
            </a:r>
            <a:r>
              <a:rPr lang="en-US" sz="2800" dirty="0">
                <a:solidFill>
                  <a:srgbClr val="FFFF00"/>
                </a:solidFill>
              </a:rPr>
              <a:t>April, 2012 </a:t>
            </a:r>
            <a:r>
              <a:rPr lang="en-US" sz="2800" dirty="0"/>
              <a:t>– Unrest will begin to undermine the world government and the friction will worsen over the next four years.</a:t>
            </a:r>
            <a:endParaRPr lang="en-US" sz="2800" dirty="0">
              <a:solidFill>
                <a:srgbClr val="FFFF00"/>
              </a:solidFill>
              <a:latin typeface="Castellar" pitchFamily="18" charset="0"/>
            </a:endParaRPr>
          </a:p>
        </p:txBody>
      </p:sp>
      <p:sp>
        <p:nvSpPr>
          <p:cNvPr id="5" name="TextBox 4"/>
          <p:cNvSpPr txBox="1"/>
          <p:nvPr/>
        </p:nvSpPr>
        <p:spPr>
          <a:xfrm>
            <a:off x="685800" y="4621157"/>
            <a:ext cx="8001000" cy="1384995"/>
          </a:xfrm>
          <a:prstGeom prst="rect">
            <a:avLst/>
          </a:prstGeom>
          <a:noFill/>
        </p:spPr>
        <p:txBody>
          <a:bodyPr wrap="square" rtlCol="0">
            <a:spAutoFit/>
          </a:bodyPr>
          <a:lstStyle/>
          <a:p>
            <a:pPr marL="341313" indent="-341313">
              <a:buFont typeface="Arial" pitchFamily="34" charset="0"/>
              <a:buChar char="•"/>
            </a:pPr>
            <a:r>
              <a:rPr lang="en-US" sz="2800" dirty="0" smtClean="0"/>
              <a:t> </a:t>
            </a:r>
            <a:r>
              <a:rPr lang="en-US" sz="2800" dirty="0">
                <a:solidFill>
                  <a:srgbClr val="FFFF00"/>
                </a:solidFill>
              </a:rPr>
              <a:t>May, 2012</a:t>
            </a:r>
            <a:r>
              <a:rPr lang="en-US" sz="2800" dirty="0"/>
              <a:t> – aliens from another planet will try to restore peace in the world.</a:t>
            </a:r>
            <a:endParaRPr lang="en-US" sz="2800" dirty="0">
              <a:solidFill>
                <a:srgbClr val="FFFF00"/>
              </a:solidFill>
              <a:latin typeface="Castellar" pitchFamily="18" charset="0"/>
            </a:endParaRPr>
          </a:p>
        </p:txBody>
      </p:sp>
    </p:spTree>
    <p:extLst>
      <p:ext uri="{BB962C8B-B14F-4D97-AF65-F5344CB8AC3E}">
        <p14:creationId xmlns:p14="http://schemas.microsoft.com/office/powerpoint/2010/main" val="89543758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384995"/>
          </a:xfrm>
          <a:prstGeom prst="rect">
            <a:avLst/>
          </a:prstGeom>
          <a:noFill/>
        </p:spPr>
        <p:txBody>
          <a:bodyPr wrap="square" rtlCol="0">
            <a:spAutoFit/>
          </a:bodyPr>
          <a:lstStyle/>
          <a:p>
            <a:r>
              <a:rPr lang="en-US" sz="2800" dirty="0"/>
              <a:t>Dr. Wayne Stanton, “The Bible in 2012” (as reported in “World Weekly News”)</a:t>
            </a:r>
            <a:endParaRPr lang="en-US" sz="28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3" name="TextBox 2"/>
          <p:cNvSpPr txBox="1"/>
          <p:nvPr/>
        </p:nvSpPr>
        <p:spPr>
          <a:xfrm>
            <a:off x="685800" y="2438400"/>
            <a:ext cx="8001000" cy="1384995"/>
          </a:xfrm>
          <a:prstGeom prst="rect">
            <a:avLst/>
          </a:prstGeom>
          <a:noFill/>
        </p:spPr>
        <p:txBody>
          <a:bodyPr wrap="square" rtlCol="0">
            <a:spAutoFit/>
          </a:bodyPr>
          <a:lstStyle/>
          <a:p>
            <a:pPr marL="457200" indent="-457200">
              <a:buFont typeface="Arial" pitchFamily="34" charset="0"/>
              <a:buChar char="•"/>
            </a:pPr>
            <a:r>
              <a:rPr lang="en-US" sz="2800" dirty="0">
                <a:solidFill>
                  <a:schemeClr val="bg1"/>
                </a:solidFill>
              </a:rPr>
              <a:t> </a:t>
            </a:r>
            <a:r>
              <a:rPr lang="en-US" sz="2800" dirty="0" smtClean="0">
                <a:solidFill>
                  <a:srgbClr val="FFFF00"/>
                </a:solidFill>
              </a:rPr>
              <a:t>November</a:t>
            </a:r>
            <a:r>
              <a:rPr lang="en-US" sz="2800" dirty="0">
                <a:solidFill>
                  <a:srgbClr val="FFFF00"/>
                </a:solidFill>
              </a:rPr>
              <a:t>, 2012</a:t>
            </a:r>
            <a:r>
              <a:rPr lang="en-US" sz="2800" dirty="0"/>
              <a:t> – A true Christian will be elected President of the United States.</a:t>
            </a:r>
          </a:p>
        </p:txBody>
      </p:sp>
    </p:spTree>
    <p:extLst>
      <p:ext uri="{BB962C8B-B14F-4D97-AF65-F5344CB8AC3E}">
        <p14:creationId xmlns:p14="http://schemas.microsoft.com/office/powerpoint/2010/main" val="294005296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3761588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pic>
        <p:nvPicPr>
          <p:cNvPr id="1026" name="Picture 2" descr="familyradio-may21-billboard.jpg"/>
          <p:cNvPicPr>
            <a:picLocks noChangeAspect="1" noChangeArrowheads="1"/>
          </p:cNvPicPr>
          <p:nvPr/>
        </p:nvPicPr>
        <p:blipFill rotWithShape="1">
          <a:blip r:embed="rId3">
            <a:extLst>
              <a:ext uri="{28A0092B-C50C-407E-A947-70E740481C1C}">
                <a14:useLocalDpi xmlns:a14="http://schemas.microsoft.com/office/drawing/2010/main" val="0"/>
              </a:ext>
            </a:extLst>
          </a:blip>
          <a:srcRect l="3828" t="5359" r="2912" b="10497"/>
          <a:stretch/>
        </p:blipFill>
        <p:spPr bwMode="auto">
          <a:xfrm rot="21175840">
            <a:off x="485766" y="1506432"/>
            <a:ext cx="6387420" cy="32947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7" name="Picture 3" descr="C:\Users\Ken\Pictures\Awkward.JPG"/>
          <p:cNvPicPr>
            <a:picLocks noChangeAspect="1" noChangeArrowheads="1"/>
          </p:cNvPicPr>
          <p:nvPr/>
        </p:nvPicPr>
        <p:blipFill rotWithShape="1">
          <a:blip r:embed="rId4">
            <a:extLst>
              <a:ext uri="{28A0092B-C50C-407E-A947-70E740481C1C}">
                <a14:useLocalDpi xmlns:a14="http://schemas.microsoft.com/office/drawing/2010/main" val="0"/>
              </a:ext>
            </a:extLst>
          </a:blip>
          <a:srcRect b="25205"/>
          <a:stretch/>
        </p:blipFill>
        <p:spPr bwMode="auto">
          <a:xfrm rot="285225">
            <a:off x="2286000" y="1374368"/>
            <a:ext cx="6337300" cy="356612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8778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par>
                          <p:cTn id="17" fill="hold">
                            <p:stCondLst>
                              <p:cond delay="500"/>
                            </p:stCondLst>
                            <p:childTnLst>
                              <p:par>
                                <p:cTn id="18" presetID="9" presetClass="emph" presetSubtype="0" nodeType="afterEffect">
                                  <p:stCondLst>
                                    <p:cond delay="0"/>
                                  </p:stCondLst>
                                  <p:childTnLst>
                                    <p:set>
                                      <p:cBhvr rctx="PPT">
                                        <p:cTn id="19" dur="indefinite"/>
                                        <p:tgtEl>
                                          <p:spTgt spid="1026"/>
                                        </p:tgtEl>
                                        <p:attrNameLst>
                                          <p:attrName>style.opacity</p:attrName>
                                        </p:attrNameLst>
                                      </p:cBhvr>
                                      <p:to>
                                        <p:strVal val="0.5"/>
                                      </p:to>
                                    </p:set>
                                    <p:animEffect filter="image" prLst="opacity: 0.5">
                                      <p:cBhvr rctx="IE">
                                        <p:cTn id="20" dur="indefinite"/>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1136753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170646"/>
          </a:xfrm>
          <a:prstGeom prst="rect">
            <a:avLst/>
          </a:prstGeom>
          <a:noFill/>
        </p:spPr>
        <p:txBody>
          <a:bodyPr wrap="square" rtlCol="0">
            <a:spAutoFit/>
          </a:bodyPr>
          <a:lstStyle/>
          <a:p>
            <a:r>
              <a:rPr lang="en-US" sz="3300" dirty="0"/>
              <a:t>Luke 12:39-40 ~ </a:t>
            </a:r>
            <a:r>
              <a:rPr lang="en-US" sz="3300" baseline="30000" dirty="0"/>
              <a:t>39</a:t>
            </a:r>
            <a:r>
              <a:rPr lang="en-US" sz="3300" dirty="0"/>
              <a:t> </a:t>
            </a:r>
            <a:r>
              <a:rPr lang="en-US" sz="3300" dirty="0">
                <a:solidFill>
                  <a:srgbClr val="FFFF00"/>
                </a:solidFill>
              </a:rPr>
              <a:t>But know this, that if the master of the house had known what hour the thief would come, he would have watched and not allowed his house to be broken into. </a:t>
            </a:r>
            <a:r>
              <a:rPr lang="en-US" sz="3300" baseline="30000" dirty="0"/>
              <a:t>40</a:t>
            </a:r>
            <a:r>
              <a:rPr lang="en-US" sz="3300" dirty="0"/>
              <a:t> </a:t>
            </a:r>
            <a:r>
              <a:rPr lang="en-US" sz="3300" dirty="0">
                <a:solidFill>
                  <a:srgbClr val="FFFF00"/>
                </a:solidFill>
              </a:rPr>
              <a:t>Therefore you also be ready, for the Son of Man is coming at an hour you do not expect.</a:t>
            </a:r>
            <a:endParaRPr lang="en-US" sz="3300" b="1" dirty="0">
              <a:solidFill>
                <a:srgbClr val="FFFF00"/>
              </a:solidFill>
              <a:latin typeface="Times New Roman" pitchFamily="18" charset="0"/>
              <a:cs typeface="Times New Roman"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3147948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3073915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a:solidFill>
                  <a:srgbClr val="FFFF00"/>
                </a:solidFill>
              </a:rPr>
              <a:t>Sorrows</a:t>
            </a:r>
            <a:r>
              <a:rPr lang="en-US" sz="3600" dirty="0"/>
              <a:t> ~ </a:t>
            </a:r>
            <a:r>
              <a:rPr lang="en-US" sz="3600" b="1" i="1" dirty="0" err="1">
                <a:solidFill>
                  <a:srgbClr val="FFFF00"/>
                </a:solidFill>
                <a:latin typeface="Times New Roman" pitchFamily="18" charset="0"/>
                <a:cs typeface="Times New Roman" pitchFamily="18" charset="0"/>
              </a:rPr>
              <a:t>ōdin</a:t>
            </a:r>
            <a:r>
              <a:rPr lang="en-US" sz="3600" b="1" dirty="0">
                <a:solidFill>
                  <a:srgbClr val="FFFF00"/>
                </a:solidFill>
                <a:latin typeface="Times New Roman" pitchFamily="18" charset="0"/>
                <a:cs typeface="Times New Roman" pitchFamily="18" charset="0"/>
              </a:rPr>
              <a:t> </a:t>
            </a:r>
            <a:endParaRPr lang="en-US" sz="3600" b="1" dirty="0">
              <a:solidFill>
                <a:srgbClr val="FFFF00"/>
              </a:solidFill>
              <a:latin typeface="Times New Roman" pitchFamily="18" charset="0"/>
              <a:cs typeface="Times New Roman"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3" name="TextBox 2"/>
          <p:cNvSpPr txBox="1"/>
          <p:nvPr/>
        </p:nvSpPr>
        <p:spPr>
          <a:xfrm>
            <a:off x="685800" y="1828800"/>
            <a:ext cx="8001000" cy="646331"/>
          </a:xfrm>
          <a:prstGeom prst="rect">
            <a:avLst/>
          </a:prstGeom>
          <a:noFill/>
        </p:spPr>
        <p:txBody>
          <a:bodyPr wrap="square" rtlCol="0">
            <a:spAutoFit/>
          </a:bodyPr>
          <a:lstStyle/>
          <a:p>
            <a:pPr marL="457200" indent="-457200">
              <a:buFont typeface="Arial" pitchFamily="34" charset="0"/>
              <a:buChar char="•"/>
            </a:pPr>
            <a:r>
              <a:rPr lang="en-US" sz="3600" dirty="0" smtClean="0">
                <a:solidFill>
                  <a:schemeClr val="bg1"/>
                </a:solidFill>
              </a:rPr>
              <a:t>Birth pangs</a:t>
            </a:r>
            <a:endParaRPr lang="en-US" sz="3600" dirty="0">
              <a:solidFill>
                <a:schemeClr val="bg1"/>
              </a:solidFill>
            </a:endParaRPr>
          </a:p>
        </p:txBody>
      </p:sp>
    </p:spTree>
    <p:extLst>
      <p:ext uri="{BB962C8B-B14F-4D97-AF65-F5344CB8AC3E}">
        <p14:creationId xmlns:p14="http://schemas.microsoft.com/office/powerpoint/2010/main" val="218623522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34936141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632311"/>
          </a:xfrm>
          <a:prstGeom prst="rect">
            <a:avLst/>
          </a:prstGeom>
          <a:noFill/>
        </p:spPr>
        <p:txBody>
          <a:bodyPr wrap="square" rtlCol="0">
            <a:spAutoFit/>
          </a:bodyPr>
          <a:lstStyle/>
          <a:p>
            <a:r>
              <a:rPr lang="en-US" sz="3600" dirty="0"/>
              <a:t>Rev. 14:6-7 ~ 6 </a:t>
            </a:r>
            <a:r>
              <a:rPr lang="en-US" sz="3600" dirty="0">
                <a:solidFill>
                  <a:srgbClr val="FFFF00"/>
                </a:solidFill>
              </a:rPr>
              <a:t>Then I saw another angel flying in the midst of heaven, having the everlasting gospel to preach to those who dwell on the earth </a:t>
            </a:r>
            <a:r>
              <a:rPr lang="en-US" sz="3600" dirty="0" smtClean="0">
                <a:solidFill>
                  <a:srgbClr val="FFFF00"/>
                </a:solidFill>
              </a:rPr>
              <a:t>—to </a:t>
            </a:r>
            <a:r>
              <a:rPr lang="en-US" sz="3600" dirty="0">
                <a:solidFill>
                  <a:srgbClr val="FFFF00"/>
                </a:solidFill>
              </a:rPr>
              <a:t>every nation, tribe, tongue, and people —</a:t>
            </a:r>
            <a:r>
              <a:rPr lang="en-US" sz="3600" dirty="0"/>
              <a:t>  7  </a:t>
            </a:r>
            <a:r>
              <a:rPr lang="en-US" sz="3600" dirty="0">
                <a:solidFill>
                  <a:srgbClr val="FFFF00"/>
                </a:solidFill>
              </a:rPr>
              <a:t>saying with a </a:t>
            </a:r>
            <a:r>
              <a:rPr lang="en-US" sz="3600" dirty="0" smtClean="0">
                <a:solidFill>
                  <a:srgbClr val="FFFF00"/>
                </a:solidFill>
              </a:rPr>
              <a:t>loud</a:t>
            </a:r>
          </a:p>
          <a:p>
            <a:r>
              <a:rPr lang="en-US" sz="3600" dirty="0" smtClean="0">
                <a:solidFill>
                  <a:srgbClr val="FFFF00"/>
                </a:solidFill>
              </a:rPr>
              <a:t>voice</a:t>
            </a:r>
            <a:r>
              <a:rPr lang="en-US" sz="3600" dirty="0">
                <a:solidFill>
                  <a:srgbClr val="FFFF00"/>
                </a:solidFill>
              </a:rPr>
              <a:t>, "Fear </a:t>
            </a:r>
            <a:r>
              <a:rPr lang="en-US" sz="3600" dirty="0" smtClean="0">
                <a:solidFill>
                  <a:srgbClr val="FFFF00"/>
                </a:solidFill>
              </a:rPr>
              <a:t>God</a:t>
            </a:r>
            <a:endParaRPr lang="en-US" sz="3600" dirty="0">
              <a:solidFill>
                <a:srgbClr val="FFFF00"/>
              </a:solidFill>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3" name="TextBox 2"/>
          <p:cNvSpPr txBox="1"/>
          <p:nvPr/>
        </p:nvSpPr>
        <p:spPr>
          <a:xfrm>
            <a:off x="457200" y="1143000"/>
            <a:ext cx="8229600" cy="3416320"/>
          </a:xfrm>
          <a:prstGeom prst="rect">
            <a:avLst/>
          </a:prstGeom>
          <a:noFill/>
        </p:spPr>
        <p:txBody>
          <a:bodyPr wrap="square" rtlCol="0">
            <a:spAutoFit/>
          </a:bodyPr>
          <a:lstStyle/>
          <a:p>
            <a:r>
              <a:rPr lang="en-US" sz="3600" dirty="0">
                <a:solidFill>
                  <a:srgbClr val="FFFF00"/>
                </a:solidFill>
              </a:rPr>
              <a:t>and give glory to Him, for the hour of His judgment has come; and worship Him who made heaven and earth, the sea and springs of water</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262123228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1108147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7948273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To the end </a:t>
            </a:r>
            <a:r>
              <a:rPr lang="en-US" sz="3600" dirty="0"/>
              <a:t>~ </a:t>
            </a:r>
            <a:r>
              <a:rPr lang="en-US" sz="3600" b="1" i="1" dirty="0" err="1">
                <a:solidFill>
                  <a:srgbClr val="FFFF00"/>
                </a:solidFill>
                <a:latin typeface="Times New Roman" pitchFamily="18" charset="0"/>
                <a:cs typeface="Times New Roman" pitchFamily="18" charset="0"/>
              </a:rPr>
              <a:t>eis</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telos</a:t>
            </a:r>
            <a:r>
              <a:rPr lang="en-US" sz="3600" b="1" i="1" dirty="0">
                <a:solidFill>
                  <a:srgbClr val="FFFF00"/>
                </a:solidFill>
                <a:latin typeface="Times New Roman" pitchFamily="18" charset="0"/>
                <a:cs typeface="Times New Roman" pitchFamily="18" charset="0"/>
              </a:rPr>
              <a:t> </a:t>
            </a:r>
            <a:r>
              <a:rPr lang="en-US" sz="3600" dirty="0"/>
              <a:t>– </a:t>
            </a:r>
            <a:r>
              <a:rPr lang="en-US" sz="3600" i="1" dirty="0"/>
              <a:t>to the limit</a:t>
            </a:r>
            <a:r>
              <a:rPr lang="en-US" sz="3600" dirty="0"/>
              <a:t> </a:t>
            </a:r>
            <a:endParaRPr lang="en-US" sz="3600" dirty="0">
              <a:solidFill>
                <a:srgbClr val="FFFF00"/>
              </a:solidFill>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94364994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3379660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38609"/>
          </a:xfrm>
          <a:prstGeom prst="rect">
            <a:avLst/>
          </a:prstGeom>
          <a:noFill/>
        </p:spPr>
        <p:txBody>
          <a:bodyPr wrap="square" rtlCol="0">
            <a:spAutoFit/>
          </a:bodyPr>
          <a:lstStyle/>
          <a:p>
            <a:r>
              <a:rPr lang="en-US" sz="2900" dirty="0">
                <a:solidFill>
                  <a:srgbClr val="FFFF00"/>
                </a:solidFill>
              </a:rPr>
              <a:t>Popular Mechanics, </a:t>
            </a:r>
            <a:r>
              <a:rPr lang="en-US" sz="2900" dirty="0" smtClean="0">
                <a:solidFill>
                  <a:srgbClr val="FFFF00"/>
                </a:solidFill>
              </a:rPr>
              <a:t>1949 </a:t>
            </a:r>
            <a:r>
              <a:rPr lang="en-US" sz="2900" dirty="0">
                <a:solidFill>
                  <a:srgbClr val="FFFF00"/>
                </a:solidFill>
              </a:rPr>
              <a:t>~ </a:t>
            </a:r>
            <a:endParaRPr lang="en-US" sz="2900" dirty="0">
              <a:solidFill>
                <a:srgbClr val="FFFF00"/>
              </a:solidFill>
              <a:latin typeface="Castellar" pitchFamily="18" charset="0"/>
            </a:endParaRPr>
          </a:p>
        </p:txBody>
      </p:sp>
      <p:sp>
        <p:nvSpPr>
          <p:cNvPr id="3" name="TextBox 2"/>
          <p:cNvSpPr txBox="1"/>
          <p:nvPr/>
        </p:nvSpPr>
        <p:spPr>
          <a:xfrm>
            <a:off x="533400" y="1143000"/>
            <a:ext cx="8229600" cy="1431161"/>
          </a:xfrm>
          <a:prstGeom prst="rect">
            <a:avLst/>
          </a:prstGeom>
          <a:noFill/>
        </p:spPr>
        <p:txBody>
          <a:bodyPr wrap="square" rtlCol="0">
            <a:spAutoFit/>
          </a:bodyPr>
          <a:lstStyle/>
          <a:p>
            <a:r>
              <a:rPr lang="en-US" sz="2900" dirty="0" smtClean="0"/>
              <a:t>                                             "Com-</a:t>
            </a:r>
            <a:r>
              <a:rPr lang="en-US" sz="2900" dirty="0" err="1" smtClean="0"/>
              <a:t>puters</a:t>
            </a:r>
            <a:r>
              <a:rPr lang="en-US" sz="2900" dirty="0" smtClean="0"/>
              <a:t> </a:t>
            </a:r>
            <a:r>
              <a:rPr lang="en-US" sz="2900" dirty="0"/>
              <a:t>in the future may weigh no more than 1.5 tons."</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5" name="TextBox 4"/>
          <p:cNvSpPr txBox="1"/>
          <p:nvPr/>
        </p:nvSpPr>
        <p:spPr>
          <a:xfrm>
            <a:off x="457200" y="2514600"/>
            <a:ext cx="8229600" cy="1015663"/>
          </a:xfrm>
          <a:prstGeom prst="rect">
            <a:avLst/>
          </a:prstGeom>
          <a:noFill/>
        </p:spPr>
        <p:txBody>
          <a:bodyPr wrap="square" rtlCol="0">
            <a:spAutoFit/>
          </a:bodyPr>
          <a:lstStyle/>
          <a:p>
            <a:r>
              <a:rPr lang="en-US" sz="2900" dirty="0">
                <a:solidFill>
                  <a:srgbClr val="FFFF00"/>
                </a:solidFill>
              </a:rPr>
              <a:t>The editor in charge of business books for Prentice Hall, 1957 ~</a:t>
            </a:r>
            <a:r>
              <a:rPr lang="en-US" sz="2900" dirty="0" smtClean="0">
                <a:solidFill>
                  <a:srgbClr val="FFFF00"/>
                </a:solidFill>
              </a:rPr>
              <a:t> </a:t>
            </a:r>
            <a:endParaRPr lang="en-US" sz="2900" dirty="0">
              <a:solidFill>
                <a:srgbClr val="FFFF00"/>
              </a:solidFill>
              <a:latin typeface="Castellar" pitchFamily="18" charset="0"/>
            </a:endParaRPr>
          </a:p>
        </p:txBody>
      </p:sp>
      <p:sp>
        <p:nvSpPr>
          <p:cNvPr id="6" name="TextBox 5"/>
          <p:cNvSpPr txBox="1"/>
          <p:nvPr/>
        </p:nvSpPr>
        <p:spPr>
          <a:xfrm>
            <a:off x="457200" y="2971800"/>
            <a:ext cx="8229600" cy="3323987"/>
          </a:xfrm>
          <a:prstGeom prst="rect">
            <a:avLst/>
          </a:prstGeom>
          <a:noFill/>
        </p:spPr>
        <p:txBody>
          <a:bodyPr wrap="square" rtlCol="0">
            <a:spAutoFit/>
          </a:bodyPr>
          <a:lstStyle/>
          <a:p>
            <a:r>
              <a:rPr lang="en-US" sz="2900" dirty="0" smtClean="0"/>
              <a:t>                                                      "</a:t>
            </a:r>
            <a:r>
              <a:rPr lang="en-US" sz="2900" dirty="0"/>
              <a:t>I have traveled the length and breadth of this country and talked with the best people, and I can assure you that data processing is a fad that won't last out the year."</a:t>
            </a:r>
          </a:p>
        </p:txBody>
      </p:sp>
    </p:spTree>
    <p:extLst>
      <p:ext uri="{BB962C8B-B14F-4D97-AF65-F5344CB8AC3E}">
        <p14:creationId xmlns:p14="http://schemas.microsoft.com/office/powerpoint/2010/main" val="171438199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2"/>
                                        </p:tgtEl>
                                        <p:attrNameLst>
                                          <p:attrName>style.opacity</p:attrName>
                                        </p:attrNameLst>
                                      </p:cBhvr>
                                      <p:to>
                                        <p:strVal val="0.5"/>
                                      </p:to>
                                    </p:set>
                                    <p:animEffect filter="image" prLst="opacity: 0.5">
                                      <p:cBhvr rctx="IE">
                                        <p:cTn id="24" dur="indefinite"/>
                                        <p:tgtEl>
                                          <p:spTgt spid="2"/>
                                        </p:tgtEl>
                                      </p:cBhvr>
                                    </p:animEffect>
                                  </p:childTnLst>
                                </p:cTn>
                              </p:par>
                              <p:par>
                                <p:cTn id="25" presetID="9" presetClass="emph" presetSubtype="0" grpId="1" nodeType="withEffect">
                                  <p:stCondLst>
                                    <p:cond delay="0"/>
                                  </p:stCondLst>
                                  <p:childTnLst>
                                    <p:set>
                                      <p:cBhvr rctx="PPT">
                                        <p:cTn id="26" dur="indefinite"/>
                                        <p:tgtEl>
                                          <p:spTgt spid="3"/>
                                        </p:tgtEl>
                                        <p:attrNameLst>
                                          <p:attrName>style.opacity</p:attrName>
                                        </p:attrNameLst>
                                      </p:cBhvr>
                                      <p:to>
                                        <p:strVal val="0.5"/>
                                      </p:to>
                                    </p:set>
                                    <p:animEffect filter="image" prLst="opacity: 0.5">
                                      <p:cBhvr rctx="IE">
                                        <p:cTn id="27" dur="indefinite"/>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431161"/>
          </a:xfrm>
          <a:prstGeom prst="rect">
            <a:avLst/>
          </a:prstGeom>
          <a:noFill/>
        </p:spPr>
        <p:txBody>
          <a:bodyPr wrap="square" rtlCol="0">
            <a:spAutoFit/>
          </a:bodyPr>
          <a:lstStyle/>
          <a:p>
            <a:r>
              <a:rPr lang="en-US" sz="2900" dirty="0">
                <a:solidFill>
                  <a:srgbClr val="FFFF00"/>
                </a:solidFill>
              </a:rPr>
              <a:t>Gary Cooper on his decision not to take the leading role in "Gone With The Wind." ~ </a:t>
            </a:r>
            <a:r>
              <a:rPr lang="en-US" sz="2900" dirty="0" smtClean="0">
                <a:solidFill>
                  <a:srgbClr val="FFFF00"/>
                </a:solidFill>
              </a:rPr>
              <a:t>    </a:t>
            </a:r>
            <a:endParaRPr lang="en-US" sz="2900" dirty="0">
              <a:solidFill>
                <a:srgbClr val="FFFF00"/>
              </a:solidFill>
              <a:latin typeface="Castellar" pitchFamily="18" charset="0"/>
            </a:endParaRPr>
          </a:p>
        </p:txBody>
      </p:sp>
      <p:sp>
        <p:nvSpPr>
          <p:cNvPr id="6" name="TextBox 5"/>
          <p:cNvSpPr txBox="1"/>
          <p:nvPr/>
        </p:nvSpPr>
        <p:spPr>
          <a:xfrm>
            <a:off x="457200" y="4210363"/>
            <a:ext cx="8229600" cy="984885"/>
          </a:xfrm>
          <a:prstGeom prst="rect">
            <a:avLst/>
          </a:prstGeom>
          <a:noFill/>
        </p:spPr>
        <p:txBody>
          <a:bodyPr wrap="square" rtlCol="0">
            <a:spAutoFit/>
          </a:bodyPr>
          <a:lstStyle/>
          <a:p>
            <a:r>
              <a:rPr lang="en-US" sz="2900" dirty="0" smtClean="0"/>
              <a:t>"</a:t>
            </a:r>
            <a:r>
              <a:rPr lang="en-US" sz="2900" dirty="0"/>
              <a:t>Stocks have reached what looks like a permanently high plateau."</a:t>
            </a:r>
          </a:p>
        </p:txBody>
      </p:sp>
      <p:sp>
        <p:nvSpPr>
          <p:cNvPr id="3" name="TextBox 2"/>
          <p:cNvSpPr txBox="1"/>
          <p:nvPr/>
        </p:nvSpPr>
        <p:spPr>
          <a:xfrm>
            <a:off x="533400" y="2001404"/>
            <a:ext cx="8229600" cy="1431161"/>
          </a:xfrm>
          <a:prstGeom prst="rect">
            <a:avLst/>
          </a:prstGeom>
          <a:noFill/>
        </p:spPr>
        <p:txBody>
          <a:bodyPr wrap="square" rtlCol="0">
            <a:spAutoFit/>
          </a:bodyPr>
          <a:lstStyle/>
          <a:p>
            <a:r>
              <a:rPr lang="en-US" sz="2900" dirty="0" smtClean="0"/>
              <a:t>                               "</a:t>
            </a:r>
            <a:r>
              <a:rPr lang="en-US" sz="2900" dirty="0"/>
              <a:t>I'm just glad it'll be Clark Gable who's falling on his face and not Gary Cooper."</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5" name="TextBox 4"/>
          <p:cNvSpPr txBox="1"/>
          <p:nvPr/>
        </p:nvSpPr>
        <p:spPr>
          <a:xfrm>
            <a:off x="457200" y="3352800"/>
            <a:ext cx="8229600" cy="984885"/>
          </a:xfrm>
          <a:prstGeom prst="rect">
            <a:avLst/>
          </a:prstGeom>
          <a:noFill/>
        </p:spPr>
        <p:txBody>
          <a:bodyPr wrap="square" rtlCol="0">
            <a:spAutoFit/>
          </a:bodyPr>
          <a:lstStyle/>
          <a:p>
            <a:r>
              <a:rPr lang="en-US" sz="2900" dirty="0">
                <a:solidFill>
                  <a:srgbClr val="FFFF00"/>
                </a:solidFill>
              </a:rPr>
              <a:t>Irving Fisher, Professor of </a:t>
            </a:r>
            <a:r>
              <a:rPr lang="en-US" sz="2900" dirty="0" smtClean="0">
                <a:solidFill>
                  <a:srgbClr val="FFFF00"/>
                </a:solidFill>
              </a:rPr>
              <a:t>Economics</a:t>
            </a:r>
            <a:r>
              <a:rPr lang="en-US" sz="2900" dirty="0">
                <a:solidFill>
                  <a:srgbClr val="FFFF00"/>
                </a:solidFill>
              </a:rPr>
              <a:t>, Yale University, 1929 ~</a:t>
            </a:r>
            <a:endParaRPr lang="en-US" sz="2900" dirty="0">
              <a:solidFill>
                <a:srgbClr val="FFFF00"/>
              </a:solidFill>
              <a:latin typeface="Castellar" pitchFamily="18" charset="0"/>
            </a:endParaRPr>
          </a:p>
        </p:txBody>
      </p:sp>
    </p:spTree>
    <p:extLst>
      <p:ext uri="{BB962C8B-B14F-4D97-AF65-F5344CB8AC3E}">
        <p14:creationId xmlns:p14="http://schemas.microsoft.com/office/powerpoint/2010/main" val="227463545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2"/>
                                        </p:tgtEl>
                                        <p:attrNameLst>
                                          <p:attrName>style.opacity</p:attrName>
                                        </p:attrNameLst>
                                      </p:cBhvr>
                                      <p:to>
                                        <p:strVal val="0.5"/>
                                      </p:to>
                                    </p:set>
                                    <p:animEffect filter="image" prLst="opacity: 0.5">
                                      <p:cBhvr rctx="IE">
                                        <p:cTn id="24" dur="indefinite"/>
                                        <p:tgtEl>
                                          <p:spTgt spid="2"/>
                                        </p:tgtEl>
                                      </p:cBhvr>
                                    </p:animEffect>
                                  </p:childTnLst>
                                </p:cTn>
                              </p:par>
                              <p:par>
                                <p:cTn id="25" presetID="9" presetClass="emph" presetSubtype="0" grpId="1" nodeType="withEffect">
                                  <p:stCondLst>
                                    <p:cond delay="0"/>
                                  </p:stCondLst>
                                  <p:childTnLst>
                                    <p:set>
                                      <p:cBhvr rctx="PPT">
                                        <p:cTn id="26" dur="indefinite"/>
                                        <p:tgtEl>
                                          <p:spTgt spid="3"/>
                                        </p:tgtEl>
                                        <p:attrNameLst>
                                          <p:attrName>style.opacity</p:attrName>
                                        </p:attrNameLst>
                                      </p:cBhvr>
                                      <p:to>
                                        <p:strVal val="0.5"/>
                                      </p:to>
                                    </p:set>
                                    <p:animEffect filter="image" prLst="opacity: 0.5">
                                      <p:cBhvr rctx="IE">
                                        <p:cTn id="27" dur="indefinite"/>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3" grpId="0"/>
      <p:bldP spid="3"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909830"/>
            <a:ext cx="8229600" cy="538609"/>
          </a:xfrm>
          <a:prstGeom prst="rect">
            <a:avLst/>
          </a:prstGeom>
          <a:noFill/>
        </p:spPr>
        <p:txBody>
          <a:bodyPr wrap="square" rtlCol="0">
            <a:spAutoFit/>
          </a:bodyPr>
          <a:lstStyle/>
          <a:p>
            <a:r>
              <a:rPr lang="en-US" sz="2800" dirty="0"/>
              <a:t>1 Pet. </a:t>
            </a:r>
            <a:r>
              <a:rPr lang="en-US" sz="2800" dirty="0" smtClean="0"/>
              <a:t>3:3-4 ~ </a:t>
            </a:r>
            <a:endParaRPr lang="en-US" sz="2800" dirty="0">
              <a:solidFill>
                <a:srgbClr val="FFFF00"/>
              </a:solidFill>
              <a:latin typeface="Castellar" pitchFamily="18" charset="0"/>
            </a:endParaRPr>
          </a:p>
        </p:txBody>
      </p:sp>
      <p:sp>
        <p:nvSpPr>
          <p:cNvPr id="9" name="TextBox 8"/>
          <p:cNvSpPr txBox="1"/>
          <p:nvPr/>
        </p:nvSpPr>
        <p:spPr>
          <a:xfrm>
            <a:off x="498144" y="2933875"/>
            <a:ext cx="8229600" cy="3539430"/>
          </a:xfrm>
          <a:prstGeom prst="rect">
            <a:avLst/>
          </a:prstGeom>
          <a:noFill/>
        </p:spPr>
        <p:txBody>
          <a:bodyPr wrap="square" rtlCol="0">
            <a:spAutoFit/>
          </a:bodyPr>
          <a:lstStyle/>
          <a:p>
            <a:r>
              <a:rPr lang="en-US" sz="2800" dirty="0" smtClean="0">
                <a:solidFill>
                  <a:srgbClr val="FFFF00"/>
                </a:solidFill>
              </a:rPr>
              <a:t>                   </a:t>
            </a:r>
            <a:r>
              <a:rPr lang="en-US" sz="2800" baseline="30000" dirty="0" smtClean="0">
                <a:solidFill>
                  <a:schemeClr val="bg1"/>
                </a:solidFill>
              </a:rPr>
              <a:t>3</a:t>
            </a:r>
            <a:r>
              <a:rPr lang="en-US" sz="2800" dirty="0" smtClean="0">
                <a:solidFill>
                  <a:srgbClr val="FFFF00"/>
                </a:solidFill>
              </a:rPr>
              <a:t> knowing </a:t>
            </a:r>
            <a:r>
              <a:rPr lang="en-US" sz="2800" dirty="0">
                <a:solidFill>
                  <a:srgbClr val="FFFF00"/>
                </a:solidFill>
              </a:rPr>
              <a:t>this first: that scoffers will come in the last days, walking according to their own lusts, </a:t>
            </a:r>
            <a:r>
              <a:rPr lang="en-US" sz="2800" baseline="30000" dirty="0">
                <a:solidFill>
                  <a:schemeClr val="bg1"/>
                </a:solidFill>
              </a:rPr>
              <a:t>4</a:t>
            </a:r>
            <a:r>
              <a:rPr lang="en-US" sz="2800" dirty="0">
                <a:solidFill>
                  <a:srgbClr val="FFFF00"/>
                </a:solidFill>
              </a:rPr>
              <a:t> and saying, "Where is the promise of His coming? For since the fathers fell asleep, all things continue as </a:t>
            </a:r>
            <a:r>
              <a:rPr lang="en-US" sz="2800" i="1" dirty="0">
                <a:solidFill>
                  <a:srgbClr val="FFFF00"/>
                </a:solidFill>
              </a:rPr>
              <a:t>they</a:t>
            </a:r>
            <a:r>
              <a:rPr lang="en-US" sz="2800" dirty="0">
                <a:solidFill>
                  <a:srgbClr val="FFFF00"/>
                </a:solidFill>
              </a:rPr>
              <a:t> were from the beginning of creation."</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8" name="TextBox 7"/>
          <p:cNvSpPr txBox="1"/>
          <p:nvPr/>
        </p:nvSpPr>
        <p:spPr>
          <a:xfrm>
            <a:off x="442415" y="1176566"/>
            <a:ext cx="8229600" cy="984885"/>
          </a:xfrm>
          <a:prstGeom prst="rect">
            <a:avLst/>
          </a:prstGeom>
          <a:noFill/>
        </p:spPr>
        <p:txBody>
          <a:bodyPr wrap="square" rtlCol="0">
            <a:spAutoFit/>
          </a:bodyPr>
          <a:lstStyle/>
          <a:p>
            <a:r>
              <a:rPr lang="en-US" sz="2800" dirty="0">
                <a:solidFill>
                  <a:srgbClr val="FFFF00"/>
                </a:solidFill>
              </a:rPr>
              <a:t>Decca </a:t>
            </a:r>
            <a:r>
              <a:rPr lang="en-US" sz="2800" dirty="0" smtClean="0">
                <a:solidFill>
                  <a:srgbClr val="FFFF00"/>
                </a:solidFill>
              </a:rPr>
              <a:t>Records </a:t>
            </a:r>
            <a:r>
              <a:rPr lang="en-US" sz="2800" dirty="0">
                <a:solidFill>
                  <a:srgbClr val="FFFF00"/>
                </a:solidFill>
              </a:rPr>
              <a:t>rejecting </a:t>
            </a:r>
            <a:r>
              <a:rPr lang="en-US" sz="2800" dirty="0" smtClean="0">
                <a:solidFill>
                  <a:srgbClr val="FFFF00"/>
                </a:solidFill>
              </a:rPr>
              <a:t>the Beat-les</a:t>
            </a:r>
            <a:r>
              <a:rPr lang="en-US" sz="2800" dirty="0">
                <a:solidFill>
                  <a:srgbClr val="FFFF00"/>
                </a:solidFill>
              </a:rPr>
              <a:t>, </a:t>
            </a:r>
            <a:r>
              <a:rPr lang="en-US" sz="2800" dirty="0" smtClean="0">
                <a:solidFill>
                  <a:srgbClr val="FFFF00"/>
                </a:solidFill>
              </a:rPr>
              <a:t>1962 ~ </a:t>
            </a:r>
            <a:endParaRPr lang="en-US" sz="2800" dirty="0">
              <a:solidFill>
                <a:srgbClr val="FFFF00"/>
              </a:solidFill>
              <a:latin typeface="Castellar" pitchFamily="18" charset="0"/>
            </a:endParaRPr>
          </a:p>
        </p:txBody>
      </p:sp>
      <p:sp>
        <p:nvSpPr>
          <p:cNvPr id="7" name="TextBox 6"/>
          <p:cNvSpPr txBox="1"/>
          <p:nvPr/>
        </p:nvSpPr>
        <p:spPr>
          <a:xfrm>
            <a:off x="442415" y="1603191"/>
            <a:ext cx="8229600" cy="1431161"/>
          </a:xfrm>
          <a:prstGeom prst="rect">
            <a:avLst/>
          </a:prstGeom>
          <a:noFill/>
        </p:spPr>
        <p:txBody>
          <a:bodyPr wrap="square" rtlCol="0">
            <a:spAutoFit/>
          </a:bodyPr>
          <a:lstStyle/>
          <a:p>
            <a:r>
              <a:rPr lang="en-US" sz="2800" dirty="0" smtClean="0"/>
              <a:t>                "</a:t>
            </a:r>
            <a:r>
              <a:rPr lang="en-US" sz="2800" dirty="0"/>
              <a:t>We don't like their sound, and guitar music </a:t>
            </a:r>
            <a:r>
              <a:rPr lang="en-US" sz="2800" dirty="0" smtClean="0"/>
              <a:t>is On the </a:t>
            </a:r>
            <a:r>
              <a:rPr lang="en-US" sz="2800" dirty="0"/>
              <a:t>way out."</a:t>
            </a:r>
          </a:p>
        </p:txBody>
      </p:sp>
    </p:spTree>
    <p:extLst>
      <p:ext uri="{BB962C8B-B14F-4D97-AF65-F5344CB8AC3E}">
        <p14:creationId xmlns:p14="http://schemas.microsoft.com/office/powerpoint/2010/main" val="321138249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7"/>
                                        </p:tgtEl>
                                        <p:attrNameLst>
                                          <p:attrName>style.opacity</p:attrName>
                                        </p:attrNameLst>
                                      </p:cBhvr>
                                      <p:to>
                                        <p:strVal val="0.5"/>
                                      </p:to>
                                    </p:set>
                                    <p:animEffect filter="image" prLst="opacity: 0.5">
                                      <p:cBhvr rctx="IE">
                                        <p:cTn id="24" dur="indefinite"/>
                                        <p:tgtEl>
                                          <p:spTgt spid="7"/>
                                        </p:tgtEl>
                                      </p:cBhvr>
                                    </p:animEffect>
                                  </p:childTnLst>
                                </p:cTn>
                              </p:par>
                              <p:par>
                                <p:cTn id="25" presetID="9" presetClass="emph" presetSubtype="0" grpId="1" nodeType="withEffect">
                                  <p:stCondLst>
                                    <p:cond delay="0"/>
                                  </p:stCondLst>
                                  <p:childTnLst>
                                    <p:set>
                                      <p:cBhvr rctx="PPT">
                                        <p:cTn id="26" dur="indefinite"/>
                                        <p:tgtEl>
                                          <p:spTgt spid="8"/>
                                        </p:tgtEl>
                                        <p:attrNameLst>
                                          <p:attrName>style.opacity</p:attrName>
                                        </p:attrNameLst>
                                      </p:cBhvr>
                                      <p:to>
                                        <p:strVal val="0.5"/>
                                      </p:to>
                                    </p:set>
                                    <p:animEffect filter="image" prLst="opacity: 0.5">
                                      <p:cBhvr rctx="IE">
                                        <p:cTn id="27" dur="indefinite"/>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8" grpId="0"/>
      <p:bldP spid="8"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8435850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8" name="TextBox 7"/>
          <p:cNvSpPr txBox="1"/>
          <p:nvPr/>
        </p:nvSpPr>
        <p:spPr>
          <a:xfrm>
            <a:off x="442415" y="1176566"/>
            <a:ext cx="8229600" cy="1754326"/>
          </a:xfrm>
          <a:prstGeom prst="rect">
            <a:avLst/>
          </a:prstGeom>
          <a:noFill/>
        </p:spPr>
        <p:txBody>
          <a:bodyPr wrap="square" rtlCol="0">
            <a:spAutoFit/>
          </a:bodyPr>
          <a:lstStyle/>
          <a:p>
            <a:r>
              <a:rPr lang="en-US" sz="3600" smtClean="0"/>
              <a:t>Over 1/4 </a:t>
            </a:r>
            <a:r>
              <a:rPr lang="en-US" sz="3600" dirty="0"/>
              <a:t>of the Bible was prophetic at the time of its writing</a:t>
            </a:r>
            <a:endParaRPr lang="en-US" sz="3600" dirty="0">
              <a:solidFill>
                <a:srgbClr val="FFFF00"/>
              </a:solidFill>
              <a:latin typeface="Castellar" pitchFamily="18" charset="0"/>
            </a:endParaRPr>
          </a:p>
        </p:txBody>
      </p:sp>
      <p:sp>
        <p:nvSpPr>
          <p:cNvPr id="7" name="TextBox 6"/>
          <p:cNvSpPr txBox="1"/>
          <p:nvPr/>
        </p:nvSpPr>
        <p:spPr>
          <a:xfrm>
            <a:off x="442415" y="2912239"/>
            <a:ext cx="8229600" cy="3416320"/>
          </a:xfrm>
          <a:prstGeom prst="rect">
            <a:avLst/>
          </a:prstGeom>
          <a:noFill/>
        </p:spPr>
        <p:txBody>
          <a:bodyPr wrap="square" rtlCol="0">
            <a:spAutoFit/>
          </a:bodyPr>
          <a:lstStyle/>
          <a:p>
            <a:r>
              <a:rPr lang="en-US" sz="3600" dirty="0"/>
              <a:t>Jer. 25:11 ~ </a:t>
            </a:r>
            <a:r>
              <a:rPr lang="en-US" sz="3600" dirty="0" smtClean="0">
                <a:solidFill>
                  <a:srgbClr val="FFFF00"/>
                </a:solidFill>
              </a:rPr>
              <a:t>And </a:t>
            </a:r>
            <a:r>
              <a:rPr lang="en-US" sz="3600" dirty="0">
                <a:solidFill>
                  <a:srgbClr val="FFFF00"/>
                </a:solidFill>
              </a:rPr>
              <a:t>this whole land shall be a desolation and an astonishment, </a:t>
            </a:r>
            <a:r>
              <a:rPr lang="en-US" sz="3600" i="1" dirty="0">
                <a:solidFill>
                  <a:srgbClr val="FFFF00"/>
                </a:solidFill>
              </a:rPr>
              <a:t>and</a:t>
            </a:r>
            <a:r>
              <a:rPr lang="en-US" sz="3600" dirty="0">
                <a:solidFill>
                  <a:srgbClr val="FFFF00"/>
                </a:solidFill>
              </a:rPr>
              <a:t> these nations shall serve the king of Babylon seventy years.</a:t>
            </a:r>
          </a:p>
        </p:txBody>
      </p:sp>
    </p:spTree>
    <p:extLst>
      <p:ext uri="{BB962C8B-B14F-4D97-AF65-F5344CB8AC3E}">
        <p14:creationId xmlns:p14="http://schemas.microsoft.com/office/powerpoint/2010/main" val="14682084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13:1-13</a:t>
            </a:r>
            <a:endParaRPr lang="en-US" sz="5800" dirty="0">
              <a:solidFill>
                <a:schemeClr val="bg1"/>
              </a:solidFill>
              <a:latin typeface="Castellar" pitchFamily="18" charset="0"/>
            </a:endParaRPr>
          </a:p>
        </p:txBody>
      </p:sp>
      <p:sp>
        <p:nvSpPr>
          <p:cNvPr id="8" name="TextBox 7"/>
          <p:cNvSpPr txBox="1"/>
          <p:nvPr/>
        </p:nvSpPr>
        <p:spPr>
          <a:xfrm>
            <a:off x="442415" y="1176566"/>
            <a:ext cx="8229600" cy="1200329"/>
          </a:xfrm>
          <a:prstGeom prst="rect">
            <a:avLst/>
          </a:prstGeom>
          <a:noFill/>
        </p:spPr>
        <p:txBody>
          <a:bodyPr wrap="square" rtlCol="0">
            <a:spAutoFit/>
          </a:bodyPr>
          <a:lstStyle/>
          <a:p>
            <a:r>
              <a:rPr lang="en-US" sz="3600" dirty="0"/>
              <a:t>Two important lessons of Bible prophecy:</a:t>
            </a:r>
          </a:p>
        </p:txBody>
      </p:sp>
      <p:sp>
        <p:nvSpPr>
          <p:cNvPr id="7" name="TextBox 6"/>
          <p:cNvSpPr txBox="1"/>
          <p:nvPr/>
        </p:nvSpPr>
        <p:spPr>
          <a:xfrm>
            <a:off x="685799" y="2362200"/>
            <a:ext cx="7986215" cy="646331"/>
          </a:xfrm>
          <a:prstGeom prst="rect">
            <a:avLst/>
          </a:prstGeom>
          <a:noFill/>
        </p:spPr>
        <p:txBody>
          <a:bodyPr wrap="square" rtlCol="0">
            <a:spAutoFit/>
          </a:bodyPr>
          <a:lstStyle/>
          <a:p>
            <a:pPr marL="341313" indent="-341313">
              <a:buFont typeface="Arial" pitchFamily="34" charset="0"/>
              <a:buChar char="•"/>
            </a:pPr>
            <a:r>
              <a:rPr lang="en-US" sz="3600" dirty="0" smtClean="0"/>
              <a:t>100% track record</a:t>
            </a:r>
            <a:endParaRPr lang="en-US" sz="3600" dirty="0">
              <a:solidFill>
                <a:srgbClr val="FFFF00"/>
              </a:solidFill>
            </a:endParaRPr>
          </a:p>
        </p:txBody>
      </p:sp>
      <p:sp>
        <p:nvSpPr>
          <p:cNvPr id="5" name="TextBox 4"/>
          <p:cNvSpPr txBox="1"/>
          <p:nvPr/>
        </p:nvSpPr>
        <p:spPr>
          <a:xfrm>
            <a:off x="685800" y="2935069"/>
            <a:ext cx="7986215" cy="1200329"/>
          </a:xfrm>
          <a:prstGeom prst="rect">
            <a:avLst/>
          </a:prstGeom>
          <a:noFill/>
        </p:spPr>
        <p:txBody>
          <a:bodyPr wrap="square" rtlCol="0">
            <a:spAutoFit/>
          </a:bodyPr>
          <a:lstStyle/>
          <a:p>
            <a:pPr marL="341313" indent="-341313">
              <a:buFont typeface="Arial" pitchFamily="34" charset="0"/>
              <a:buChar char="•"/>
            </a:pPr>
            <a:r>
              <a:rPr lang="en-US" sz="3600" dirty="0" smtClean="0"/>
              <a:t>Always fulfilled literally</a:t>
            </a:r>
            <a:endParaRPr lang="en-US" sz="3600" dirty="0">
              <a:solidFill>
                <a:srgbClr val="FFFF00"/>
              </a:solidFill>
            </a:endParaRPr>
          </a:p>
        </p:txBody>
      </p:sp>
    </p:spTree>
    <p:extLst>
      <p:ext uri="{BB962C8B-B14F-4D97-AF65-F5344CB8AC3E}">
        <p14:creationId xmlns:p14="http://schemas.microsoft.com/office/powerpoint/2010/main" val="25253962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5" grpId="0"/>
    </p:bldLst>
  </p:timing>
</p:sld>
</file>

<file path=ppt/theme/theme1.xml><?xml version="1.0" encoding="utf-8"?>
<a:theme xmlns:a="http://schemas.openxmlformats.org/drawingml/2006/main" name="Mark">
  <a:themeElements>
    <a:clrScheme name="Mark">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k">
      <a:majorFont>
        <a:latin typeface="Castellar"/>
        <a:ea typeface=""/>
        <a:cs typeface=""/>
      </a:majorFont>
      <a:minorFont>
        <a:latin typeface="Castellar"/>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a:solidFill>
              <a:srgbClr val="FFFF00"/>
            </a:solidFill>
            <a:latin typeface="Castellar"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Template>
  <TotalTime>2596</TotalTime>
  <Words>688</Words>
  <Application>Microsoft Office PowerPoint</Application>
  <PresentationFormat>On-screen Show (4:3)</PresentationFormat>
  <Paragraphs>81</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Castellar</vt:lpstr>
      <vt:lpstr>Times New Roman</vt:lpstr>
      <vt:lpst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Ken</cp:lastModifiedBy>
  <cp:revision>25</cp:revision>
  <dcterms:created xsi:type="dcterms:W3CDTF">2012-07-26T12:17:42Z</dcterms:created>
  <dcterms:modified xsi:type="dcterms:W3CDTF">2012-07-29T12:21:55Z</dcterms:modified>
</cp:coreProperties>
</file>