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75" r:id="rId5"/>
    <p:sldId id="276" r:id="rId6"/>
    <p:sldId id="277" r:id="rId7"/>
    <p:sldId id="279" r:id="rId8"/>
    <p:sldId id="278" r:id="rId9"/>
    <p:sldId id="262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80" r:id="rId19"/>
    <p:sldId id="273" r:id="rId20"/>
    <p:sldId id="274" r:id="rId21"/>
    <p:sldId id="271" r:id="rId22"/>
    <p:sldId id="272" r:id="rId23"/>
  </p:sldIdLst>
  <p:sldSz cx="9144000" cy="6858000" type="screen4x3"/>
  <p:notesSz cx="6858000" cy="9144000"/>
  <p:embeddedFontLst>
    <p:embeddedFont>
      <p:font typeface="Castellar" pitchFamily="18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EECE1"/>
    <a:srgbClr val="4F6228"/>
    <a:srgbClr val="FFFF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41148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4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7940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A CD of this message will be available (free of charge)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immediately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 following today's message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508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33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2200" y="4676900"/>
            <a:ext cx="5733800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4267200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Selfishness (James 4:3) ~ </a:t>
            </a:r>
            <a:r>
              <a:rPr lang="en-US" sz="3200" dirty="0">
                <a:solidFill>
                  <a:srgbClr val="FFFF00"/>
                </a:solidFill>
              </a:rPr>
              <a:t>You ask and you receive not because you ask amiss that you may spend </a:t>
            </a:r>
            <a:r>
              <a:rPr lang="en-US" sz="3200" i="1" dirty="0">
                <a:solidFill>
                  <a:srgbClr val="FFFF00"/>
                </a:solidFill>
              </a:rPr>
              <a:t>it</a:t>
            </a:r>
            <a:r>
              <a:rPr lang="en-US" sz="3200" dirty="0">
                <a:solidFill>
                  <a:srgbClr val="FFFF00"/>
                </a:solidFill>
              </a:rPr>
              <a:t> on your </a:t>
            </a:r>
            <a:r>
              <a:rPr lang="en-US" sz="3200" dirty="0" smtClean="0">
                <a:solidFill>
                  <a:srgbClr val="FFFF00"/>
                </a:solidFill>
              </a:rPr>
              <a:t>pleasures.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22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What can hinder my prayers?</a:t>
            </a: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43600" y="2117663"/>
            <a:ext cx="2667000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0584" y="2586533"/>
            <a:ext cx="3999016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705100"/>
            <a:ext cx="82296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Sin (Ps. 66:18) ~ </a:t>
            </a:r>
            <a:r>
              <a:rPr lang="en-US" sz="3200" dirty="0">
                <a:solidFill>
                  <a:srgbClr val="FFFF00"/>
                </a:solidFill>
              </a:rPr>
              <a:t>If I regard iniquity in my heart, the Lord will not </a:t>
            </a:r>
            <a:r>
              <a:rPr lang="en-US" sz="3200" dirty="0" smtClean="0">
                <a:solidFill>
                  <a:srgbClr val="FFFF00"/>
                </a:solidFill>
              </a:rPr>
              <a:t>hear.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22217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Pride (Lu. 18:9-14) ~ </a:t>
            </a:r>
            <a:r>
              <a:rPr lang="en-US" sz="3200" dirty="0" smtClean="0"/>
              <a:t>Tax Collector and </a:t>
            </a:r>
            <a:r>
              <a:rPr lang="en-US" sz="3200" dirty="0"/>
              <a:t>Pharisee</a:t>
            </a:r>
          </a:p>
        </p:txBody>
      </p:sp>
    </p:spTree>
    <p:extLst>
      <p:ext uri="{BB962C8B-B14F-4D97-AF65-F5344CB8AC3E}">
        <p14:creationId xmlns:p14="http://schemas.microsoft.com/office/powerpoint/2010/main" xmlns="" val="288927192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/>
      <p:bldP spid="2" grpId="0"/>
      <p:bldP spid="11" grpId="0" animBg="1"/>
      <p:bldP spid="11" grpId="1" animBg="1"/>
      <p:bldP spid="12" grpId="0" animBg="1"/>
      <p:bldP spid="12" grpId="1" animBg="1"/>
      <p:bldP spid="5" grpId="0"/>
      <p:bldP spid="5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What can hinder my prayers?</a:t>
            </a: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6200" y="4548250"/>
            <a:ext cx="3124200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5011486"/>
            <a:ext cx="7848600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705100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Disharmony in the home (1 Pet. 3:7) ~ </a:t>
            </a:r>
            <a:r>
              <a:rPr lang="en-US" sz="3200" dirty="0">
                <a:solidFill>
                  <a:srgbClr val="FFFF00"/>
                </a:solidFill>
              </a:rPr>
              <a:t>Husbands, likewise, dwell with </a:t>
            </a:r>
            <a:r>
              <a:rPr lang="en-US" sz="3200" i="1" dirty="0">
                <a:solidFill>
                  <a:srgbClr val="FFFF00"/>
                </a:solidFill>
              </a:rPr>
              <a:t>them</a:t>
            </a:r>
            <a:r>
              <a:rPr lang="en-US" sz="3200" dirty="0">
                <a:solidFill>
                  <a:srgbClr val="FFFF00"/>
                </a:solidFill>
              </a:rPr>
              <a:t> with </a:t>
            </a:r>
            <a:r>
              <a:rPr lang="en-US" sz="3200" dirty="0" smtClean="0">
                <a:solidFill>
                  <a:srgbClr val="FFFF00"/>
                </a:solidFill>
              </a:rPr>
              <a:t>understand-</a:t>
            </a:r>
            <a:r>
              <a:rPr lang="en-US" sz="3200" dirty="0" err="1" smtClean="0">
                <a:solidFill>
                  <a:srgbClr val="FFFF00"/>
                </a:solidFill>
              </a:rPr>
              <a:t>ing</a:t>
            </a:r>
            <a:r>
              <a:rPr lang="en-US" sz="3200" dirty="0">
                <a:solidFill>
                  <a:srgbClr val="FFFF00"/>
                </a:solidFill>
              </a:rPr>
              <a:t>, giving honor to the wife, as to the weaker vessel, and as </a:t>
            </a:r>
            <a:r>
              <a:rPr lang="en-US" sz="3200" i="1" dirty="0">
                <a:solidFill>
                  <a:srgbClr val="FFFF00"/>
                </a:solidFill>
              </a:rPr>
              <a:t>being</a:t>
            </a:r>
            <a:r>
              <a:rPr lang="en-US" sz="3200" dirty="0">
                <a:solidFill>
                  <a:srgbClr val="FFFF00"/>
                </a:solidFill>
              </a:rPr>
              <a:t> heirs together of the grace of life, that your prayers may not be hindered.</a:t>
            </a:r>
          </a:p>
        </p:txBody>
      </p:sp>
    </p:spTree>
    <p:extLst>
      <p:ext uri="{BB962C8B-B14F-4D97-AF65-F5344CB8AC3E}">
        <p14:creationId xmlns:p14="http://schemas.microsoft.com/office/powerpoint/2010/main" xmlns="" val="242406126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Ps. 37:4 ~ </a:t>
            </a:r>
            <a:r>
              <a:rPr lang="en-US" sz="3600" dirty="0">
                <a:solidFill>
                  <a:srgbClr val="FFFF00"/>
                </a:solidFill>
              </a:rPr>
              <a:t>Delight yourself also in the LORD, And He shall give you the desires of your heart.</a:t>
            </a: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99654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3861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2561104"/>
            <a:ext cx="6172200" cy="7254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65754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John 5:14 ~ </a:t>
            </a:r>
            <a:r>
              <a:rPr lang="en-US" sz="3200" dirty="0">
                <a:solidFill>
                  <a:srgbClr val="FFFF00"/>
                </a:solidFill>
              </a:rPr>
              <a:t>Now this is the confidence that we have in Him, that if we ask anything according to His will, He hears </a:t>
            </a:r>
            <a:r>
              <a:rPr lang="en-US" sz="3200" dirty="0" smtClean="0">
                <a:solidFill>
                  <a:srgbClr val="FFFF00"/>
                </a:solidFill>
              </a:rPr>
              <a:t>us.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14703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51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165754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Rom. 8:26 ~ </a:t>
            </a:r>
            <a:r>
              <a:rPr lang="en-US" sz="3600" dirty="0">
                <a:solidFill>
                  <a:srgbClr val="FFFF00"/>
                </a:solidFill>
              </a:rPr>
              <a:t>Likewise the Spirit also helps in our weaknesses. For we do not know what we should pray for as we ought, but the Spirit Himself makes intercession for us with </a:t>
            </a:r>
            <a:r>
              <a:rPr lang="en-US" sz="3600" dirty="0" err="1">
                <a:solidFill>
                  <a:srgbClr val="FFFF00"/>
                </a:solidFill>
              </a:rPr>
              <a:t>groanings</a:t>
            </a:r>
            <a:r>
              <a:rPr lang="en-US" sz="3600" dirty="0">
                <a:solidFill>
                  <a:srgbClr val="FFFF00"/>
                </a:solidFill>
              </a:rPr>
              <a:t> which cannot be uttered.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25389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165754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C. H. Spurgeon ~ </a:t>
            </a:r>
            <a:r>
              <a:rPr lang="en-US" sz="3200" dirty="0"/>
              <a:t>“</a:t>
            </a:r>
            <a:r>
              <a:rPr lang="en-US" sz="3200" dirty="0" err="1"/>
              <a:t>Groanings</a:t>
            </a:r>
            <a:r>
              <a:rPr lang="en-US" sz="3200" dirty="0"/>
              <a:t> that cannot be uttered are often prayers that cannot be refused.”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5703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 had rebuked their teachings, traditions and motives …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23355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            but </a:t>
            </a:r>
            <a:r>
              <a:rPr lang="en-US" sz="3600" dirty="0"/>
              <a:t>now He has touched their </a:t>
            </a:r>
            <a:r>
              <a:rPr lang="en-US" sz="3600" dirty="0" smtClean="0"/>
              <a:t>pocket-books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6986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rgbClr val="FFFF00"/>
                </a:solidFill>
              </a:rPr>
              <a:t>William Barclay ~ </a:t>
            </a:r>
            <a:r>
              <a:rPr lang="en-US" sz="3300" dirty="0"/>
              <a:t>“The whole story is a vivid example of what happens to men who will not face the truth. They have to twist and wriggle and in the end get themselves into a position in which they are so helplessly involved that they have nothing to say.”</a:t>
            </a:r>
            <a:endParaRPr lang="en-US" sz="33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92795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0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Luke 13:6-9 ~ </a:t>
            </a:r>
            <a:r>
              <a:rPr lang="en-US" sz="3400" baseline="30000" dirty="0"/>
              <a:t>6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He also spoke this parable: “A certain </a:t>
            </a:r>
            <a:r>
              <a:rPr lang="en-US" sz="3400" i="1" dirty="0">
                <a:solidFill>
                  <a:srgbClr val="FFFF00"/>
                </a:solidFill>
              </a:rPr>
              <a:t>man</a:t>
            </a:r>
            <a:r>
              <a:rPr lang="en-US" sz="3400" dirty="0">
                <a:solidFill>
                  <a:srgbClr val="FFFF00"/>
                </a:solidFill>
              </a:rPr>
              <a:t> had a fig tree planted in his vineyard, and he came seeking fruit on it and found none. </a:t>
            </a:r>
            <a:r>
              <a:rPr lang="en-US" sz="3400" baseline="30000" dirty="0"/>
              <a:t>7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Then he said to the keeper of his vineyard, ‘Look, for three years I have come seeking fruit on this fig </a:t>
            </a:r>
            <a:r>
              <a:rPr lang="en-US" sz="3400" dirty="0" smtClean="0">
                <a:solidFill>
                  <a:srgbClr val="FFFF00"/>
                </a:solidFill>
              </a:rPr>
              <a:t>tree</a:t>
            </a:r>
            <a:endParaRPr lang="en-US" sz="3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22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FFFF00"/>
                </a:solidFill>
              </a:rPr>
              <a:t>and find none. Cut it down; why does it use up the ground?’ </a:t>
            </a:r>
            <a:r>
              <a:rPr lang="en-US" sz="3400" baseline="30000" dirty="0"/>
              <a:t>8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But he answered and said to him, ‘Sir, let it alone this year also, until I dig around it and fertilize </a:t>
            </a:r>
            <a:r>
              <a:rPr lang="en-US" sz="3400" i="1" dirty="0">
                <a:solidFill>
                  <a:srgbClr val="FFFF00"/>
                </a:solidFill>
              </a:rPr>
              <a:t>it.</a:t>
            </a:r>
            <a:r>
              <a:rPr lang="en-US" sz="3400" dirty="0">
                <a:solidFill>
                  <a:srgbClr val="FFFF00"/>
                </a:solidFill>
              </a:rPr>
              <a:t> </a:t>
            </a:r>
            <a:r>
              <a:rPr lang="en-US" sz="3400" baseline="30000" dirty="0">
                <a:solidFill>
                  <a:schemeClr val="bg1"/>
                </a:solidFill>
              </a:rPr>
              <a:t>9</a:t>
            </a:r>
            <a:r>
              <a:rPr lang="en-US" sz="3400" dirty="0">
                <a:solidFill>
                  <a:srgbClr val="FFFF00"/>
                </a:solidFill>
              </a:rPr>
              <a:t> And if it bears fruit, </a:t>
            </a:r>
            <a:r>
              <a:rPr lang="en-US" sz="3400" i="1" dirty="0">
                <a:solidFill>
                  <a:srgbClr val="FFFF00"/>
                </a:solidFill>
              </a:rPr>
              <a:t>well.</a:t>
            </a:r>
            <a:r>
              <a:rPr lang="en-US" sz="3400" dirty="0">
                <a:solidFill>
                  <a:srgbClr val="FFFF00"/>
                </a:solidFill>
              </a:rPr>
              <a:t> But if not, after that you can cut it down.’” </a:t>
            </a:r>
          </a:p>
        </p:txBody>
      </p:sp>
    </p:spTree>
    <p:extLst>
      <p:ext uri="{BB962C8B-B14F-4D97-AF65-F5344CB8AC3E}">
        <p14:creationId xmlns:p14="http://schemas.microsoft.com/office/powerpoint/2010/main" xmlns="" val="92094573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82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Gal. 5:22-23b ~ </a:t>
            </a:r>
            <a:r>
              <a:rPr lang="en-US" sz="3600" baseline="30000" dirty="0"/>
              <a:t>22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But the fruit of the Spirit is love, joy, peace, longsuffering, kindness, goodness, faithfulness,</a:t>
            </a:r>
            <a:r>
              <a:rPr lang="en-US" sz="3600" dirty="0"/>
              <a:t> </a:t>
            </a:r>
            <a:r>
              <a:rPr lang="en-US" sz="3600" baseline="30000" dirty="0"/>
              <a:t>23a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gentleness, self-control…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84494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Donald Grey </a:t>
            </a:r>
            <a:r>
              <a:rPr lang="en-US" sz="3200" dirty="0" err="1">
                <a:solidFill>
                  <a:srgbClr val="FFFF00"/>
                </a:solidFill>
              </a:rPr>
              <a:t>Barnhouse</a:t>
            </a:r>
            <a:r>
              <a:rPr lang="en-US" sz="3200" dirty="0">
                <a:solidFill>
                  <a:srgbClr val="FFFF00"/>
                </a:solidFill>
              </a:rPr>
              <a:t> – </a:t>
            </a:r>
            <a:r>
              <a:rPr lang="en-US" sz="3200" dirty="0"/>
              <a:t>“Love is the key. Joy is love singing. Peace is love resting. Long-suffering is love enduring. Kindness is love's touch. Goodness is love's character. Faithfulness is love's habit. Gentleness is love's self-forgetfulness. Self-control is love </a:t>
            </a:r>
            <a:r>
              <a:rPr lang="en-US" sz="3200" dirty="0" smtClean="0"/>
              <a:t>holding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reins.”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41345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23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“Have faith in God.”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11:18-33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4456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“Have the faith of God.”</a:t>
            </a:r>
          </a:p>
          <a:p>
            <a:r>
              <a:rPr lang="en-US" sz="3600" dirty="0" smtClean="0"/>
              <a:t>Or, “Have God’s Faith.”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8956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God </a:t>
            </a:r>
            <a:r>
              <a:rPr lang="en-US" sz="3600" dirty="0"/>
              <a:t>=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theou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(genitive case</a:t>
            </a:r>
            <a:r>
              <a:rPr lang="en-US" sz="3600" dirty="0" smtClean="0"/>
              <a:t>) objective genitive (God is the object of the faith)</a:t>
            </a:r>
            <a:endParaRPr lang="en-US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744569"/>
            <a:ext cx="7010400" cy="9986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" y="1740725"/>
            <a:ext cx="7010400" cy="1002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983464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4802</TotalTime>
  <Words>602</Words>
  <Application>Microsoft Office PowerPoint</Application>
  <PresentationFormat>On-screen Show (4:3)</PresentationFormat>
  <Paragraphs>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Castellar</vt:lpstr>
      <vt:lpstr>Times New Roman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21</cp:revision>
  <dcterms:created xsi:type="dcterms:W3CDTF">2012-07-03T16:21:59Z</dcterms:created>
  <dcterms:modified xsi:type="dcterms:W3CDTF">2012-07-09T15:19:06Z</dcterms:modified>
</cp:coreProperties>
</file>