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61" r:id="rId2"/>
    <p:sldId id="280" r:id="rId3"/>
    <p:sldId id="281" r:id="rId4"/>
    <p:sldId id="258" r:id="rId5"/>
    <p:sldId id="257" r:id="rId6"/>
    <p:sldId id="259" r:id="rId7"/>
    <p:sldId id="262" r:id="rId8"/>
    <p:sldId id="278" r:id="rId9"/>
    <p:sldId id="279" r:id="rId10"/>
    <p:sldId id="264" r:id="rId11"/>
    <p:sldId id="266" r:id="rId12"/>
    <p:sldId id="268" r:id="rId13"/>
    <p:sldId id="269" r:id="rId14"/>
    <p:sldId id="282" r:id="rId15"/>
    <p:sldId id="270" r:id="rId16"/>
    <p:sldId id="271" r:id="rId17"/>
    <p:sldId id="277" r:id="rId18"/>
    <p:sldId id="265" r:id="rId19"/>
    <p:sldId id="283" r:id="rId20"/>
    <p:sldId id="284" r:id="rId21"/>
    <p:sldId id="275" r:id="rId22"/>
    <p:sldId id="276" r:id="rId23"/>
  </p:sldIdLst>
  <p:sldSz cx="9144000" cy="6858000" type="screen4x3"/>
  <p:notesSz cx="6858000" cy="9144000"/>
  <p:embeddedFontLst>
    <p:embeddedFont>
      <p:font typeface="Castellar" pitchFamily="18" charset="0"/>
      <p:regular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0000"/>
    <a:srgbClr val="EEECE1"/>
    <a:srgbClr val="4F6228"/>
    <a:srgbClr val="FF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866" y="-93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7/2/2012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123946310"/>
      </p:ext>
    </p:extLst>
  </p:cSld>
  <p:clrMapOvr>
    <a:masterClrMapping/>
  </p:clrMapOvr>
  <p:transition spd="slow">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7/2/2012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502932991"/>
      </p:ext>
    </p:extLst>
  </p:cSld>
  <p:clrMapOvr>
    <a:masterClrMapping/>
  </p:clrMapOvr>
  <p:transition spd="slow">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7/2/2012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467694123"/>
      </p:ext>
    </p:extLst>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7/2/2012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1196147347"/>
      </p:ext>
    </p:extLst>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0882E5-1D0A-4A0A-961F-4F2C07E0E704}" type="datetimeFigureOut">
              <a:rPr lang="en-US" smtClean="0"/>
              <a:pPr/>
              <a:t>7/2/2012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655594183"/>
      </p:ext>
    </p:extLst>
  </p:cSld>
  <p:clrMapOvr>
    <a:masterClrMapping/>
  </p:clrMapOvr>
  <p:transition spd="slow">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0882E5-1D0A-4A0A-961F-4F2C07E0E704}" type="datetimeFigureOut">
              <a:rPr lang="en-US" smtClean="0"/>
              <a:pPr/>
              <a:t>7/2/2012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1502959369"/>
      </p:ext>
    </p:extLst>
  </p:cSld>
  <p:clrMapOvr>
    <a:masterClrMapping/>
  </p:clrMapOvr>
  <p:transition spd="slow">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0882E5-1D0A-4A0A-961F-4F2C07E0E704}" type="datetimeFigureOut">
              <a:rPr lang="en-US" smtClean="0"/>
              <a:pPr/>
              <a:t>7/2/2012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553868249"/>
      </p:ext>
    </p:extLst>
  </p:cSld>
  <p:clrMapOvr>
    <a:masterClrMapping/>
  </p:clrMapOvr>
  <p:transition spd="slow">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0882E5-1D0A-4A0A-961F-4F2C07E0E704}" type="datetimeFigureOut">
              <a:rPr lang="en-US" smtClean="0"/>
              <a:pPr/>
              <a:t>7/2/2012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127850815"/>
      </p:ext>
    </p:extLst>
  </p:cSld>
  <p:clrMapOvr>
    <a:masterClrMapping/>
  </p:clrMapOvr>
  <p:transition spd="slow">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0882E5-1D0A-4A0A-961F-4F2C07E0E704}" type="datetimeFigureOut">
              <a:rPr lang="en-US" smtClean="0"/>
              <a:pPr/>
              <a:t>7/2/2012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635107120"/>
      </p:ext>
    </p:extLst>
  </p:cSld>
  <p:clrMapOvr>
    <a:masterClrMapping/>
  </p:clrMapOvr>
  <p:transition spd="slow">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882E5-1D0A-4A0A-961F-4F2C07E0E704}" type="datetimeFigureOut">
              <a:rPr lang="en-US" smtClean="0"/>
              <a:pPr/>
              <a:t>7/2/2012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52410469"/>
      </p:ext>
    </p:extLst>
  </p:cSld>
  <p:clrMapOvr>
    <a:masterClrMapping/>
  </p:clrMapOvr>
  <p:transition spd="slow">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882E5-1D0A-4A0A-961F-4F2C07E0E704}" type="datetimeFigureOut">
              <a:rPr lang="en-US" smtClean="0"/>
              <a:pPr/>
              <a:t>7/2/2012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966489165"/>
      </p:ext>
    </p:extLst>
  </p:cSld>
  <p:clrMapOvr>
    <a:masterClrMapping/>
  </p:clrMapOvr>
  <p:transition spd="slow">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0882E5-1D0A-4A0A-961F-4F2C07E0E704}" type="datetimeFigureOut">
              <a:rPr lang="en-US" smtClean="0"/>
              <a:pPr/>
              <a:t>7/2/2012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816099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heel spokes="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343400" y="4114800"/>
            <a:ext cx="4038600" cy="1015663"/>
          </a:xfrm>
          <a:prstGeom prst="rect">
            <a:avLst/>
          </a:prstGeom>
          <a:noFill/>
        </p:spPr>
        <p:txBody>
          <a:bodyPr wrap="square" rtlCol="0">
            <a:spAutoFit/>
          </a:bodyPr>
          <a:lstStyle/>
          <a:p>
            <a:pPr algn="r"/>
            <a:r>
              <a:rPr lang="en-US" sz="6000" dirty="0" smtClean="0">
                <a:solidFill>
                  <a:schemeClr val="bg1"/>
                </a:solidFill>
                <a:latin typeface="Castellar" pitchFamily="18" charset="0"/>
              </a:rPr>
              <a:t>11:1-17</a:t>
            </a:r>
            <a:endParaRPr lang="en-US" sz="6000" dirty="0">
              <a:solidFill>
                <a:schemeClr val="bg1"/>
              </a:solidFill>
              <a:latin typeface="Castellar" pitchFamily="18" charset="0"/>
            </a:endParaRPr>
          </a:p>
        </p:txBody>
      </p:sp>
      <p:grpSp>
        <p:nvGrpSpPr>
          <p:cNvPr id="34" name="Group 33"/>
          <p:cNvGrpSpPr/>
          <p:nvPr/>
        </p:nvGrpSpPr>
        <p:grpSpPr>
          <a:xfrm>
            <a:off x="73348" y="4053114"/>
            <a:ext cx="5946452" cy="1323439"/>
            <a:chOff x="73348" y="4053114"/>
            <a:chExt cx="5946452" cy="1323439"/>
          </a:xfrm>
        </p:grpSpPr>
        <p:sp>
          <p:nvSpPr>
            <p:cNvPr id="7" name="TextBox 6"/>
            <p:cNvSpPr txBox="1"/>
            <p:nvPr/>
          </p:nvSpPr>
          <p:spPr>
            <a:xfrm>
              <a:off x="1143000" y="4053114"/>
              <a:ext cx="4876800" cy="1323439"/>
            </a:xfrm>
            <a:prstGeom prst="rect">
              <a:avLst/>
            </a:prstGeom>
            <a:solidFill>
              <a:schemeClr val="accent6">
                <a:lumMod val="50000"/>
                <a:alpha val="69804"/>
              </a:schemeClr>
            </a:solidFill>
            <a:ln>
              <a:noFill/>
            </a:ln>
            <a:effectLst>
              <a:softEdge rad="63500"/>
            </a:effectLst>
          </p:spPr>
          <p:txBody>
            <a:bodyPr wrap="square" rtlCol="0">
              <a:spAutoFit/>
            </a:bodyPr>
            <a:lstStyle/>
            <a:p>
              <a:r>
                <a:rPr lang="en-US" sz="2000" b="1" dirty="0" smtClean="0">
                  <a:solidFill>
                    <a:schemeClr val="bg1"/>
                  </a:solidFill>
                  <a:effectLst>
                    <a:outerShdw blurRad="50800" dist="50800" dir="5400000" algn="ctr" rotWithShape="0">
                      <a:srgbClr val="000000"/>
                    </a:outerShdw>
                  </a:effectLst>
                  <a:latin typeface="Castellar" pitchFamily="18" charset="0"/>
                </a:rPr>
                <a:t>A CD of this message will be available (free of charge) immediately following today's message</a:t>
              </a:r>
              <a:endParaRPr lang="en-US" sz="2000" b="1" dirty="0">
                <a:solidFill>
                  <a:schemeClr val="bg1"/>
                </a:solidFill>
                <a:effectLst>
                  <a:outerShdw blurRad="50800" dist="50800" dir="5400000" algn="ctr" rotWithShape="0">
                    <a:srgbClr val="000000"/>
                  </a:outerShdw>
                </a:effectLst>
                <a:latin typeface="Castellar" pitchFamily="18" charset="0"/>
              </a:endParaRPr>
            </a:p>
          </p:txBody>
        </p:sp>
        <p:grpSp>
          <p:nvGrpSpPr>
            <p:cNvPr id="8" name="Group 5"/>
            <p:cNvGrpSpPr>
              <a:grpSpLocks noChangeAspect="1"/>
            </p:cNvGrpSpPr>
            <p:nvPr/>
          </p:nvGrpSpPr>
          <p:grpSpPr bwMode="auto">
            <a:xfrm>
              <a:off x="73348" y="4164480"/>
              <a:ext cx="981856" cy="1100298"/>
              <a:chOff x="2093" y="1203"/>
              <a:chExt cx="1658" cy="1858"/>
            </a:xfrm>
          </p:grpSpPr>
          <p:sp>
            <p:nvSpPr>
              <p:cNvPr id="9" name="AutoShape 4"/>
              <p:cNvSpPr>
                <a:spLocks noChangeAspect="1" noChangeArrowheads="1" noTextEdit="1"/>
              </p:cNvSpPr>
              <p:nvPr/>
            </p:nvSpPr>
            <p:spPr bwMode="auto">
              <a:xfrm>
                <a:off x="2139" y="1203"/>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0" name="Freeform 9"/>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1" name="Freeform 10"/>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2" name="Freeform 11"/>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3" name="Freeform 12"/>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4" name="Freeform 13"/>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5" name="Freeform 14"/>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6" name="Freeform 15"/>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7" name="Freeform 16"/>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8" name="Freeform 17"/>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9" name="Freeform 18"/>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0" name="Freeform 19"/>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1" name="Freeform 20"/>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2" name="Freeform 21"/>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3" name="Freeform 22"/>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4" name="Freeform 23"/>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5" name="Freeform 24"/>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6" name="Freeform 25"/>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7" name="Freeform 26"/>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8" name="Freeform 27"/>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9" name="Freeform 28"/>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30" name="Freeform 29"/>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31" name="Freeform 30"/>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grpSp>
      </p:grpSp>
      <p:grpSp>
        <p:nvGrpSpPr>
          <p:cNvPr id="35" name="Group 34"/>
          <p:cNvGrpSpPr/>
          <p:nvPr/>
        </p:nvGrpSpPr>
        <p:grpSpPr>
          <a:xfrm>
            <a:off x="-9939" y="5326684"/>
            <a:ext cx="5482185" cy="1323439"/>
            <a:chOff x="-9939" y="5326684"/>
            <a:chExt cx="5482185" cy="1323439"/>
          </a:xfrm>
        </p:grpSpPr>
        <p:pic>
          <p:nvPicPr>
            <p:cNvPr id="32" name="Picture 31" descr="C:\Users\Ken\AppData\Local\Microsoft\Windows\Temporary Internet Files\Content.IE5\GHF7J5VO\MC900433832[1].png"/>
            <p:cNvPicPr>
              <a:picLocks noChangeAspect="1" noChangeArrowheads="1"/>
            </p:cNvPicPr>
            <p:nvPr/>
          </p:nvPicPr>
          <p:blipFill>
            <a:blip r:embed="rId3" cstate="print"/>
            <a:srcRect/>
            <a:stretch>
              <a:fillRect/>
            </a:stretch>
          </p:blipFill>
          <p:spPr bwMode="auto">
            <a:xfrm>
              <a:off x="-9939" y="5376553"/>
              <a:ext cx="1190281" cy="1190281"/>
            </a:xfrm>
            <a:prstGeom prst="rect">
              <a:avLst/>
            </a:prstGeom>
            <a:noFill/>
            <a:effectLst>
              <a:softEdge rad="63500"/>
            </a:effectLst>
          </p:spPr>
        </p:pic>
        <p:sp>
          <p:nvSpPr>
            <p:cNvPr id="33" name="TextBox 32"/>
            <p:cNvSpPr txBox="1"/>
            <p:nvPr/>
          </p:nvSpPr>
          <p:spPr>
            <a:xfrm>
              <a:off x="1143000" y="5326684"/>
              <a:ext cx="4329246" cy="1323439"/>
            </a:xfrm>
            <a:prstGeom prst="rect">
              <a:avLst/>
            </a:prstGeom>
            <a:solidFill>
              <a:schemeClr val="accent6">
                <a:lumMod val="50000"/>
                <a:alpha val="69804"/>
              </a:schemeClr>
            </a:solidFill>
            <a:effectLst>
              <a:softEdge rad="63500"/>
            </a:effectLst>
          </p:spPr>
          <p:txBody>
            <a:bodyPr wrap="square" rtlCol="0">
              <a:spAutoFit/>
            </a:bodyPr>
            <a:lstStyle/>
            <a:p>
              <a:r>
                <a:rPr lang="en-US" sz="2000" b="1" dirty="0" smtClean="0">
                  <a:solidFill>
                    <a:schemeClr val="bg1"/>
                  </a:solidFill>
                  <a:effectLst>
                    <a:outerShdw blurRad="50800" dist="50800" dir="5400000" algn="ctr" rotWithShape="0">
                      <a:srgbClr val="000000"/>
                    </a:outerShdw>
                  </a:effectLst>
                  <a:latin typeface="Castellar" pitchFamily="18" charset="0"/>
                </a:rPr>
                <a:t>This message will be available via podcast later this week at calvaryokc.com</a:t>
              </a:r>
              <a:endParaRPr lang="en-US" sz="2000" b="1" dirty="0">
                <a:solidFill>
                  <a:schemeClr val="bg1"/>
                </a:solidFill>
                <a:effectLst>
                  <a:outerShdw blurRad="50800" dist="50800" dir="5400000" algn="ctr" rotWithShape="0">
                    <a:srgbClr val="000000"/>
                  </a:outerShdw>
                </a:effectLst>
                <a:latin typeface="Castellar" pitchFamily="18" charset="0"/>
              </a:endParaRPr>
            </a:p>
          </p:txBody>
        </p:sp>
      </p:grpSp>
    </p:spTree>
    <p:extLst>
      <p:ext uri="{BB962C8B-B14F-4D97-AF65-F5344CB8AC3E}">
        <p14:creationId xmlns:p14="http://schemas.microsoft.com/office/powerpoint/2010/main" xmlns="" val="402936440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262979"/>
          </a:xfrm>
          <a:prstGeom prst="rect">
            <a:avLst/>
          </a:prstGeom>
          <a:noFill/>
        </p:spPr>
        <p:txBody>
          <a:bodyPr wrap="square" rtlCol="0">
            <a:spAutoFit/>
          </a:bodyPr>
          <a:lstStyle/>
          <a:p>
            <a:r>
              <a:rPr lang="en-US" sz="2800" dirty="0"/>
              <a:t>Dan. 9:24-25a ~ </a:t>
            </a:r>
            <a:r>
              <a:rPr lang="en-US" sz="2800" baseline="30000" dirty="0"/>
              <a:t>24</a:t>
            </a:r>
            <a:r>
              <a:rPr lang="en-US" sz="2800" dirty="0"/>
              <a:t> </a:t>
            </a:r>
            <a:r>
              <a:rPr lang="en-US" sz="2800" dirty="0">
                <a:solidFill>
                  <a:srgbClr val="FFFF00"/>
                </a:solidFill>
              </a:rPr>
              <a:t>Seventy weeks are determined</a:t>
            </a:r>
          </a:p>
          <a:p>
            <a:r>
              <a:rPr lang="en-US" sz="2800" dirty="0">
                <a:solidFill>
                  <a:srgbClr val="FFFF00"/>
                </a:solidFill>
              </a:rPr>
              <a:t>For your people and for your holy city, </a:t>
            </a:r>
          </a:p>
          <a:p>
            <a:r>
              <a:rPr lang="en-US" sz="2800" dirty="0">
                <a:solidFill>
                  <a:srgbClr val="FFFF00"/>
                </a:solidFill>
              </a:rPr>
              <a:t>To finish the transgression, </a:t>
            </a:r>
          </a:p>
          <a:p>
            <a:r>
              <a:rPr lang="en-US" sz="2800" dirty="0">
                <a:solidFill>
                  <a:srgbClr val="FFFF00"/>
                </a:solidFill>
              </a:rPr>
              <a:t>To make an end of sins, </a:t>
            </a:r>
          </a:p>
          <a:p>
            <a:r>
              <a:rPr lang="en-US" sz="2800" dirty="0">
                <a:solidFill>
                  <a:srgbClr val="FFFF00"/>
                </a:solidFill>
              </a:rPr>
              <a:t>To make reconciliation for iniquity, </a:t>
            </a:r>
          </a:p>
          <a:p>
            <a:r>
              <a:rPr lang="en-US" sz="2800" dirty="0">
                <a:solidFill>
                  <a:srgbClr val="FFFF00"/>
                </a:solidFill>
              </a:rPr>
              <a:t>To bring in everlasting righteousness, </a:t>
            </a:r>
          </a:p>
          <a:p>
            <a:r>
              <a:rPr lang="en-US" sz="2800" dirty="0">
                <a:solidFill>
                  <a:srgbClr val="FFFF00"/>
                </a:solidFill>
              </a:rPr>
              <a:t>To seal up vision and prophecy, </a:t>
            </a:r>
          </a:p>
          <a:p>
            <a:r>
              <a:rPr lang="en-US" sz="2800" dirty="0">
                <a:solidFill>
                  <a:srgbClr val="FFFF00"/>
                </a:solidFill>
              </a:rPr>
              <a:t>And to anoint the Most Holy. </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11:1-17</a:t>
            </a:r>
            <a:endParaRPr lang="en-US" sz="5800" dirty="0">
              <a:solidFill>
                <a:schemeClr val="bg1"/>
              </a:solidFill>
              <a:latin typeface="Castellar" pitchFamily="18" charset="0"/>
            </a:endParaRPr>
          </a:p>
        </p:txBody>
      </p:sp>
      <p:sp>
        <p:nvSpPr>
          <p:cNvPr id="3" name="TextBox 2"/>
          <p:cNvSpPr txBox="1"/>
          <p:nvPr/>
        </p:nvSpPr>
        <p:spPr>
          <a:xfrm>
            <a:off x="457200" y="1143000"/>
            <a:ext cx="8229600" cy="3539430"/>
          </a:xfrm>
          <a:prstGeom prst="rect">
            <a:avLst/>
          </a:prstGeom>
          <a:noFill/>
        </p:spPr>
        <p:txBody>
          <a:bodyPr wrap="square" rtlCol="0">
            <a:spAutoFit/>
          </a:bodyPr>
          <a:lstStyle/>
          <a:p>
            <a:r>
              <a:rPr lang="en-US" sz="2800" baseline="30000" dirty="0"/>
              <a:t>25</a:t>
            </a:r>
            <a:r>
              <a:rPr lang="en-US" sz="2800" dirty="0"/>
              <a:t> </a:t>
            </a:r>
            <a:r>
              <a:rPr lang="en-US" sz="2800" dirty="0">
                <a:solidFill>
                  <a:srgbClr val="FFFF00"/>
                </a:solidFill>
              </a:rPr>
              <a:t>Know therefore and understand, </a:t>
            </a:r>
          </a:p>
          <a:p>
            <a:r>
              <a:rPr lang="en-US" sz="2800" dirty="0">
                <a:solidFill>
                  <a:srgbClr val="FFFF00"/>
                </a:solidFill>
              </a:rPr>
              <a:t>That from the going forth of the command </a:t>
            </a:r>
          </a:p>
          <a:p>
            <a:r>
              <a:rPr lang="en-US" sz="2800" dirty="0">
                <a:solidFill>
                  <a:srgbClr val="FFFF00"/>
                </a:solidFill>
              </a:rPr>
              <a:t>To restore and build Jerusalem </a:t>
            </a:r>
          </a:p>
          <a:p>
            <a:r>
              <a:rPr lang="en-US" sz="2800" dirty="0">
                <a:solidFill>
                  <a:srgbClr val="FFFF00"/>
                </a:solidFill>
              </a:rPr>
              <a:t>Until Messiah the Prince, </a:t>
            </a:r>
          </a:p>
          <a:p>
            <a:r>
              <a:rPr lang="en-US" sz="2800" dirty="0">
                <a:solidFill>
                  <a:srgbClr val="FFFF00"/>
                </a:solidFill>
              </a:rPr>
              <a:t>There shall be seven weeks and sixty-two weeks</a:t>
            </a:r>
            <a:r>
              <a:rPr lang="en-US" sz="2800" dirty="0" smtClean="0">
                <a:solidFill>
                  <a:srgbClr val="FFFF00"/>
                </a:solidFill>
              </a:rPr>
              <a:t>;</a:t>
            </a:r>
            <a:endParaRPr lang="en-US" sz="2800" dirty="0">
              <a:solidFill>
                <a:srgbClr val="FFFF00"/>
              </a:solidFill>
            </a:endParaRPr>
          </a:p>
        </p:txBody>
      </p:sp>
    </p:spTree>
    <p:extLst>
      <p:ext uri="{BB962C8B-B14F-4D97-AF65-F5344CB8AC3E}">
        <p14:creationId xmlns:p14="http://schemas.microsoft.com/office/powerpoint/2010/main" xmlns="" val="419683317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xit" presetSubtype="32" fill="hold" grpId="1" nodeType="clickEffect">
                                  <p:stCondLst>
                                    <p:cond delay="0"/>
                                  </p:stCondLst>
                                  <p:childTnLst>
                                    <p:anim calcmode="lin" valueType="num">
                                      <p:cBhvr>
                                        <p:cTn id="12" dur="500"/>
                                        <p:tgtEl>
                                          <p:spTgt spid="2"/>
                                        </p:tgtEl>
                                        <p:attrNameLst>
                                          <p:attrName>ppt_w</p:attrName>
                                        </p:attrNameLst>
                                      </p:cBhvr>
                                      <p:tavLst>
                                        <p:tav tm="0">
                                          <p:val>
                                            <p:strVal val="ppt_w"/>
                                          </p:val>
                                        </p:tav>
                                        <p:tav tm="100000">
                                          <p:val>
                                            <p:fltVal val="0"/>
                                          </p:val>
                                        </p:tav>
                                      </p:tavLst>
                                    </p:anim>
                                    <p:anim calcmode="lin" valueType="num">
                                      <p:cBhvr>
                                        <p:cTn id="13" dur="500"/>
                                        <p:tgtEl>
                                          <p:spTgt spid="2"/>
                                        </p:tgtEl>
                                        <p:attrNameLst>
                                          <p:attrName>ppt_h</p:attrName>
                                        </p:attrNameLst>
                                      </p:cBhvr>
                                      <p:tavLst>
                                        <p:tav tm="0">
                                          <p:val>
                                            <p:strVal val="ppt_h"/>
                                          </p:val>
                                        </p:tav>
                                        <p:tav tm="100000">
                                          <p:val>
                                            <p:fltVal val="0"/>
                                          </p:val>
                                        </p:tav>
                                      </p:tavLst>
                                    </p:anim>
                                    <p:animEffect transition="out" filter="fade">
                                      <p:cBhvr>
                                        <p:cTn id="14" dur="500"/>
                                        <p:tgtEl>
                                          <p:spTgt spid="2"/>
                                        </p:tgtEl>
                                      </p:cBhvr>
                                    </p:animEffect>
                                    <p:set>
                                      <p:cBhvr>
                                        <p:cTn id="15" dur="1" fill="hold">
                                          <p:stCondLst>
                                            <p:cond delay="499"/>
                                          </p:stCondLst>
                                        </p:cTn>
                                        <p:tgtEl>
                                          <p:spTgt spid="2"/>
                                        </p:tgtEl>
                                        <p:attrNameLst>
                                          <p:attrName>style.visibility</p:attrName>
                                        </p:attrNameLst>
                                      </p:cBhvr>
                                      <p:to>
                                        <p:strVal val="hidden"/>
                                      </p:to>
                                    </p:set>
                                  </p:childTnLst>
                                </p:cTn>
                              </p:par>
                              <p:par>
                                <p:cTn id="16" presetID="53" presetClass="entr" presetSubtype="16"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fltVal val="0"/>
                                          </p:val>
                                        </p:tav>
                                        <p:tav tm="100000">
                                          <p:val>
                                            <p:strVal val="#ppt_h"/>
                                          </p:val>
                                        </p:tav>
                                      </p:tavLst>
                                    </p:anim>
                                    <p:animEffect transition="in" filter="fade">
                                      <p:cBhvr>
                                        <p:cTn id="2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509200"/>
          </a:xfrm>
          <a:prstGeom prst="rect">
            <a:avLst/>
          </a:prstGeom>
          <a:noFill/>
        </p:spPr>
        <p:txBody>
          <a:bodyPr wrap="square" rtlCol="0">
            <a:spAutoFit/>
          </a:bodyPr>
          <a:lstStyle/>
          <a:p>
            <a:r>
              <a:rPr lang="en-US" sz="3200" dirty="0"/>
              <a:t>Neh. 2:5-8 ~ </a:t>
            </a:r>
            <a:r>
              <a:rPr lang="en-US" sz="3200" baseline="30000" dirty="0"/>
              <a:t>5</a:t>
            </a:r>
            <a:r>
              <a:rPr lang="en-US" sz="3200" dirty="0"/>
              <a:t> </a:t>
            </a:r>
            <a:r>
              <a:rPr lang="en-US" sz="3200" dirty="0">
                <a:solidFill>
                  <a:srgbClr val="FFFF00"/>
                </a:solidFill>
              </a:rPr>
              <a:t>And I said to the king, "If it pleases the king, and if your servant has found favor in your sight, I ask that you send me to Judah, to the city of my fathers’ tombs, that I may rebuild it." </a:t>
            </a:r>
            <a:r>
              <a:rPr lang="en-US" sz="3200" baseline="30000" dirty="0"/>
              <a:t>6</a:t>
            </a:r>
            <a:r>
              <a:rPr lang="en-US" sz="3200" dirty="0"/>
              <a:t> </a:t>
            </a:r>
            <a:r>
              <a:rPr lang="en-US" sz="3200" dirty="0">
                <a:solidFill>
                  <a:srgbClr val="FFFF00"/>
                </a:solidFill>
              </a:rPr>
              <a:t>Then the king said to me (the queen also sitting beside him), "How long will your journey be? And when will </a:t>
            </a:r>
            <a:r>
              <a:rPr lang="en-US" sz="3200" dirty="0" smtClean="0">
                <a:solidFill>
                  <a:srgbClr val="FFFF00"/>
                </a:solidFill>
              </a:rPr>
              <a:t>you</a:t>
            </a:r>
            <a:endParaRPr lang="en-US" sz="3200" dirty="0">
              <a:solidFill>
                <a:srgbClr val="FFFF00"/>
              </a:solidFill>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11:1-17</a:t>
            </a:r>
            <a:endParaRPr lang="en-US" sz="5800" dirty="0">
              <a:solidFill>
                <a:schemeClr val="bg1"/>
              </a:solidFill>
              <a:latin typeface="Castellar" pitchFamily="18" charset="0"/>
            </a:endParaRPr>
          </a:p>
        </p:txBody>
      </p:sp>
      <p:sp>
        <p:nvSpPr>
          <p:cNvPr id="3" name="TextBox 2"/>
          <p:cNvSpPr txBox="1"/>
          <p:nvPr/>
        </p:nvSpPr>
        <p:spPr>
          <a:xfrm>
            <a:off x="457200" y="1155317"/>
            <a:ext cx="8229600" cy="5509200"/>
          </a:xfrm>
          <a:prstGeom prst="rect">
            <a:avLst/>
          </a:prstGeom>
          <a:noFill/>
        </p:spPr>
        <p:txBody>
          <a:bodyPr wrap="square" rtlCol="0">
            <a:spAutoFit/>
          </a:bodyPr>
          <a:lstStyle/>
          <a:p>
            <a:r>
              <a:rPr lang="en-US" sz="3200" dirty="0">
                <a:solidFill>
                  <a:srgbClr val="FFFF00"/>
                </a:solidFill>
              </a:rPr>
              <a:t>return?" So it pleased the king to send me; and I set him a time. </a:t>
            </a:r>
            <a:r>
              <a:rPr lang="en-US" sz="3200" baseline="30000" dirty="0"/>
              <a:t>7</a:t>
            </a:r>
            <a:r>
              <a:rPr lang="en-US" sz="3200" dirty="0"/>
              <a:t> </a:t>
            </a:r>
            <a:r>
              <a:rPr lang="en-US" sz="3200" dirty="0">
                <a:solidFill>
                  <a:srgbClr val="FFFF00"/>
                </a:solidFill>
              </a:rPr>
              <a:t>Furthermore I said to the king, "If it pleases the king, let letters be given to me for the governors of the region beyond the River, that they must permit me to pass through till I come to Judah, </a:t>
            </a:r>
            <a:r>
              <a:rPr lang="en-US" sz="3200" baseline="30000" dirty="0"/>
              <a:t>8</a:t>
            </a:r>
            <a:r>
              <a:rPr lang="en-US" sz="3200" dirty="0"/>
              <a:t> </a:t>
            </a:r>
            <a:r>
              <a:rPr lang="en-US" sz="3200" dirty="0">
                <a:solidFill>
                  <a:srgbClr val="FFFF00"/>
                </a:solidFill>
              </a:rPr>
              <a:t>and a letter to Asaph the keeper of the </a:t>
            </a:r>
            <a:r>
              <a:rPr lang="en-US" sz="3200" dirty="0" smtClean="0">
                <a:solidFill>
                  <a:srgbClr val="FFFF00"/>
                </a:solidFill>
              </a:rPr>
              <a:t>king’s</a:t>
            </a:r>
            <a:endParaRPr lang="en-US" sz="3200" dirty="0">
              <a:solidFill>
                <a:srgbClr val="FFFF00"/>
              </a:solidFill>
            </a:endParaRPr>
          </a:p>
        </p:txBody>
      </p:sp>
      <p:sp>
        <p:nvSpPr>
          <p:cNvPr id="5" name="TextBox 4"/>
          <p:cNvSpPr txBox="1"/>
          <p:nvPr/>
        </p:nvSpPr>
        <p:spPr>
          <a:xfrm>
            <a:off x="457200" y="1155317"/>
            <a:ext cx="8229600" cy="5016758"/>
          </a:xfrm>
          <a:prstGeom prst="rect">
            <a:avLst/>
          </a:prstGeom>
          <a:noFill/>
        </p:spPr>
        <p:txBody>
          <a:bodyPr wrap="square" rtlCol="0">
            <a:spAutoFit/>
          </a:bodyPr>
          <a:lstStyle/>
          <a:p>
            <a:r>
              <a:rPr lang="en-US" sz="3200" dirty="0">
                <a:solidFill>
                  <a:srgbClr val="FFFF00"/>
                </a:solidFill>
              </a:rPr>
              <a:t>forest, that he must give me timber to make beams for the gates of the citadel which pertains to the temple, for the city wall, and for the house that I will occupy." And the king granted them to me according to the good hand of my God upon me.</a:t>
            </a:r>
          </a:p>
          <a:p>
            <a:endParaRPr lang="en-US" sz="3200" dirty="0">
              <a:solidFill>
                <a:srgbClr val="FFFF00"/>
              </a:solidFill>
              <a:latin typeface="Castellar" pitchFamily="18" charset="0"/>
            </a:endParaRPr>
          </a:p>
        </p:txBody>
      </p:sp>
    </p:spTree>
    <p:extLst>
      <p:ext uri="{BB962C8B-B14F-4D97-AF65-F5344CB8AC3E}">
        <p14:creationId xmlns:p14="http://schemas.microsoft.com/office/powerpoint/2010/main" xmlns="" val="221218973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xit" presetSubtype="32" fill="hold" grpId="1" nodeType="clickEffect">
                                  <p:stCondLst>
                                    <p:cond delay="0"/>
                                  </p:stCondLst>
                                  <p:childTnLst>
                                    <p:anim calcmode="lin" valueType="num">
                                      <p:cBhvr>
                                        <p:cTn id="12" dur="500"/>
                                        <p:tgtEl>
                                          <p:spTgt spid="2"/>
                                        </p:tgtEl>
                                        <p:attrNameLst>
                                          <p:attrName>ppt_w</p:attrName>
                                        </p:attrNameLst>
                                      </p:cBhvr>
                                      <p:tavLst>
                                        <p:tav tm="0">
                                          <p:val>
                                            <p:strVal val="ppt_w"/>
                                          </p:val>
                                        </p:tav>
                                        <p:tav tm="100000">
                                          <p:val>
                                            <p:fltVal val="0"/>
                                          </p:val>
                                        </p:tav>
                                      </p:tavLst>
                                    </p:anim>
                                    <p:anim calcmode="lin" valueType="num">
                                      <p:cBhvr>
                                        <p:cTn id="13" dur="500"/>
                                        <p:tgtEl>
                                          <p:spTgt spid="2"/>
                                        </p:tgtEl>
                                        <p:attrNameLst>
                                          <p:attrName>ppt_h</p:attrName>
                                        </p:attrNameLst>
                                      </p:cBhvr>
                                      <p:tavLst>
                                        <p:tav tm="0">
                                          <p:val>
                                            <p:strVal val="ppt_h"/>
                                          </p:val>
                                        </p:tav>
                                        <p:tav tm="100000">
                                          <p:val>
                                            <p:fltVal val="0"/>
                                          </p:val>
                                        </p:tav>
                                      </p:tavLst>
                                    </p:anim>
                                    <p:animEffect transition="out" filter="fade">
                                      <p:cBhvr>
                                        <p:cTn id="14" dur="500"/>
                                        <p:tgtEl>
                                          <p:spTgt spid="2"/>
                                        </p:tgtEl>
                                      </p:cBhvr>
                                    </p:animEffect>
                                    <p:set>
                                      <p:cBhvr>
                                        <p:cTn id="15" dur="1" fill="hold">
                                          <p:stCondLst>
                                            <p:cond delay="499"/>
                                          </p:stCondLst>
                                        </p:cTn>
                                        <p:tgtEl>
                                          <p:spTgt spid="2"/>
                                        </p:tgtEl>
                                        <p:attrNameLst>
                                          <p:attrName>style.visibility</p:attrName>
                                        </p:attrNameLst>
                                      </p:cBhvr>
                                      <p:to>
                                        <p:strVal val="hidden"/>
                                      </p:to>
                                    </p:set>
                                  </p:childTnLst>
                                </p:cTn>
                              </p:par>
                              <p:par>
                                <p:cTn id="16" presetID="53" presetClass="entr" presetSubtype="16"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fltVal val="0"/>
                                          </p:val>
                                        </p:tav>
                                        <p:tav tm="100000">
                                          <p:val>
                                            <p:strVal val="#ppt_h"/>
                                          </p:val>
                                        </p:tav>
                                      </p:tavLst>
                                    </p:anim>
                                    <p:animEffect transition="in" filter="fade">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xit" presetSubtype="32" fill="hold" grpId="1" nodeType="clickEffect">
                                  <p:stCondLst>
                                    <p:cond delay="0"/>
                                  </p:stCondLst>
                                  <p:childTnLst>
                                    <p:anim calcmode="lin" valueType="num">
                                      <p:cBhvr>
                                        <p:cTn id="24" dur="500"/>
                                        <p:tgtEl>
                                          <p:spTgt spid="3"/>
                                        </p:tgtEl>
                                        <p:attrNameLst>
                                          <p:attrName>ppt_w</p:attrName>
                                        </p:attrNameLst>
                                      </p:cBhvr>
                                      <p:tavLst>
                                        <p:tav tm="0">
                                          <p:val>
                                            <p:strVal val="ppt_w"/>
                                          </p:val>
                                        </p:tav>
                                        <p:tav tm="100000">
                                          <p:val>
                                            <p:fltVal val="0"/>
                                          </p:val>
                                        </p:tav>
                                      </p:tavLst>
                                    </p:anim>
                                    <p:anim calcmode="lin" valueType="num">
                                      <p:cBhvr>
                                        <p:cTn id="25" dur="500"/>
                                        <p:tgtEl>
                                          <p:spTgt spid="3"/>
                                        </p:tgtEl>
                                        <p:attrNameLst>
                                          <p:attrName>ppt_h</p:attrName>
                                        </p:attrNameLst>
                                      </p:cBhvr>
                                      <p:tavLst>
                                        <p:tav tm="0">
                                          <p:val>
                                            <p:strVal val="ppt_h"/>
                                          </p:val>
                                        </p:tav>
                                        <p:tav tm="100000">
                                          <p:val>
                                            <p:fltVal val="0"/>
                                          </p:val>
                                        </p:tav>
                                      </p:tavLst>
                                    </p:anim>
                                    <p:animEffect transition="out" filter="fade">
                                      <p:cBhvr>
                                        <p:cTn id="26" dur="500"/>
                                        <p:tgtEl>
                                          <p:spTgt spid="3"/>
                                        </p:tgtEl>
                                      </p:cBhvr>
                                    </p:animEffect>
                                    <p:set>
                                      <p:cBhvr>
                                        <p:cTn id="27" dur="1" fill="hold">
                                          <p:stCondLst>
                                            <p:cond delay="499"/>
                                          </p:stCondLst>
                                        </p:cTn>
                                        <p:tgtEl>
                                          <p:spTgt spid="3"/>
                                        </p:tgtEl>
                                        <p:attrNameLst>
                                          <p:attrName>style.visibility</p:attrName>
                                        </p:attrNameLst>
                                      </p:cBhvr>
                                      <p:to>
                                        <p:strVal val="hidden"/>
                                      </p:to>
                                    </p:set>
                                  </p:childTnLst>
                                </p:cTn>
                              </p:par>
                              <p:par>
                                <p:cTn id="28" presetID="53" presetClass="entr" presetSubtype="16" fill="hold" grpId="0" nodeType="with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500" fill="hold"/>
                                        <p:tgtEl>
                                          <p:spTgt spid="5"/>
                                        </p:tgtEl>
                                        <p:attrNameLst>
                                          <p:attrName>ppt_w</p:attrName>
                                        </p:attrNameLst>
                                      </p:cBhvr>
                                      <p:tavLst>
                                        <p:tav tm="0">
                                          <p:val>
                                            <p:fltVal val="0"/>
                                          </p:val>
                                        </p:tav>
                                        <p:tav tm="100000">
                                          <p:val>
                                            <p:strVal val="#ppt_w"/>
                                          </p:val>
                                        </p:tav>
                                      </p:tavLst>
                                    </p:anim>
                                    <p:anim calcmode="lin" valueType="num">
                                      <p:cBhvr>
                                        <p:cTn id="31" dur="500" fill="hold"/>
                                        <p:tgtEl>
                                          <p:spTgt spid="5"/>
                                        </p:tgtEl>
                                        <p:attrNameLst>
                                          <p:attrName>ppt_h</p:attrName>
                                        </p:attrNameLst>
                                      </p:cBhvr>
                                      <p:tavLst>
                                        <p:tav tm="0">
                                          <p:val>
                                            <p:fltVal val="0"/>
                                          </p:val>
                                        </p:tav>
                                        <p:tav tm="100000">
                                          <p:val>
                                            <p:strVal val="#ppt_h"/>
                                          </p:val>
                                        </p:tav>
                                      </p:tavLst>
                                    </p:anim>
                                    <p:animEffect transition="in" filter="fade">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84775"/>
          </a:xfrm>
          <a:prstGeom prst="rect">
            <a:avLst/>
          </a:prstGeom>
          <a:noFill/>
        </p:spPr>
        <p:txBody>
          <a:bodyPr wrap="square" rtlCol="0">
            <a:spAutoFit/>
          </a:bodyPr>
          <a:lstStyle/>
          <a:p>
            <a:r>
              <a:rPr lang="en-US" sz="3200" dirty="0" smtClean="0"/>
              <a:t>Mar. 5, 444 BC</a:t>
            </a:r>
            <a:endParaRPr lang="en-US" sz="3200" dirty="0">
              <a:solidFill>
                <a:srgbClr val="FFFF00"/>
              </a:solidFill>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11:1-17</a:t>
            </a:r>
            <a:endParaRPr lang="en-US" sz="5800" dirty="0">
              <a:solidFill>
                <a:schemeClr val="bg1"/>
              </a:solidFill>
              <a:latin typeface="Castellar" pitchFamily="18" charset="0"/>
            </a:endParaRPr>
          </a:p>
        </p:txBody>
      </p:sp>
      <p:sp>
        <p:nvSpPr>
          <p:cNvPr id="6" name="TextBox 5"/>
          <p:cNvSpPr txBox="1"/>
          <p:nvPr/>
        </p:nvSpPr>
        <p:spPr>
          <a:xfrm>
            <a:off x="457200" y="1648775"/>
            <a:ext cx="8229600" cy="1077218"/>
          </a:xfrm>
          <a:prstGeom prst="rect">
            <a:avLst/>
          </a:prstGeom>
          <a:noFill/>
        </p:spPr>
        <p:txBody>
          <a:bodyPr wrap="square" rtlCol="0">
            <a:spAutoFit/>
          </a:bodyPr>
          <a:lstStyle/>
          <a:p>
            <a:r>
              <a:rPr lang="en-US" sz="3200" dirty="0" smtClean="0"/>
              <a:t>    (</a:t>
            </a:r>
            <a:r>
              <a:rPr lang="en-US" sz="3200" dirty="0"/>
              <a:t>1</a:t>
            </a:r>
            <a:r>
              <a:rPr lang="en-US" sz="3200" baseline="30000" dirty="0"/>
              <a:t>st</a:t>
            </a:r>
            <a:r>
              <a:rPr lang="en-US" sz="3200" dirty="0"/>
              <a:t> </a:t>
            </a:r>
            <a:r>
              <a:rPr lang="en-US" sz="3200" dirty="0" smtClean="0"/>
              <a:t>Division) </a:t>
            </a:r>
            <a:r>
              <a:rPr lang="en-US" sz="1200" dirty="0" smtClean="0"/>
              <a:t>  </a:t>
            </a:r>
            <a:r>
              <a:rPr lang="en-US" sz="3200" dirty="0" smtClean="0"/>
              <a:t> 49 </a:t>
            </a:r>
            <a:r>
              <a:rPr lang="en-US" sz="3200" dirty="0"/>
              <a:t>years </a:t>
            </a:r>
          </a:p>
          <a:p>
            <a:r>
              <a:rPr lang="en-US" sz="1100" dirty="0"/>
              <a:t> </a:t>
            </a:r>
            <a:r>
              <a:rPr lang="en-US" sz="3200" dirty="0" smtClean="0"/>
              <a:t>(</a:t>
            </a:r>
            <a:r>
              <a:rPr lang="en-US" sz="3200" dirty="0"/>
              <a:t>2</a:t>
            </a:r>
            <a:r>
              <a:rPr lang="en-US" sz="3200" baseline="30000" dirty="0"/>
              <a:t>nd</a:t>
            </a:r>
            <a:r>
              <a:rPr lang="en-US" sz="3200" dirty="0"/>
              <a:t> Division</a:t>
            </a:r>
            <a:r>
              <a:rPr lang="en-US" sz="3200" dirty="0" smtClean="0"/>
              <a:t>)</a:t>
            </a:r>
            <a:r>
              <a:rPr lang="en-US" sz="3200" dirty="0"/>
              <a:t> +</a:t>
            </a:r>
            <a:r>
              <a:rPr lang="en-US" sz="3200" dirty="0" smtClean="0"/>
              <a:t> </a:t>
            </a:r>
            <a:r>
              <a:rPr lang="en-US" sz="3200" dirty="0"/>
              <a:t>434 years </a:t>
            </a:r>
          </a:p>
        </p:txBody>
      </p:sp>
      <p:sp>
        <p:nvSpPr>
          <p:cNvPr id="8" name="TextBox 7"/>
          <p:cNvSpPr txBox="1"/>
          <p:nvPr/>
        </p:nvSpPr>
        <p:spPr>
          <a:xfrm>
            <a:off x="3657600" y="2687257"/>
            <a:ext cx="3048000" cy="584775"/>
          </a:xfrm>
          <a:prstGeom prst="rect">
            <a:avLst/>
          </a:prstGeom>
          <a:noFill/>
        </p:spPr>
        <p:txBody>
          <a:bodyPr wrap="square" rtlCol="0">
            <a:spAutoFit/>
          </a:bodyPr>
          <a:lstStyle/>
          <a:p>
            <a:r>
              <a:rPr lang="en-US" sz="3200" dirty="0"/>
              <a:t> </a:t>
            </a:r>
            <a:r>
              <a:rPr lang="en-US" sz="3200" dirty="0" smtClean="0"/>
              <a:t>  </a:t>
            </a:r>
            <a:r>
              <a:rPr lang="en-US" sz="3200" dirty="0"/>
              <a:t>483 years</a:t>
            </a:r>
          </a:p>
        </p:txBody>
      </p:sp>
      <p:cxnSp>
        <p:nvCxnSpPr>
          <p:cNvPr id="10" name="Straight Connector 9"/>
          <p:cNvCxnSpPr/>
          <p:nvPr/>
        </p:nvCxnSpPr>
        <p:spPr>
          <a:xfrm>
            <a:off x="3810000" y="2655125"/>
            <a:ext cx="264325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57200" y="3201857"/>
            <a:ext cx="8229600" cy="584775"/>
          </a:xfrm>
          <a:prstGeom prst="rect">
            <a:avLst/>
          </a:prstGeom>
          <a:noFill/>
        </p:spPr>
        <p:txBody>
          <a:bodyPr wrap="square" rtlCol="0">
            <a:spAutoFit/>
          </a:bodyPr>
          <a:lstStyle/>
          <a:p>
            <a:r>
              <a:rPr lang="en-US" sz="3200" dirty="0"/>
              <a:t>Hebrew lunar year = 360 days</a:t>
            </a:r>
          </a:p>
        </p:txBody>
      </p:sp>
      <p:sp>
        <p:nvSpPr>
          <p:cNvPr id="12" name="TextBox 11"/>
          <p:cNvSpPr txBox="1"/>
          <p:nvPr/>
        </p:nvSpPr>
        <p:spPr>
          <a:xfrm>
            <a:off x="3515100" y="3759007"/>
            <a:ext cx="3276600" cy="1077218"/>
          </a:xfrm>
          <a:prstGeom prst="rect">
            <a:avLst/>
          </a:prstGeom>
          <a:noFill/>
        </p:spPr>
        <p:txBody>
          <a:bodyPr wrap="square" rtlCol="0">
            <a:spAutoFit/>
          </a:bodyPr>
          <a:lstStyle/>
          <a:p>
            <a:r>
              <a:rPr lang="en-US" sz="3200" dirty="0" smtClean="0"/>
              <a:t>   </a:t>
            </a:r>
            <a:r>
              <a:rPr lang="en-US" sz="1200" dirty="0" smtClean="0"/>
              <a:t> </a:t>
            </a:r>
            <a:r>
              <a:rPr lang="en-US" sz="3200" dirty="0" smtClean="0"/>
              <a:t>360 </a:t>
            </a:r>
            <a:r>
              <a:rPr lang="en-US" sz="3200" dirty="0"/>
              <a:t>days</a:t>
            </a:r>
          </a:p>
          <a:p>
            <a:r>
              <a:rPr lang="en-US" sz="3200" dirty="0"/>
              <a:t>X 483 years</a:t>
            </a:r>
          </a:p>
        </p:txBody>
      </p:sp>
      <p:cxnSp>
        <p:nvCxnSpPr>
          <p:cNvPr id="13" name="Straight Connector 12"/>
          <p:cNvCxnSpPr/>
          <p:nvPr/>
        </p:nvCxnSpPr>
        <p:spPr>
          <a:xfrm>
            <a:off x="3657600" y="4817425"/>
            <a:ext cx="28194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252850" y="4854125"/>
            <a:ext cx="4572000" cy="584775"/>
          </a:xfrm>
          <a:prstGeom prst="rect">
            <a:avLst/>
          </a:prstGeom>
          <a:noFill/>
        </p:spPr>
        <p:txBody>
          <a:bodyPr wrap="square" rtlCol="0">
            <a:spAutoFit/>
          </a:bodyPr>
          <a:lstStyle/>
          <a:p>
            <a:r>
              <a:rPr lang="en-US" sz="3200" dirty="0"/>
              <a:t>173,880 days</a:t>
            </a:r>
          </a:p>
        </p:txBody>
      </p:sp>
    </p:spTree>
    <p:extLst>
      <p:ext uri="{BB962C8B-B14F-4D97-AF65-F5344CB8AC3E}">
        <p14:creationId xmlns:p14="http://schemas.microsoft.com/office/powerpoint/2010/main" xmlns="" val="12735935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9" presetClass="emph" presetSubtype="0" grpId="2" nodeType="afterEffect">
                                  <p:stCondLst>
                                    <p:cond delay="0"/>
                                  </p:stCondLst>
                                  <p:childTnLst>
                                    <p:set>
                                      <p:cBhvr rctx="PPT">
                                        <p:cTn id="17" dur="indefinite"/>
                                        <p:tgtEl>
                                          <p:spTgt spid="2"/>
                                        </p:tgtEl>
                                        <p:attrNameLst>
                                          <p:attrName>style.opacity</p:attrName>
                                        </p:attrNameLst>
                                      </p:cBhvr>
                                      <p:to>
                                        <p:strVal val="0.5"/>
                                      </p:to>
                                    </p:set>
                                    <p:animEffect filter="image" prLst="opacity: 0.5">
                                      <p:cBhvr rctx="IE">
                                        <p:cTn id="18" dur="indefinite"/>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500" fill="hold"/>
                                        <p:tgtEl>
                                          <p:spTgt spid="10"/>
                                        </p:tgtEl>
                                        <p:attrNameLst>
                                          <p:attrName>ppt_w</p:attrName>
                                        </p:attrNameLst>
                                      </p:cBhvr>
                                      <p:tavLst>
                                        <p:tav tm="0">
                                          <p:val>
                                            <p:fltVal val="0"/>
                                          </p:val>
                                        </p:tav>
                                        <p:tav tm="100000">
                                          <p:val>
                                            <p:strVal val="#ppt_w"/>
                                          </p:val>
                                        </p:tav>
                                      </p:tavLst>
                                    </p:anim>
                                    <p:anim calcmode="lin" valueType="num">
                                      <p:cBhvr>
                                        <p:cTn id="24" dur="500" fill="hold"/>
                                        <p:tgtEl>
                                          <p:spTgt spid="10"/>
                                        </p:tgtEl>
                                        <p:attrNameLst>
                                          <p:attrName>ppt_h</p:attrName>
                                        </p:attrNameLst>
                                      </p:cBhvr>
                                      <p:tavLst>
                                        <p:tav tm="0">
                                          <p:val>
                                            <p:fltVal val="0"/>
                                          </p:val>
                                        </p:tav>
                                        <p:tav tm="100000">
                                          <p:val>
                                            <p:strVal val="#ppt_h"/>
                                          </p:val>
                                        </p:tav>
                                      </p:tavLst>
                                    </p:anim>
                                    <p:animEffect transition="in" filter="fade">
                                      <p:cBhvr>
                                        <p:cTn id="25" dur="500"/>
                                        <p:tgtEl>
                                          <p:spTgt spid="10"/>
                                        </p:tgtEl>
                                      </p:cBhvr>
                                    </p:animEffect>
                                  </p:childTnLst>
                                </p:cTn>
                              </p:par>
                            </p:childTnLst>
                          </p:cTn>
                        </p:par>
                        <p:par>
                          <p:cTn id="26" fill="hold">
                            <p:stCondLst>
                              <p:cond delay="500"/>
                            </p:stCondLst>
                            <p:childTnLst>
                              <p:par>
                                <p:cTn id="27" presetID="23" presetClass="entr" presetSubtype="16" fill="hold" grpId="0" nodeType="after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500" fill="hold"/>
                                        <p:tgtEl>
                                          <p:spTgt spid="8"/>
                                        </p:tgtEl>
                                        <p:attrNameLst>
                                          <p:attrName>ppt_w</p:attrName>
                                        </p:attrNameLst>
                                      </p:cBhvr>
                                      <p:tavLst>
                                        <p:tav tm="0">
                                          <p:val>
                                            <p:fltVal val="0"/>
                                          </p:val>
                                        </p:tav>
                                        <p:tav tm="100000">
                                          <p:val>
                                            <p:strVal val="#ppt_w"/>
                                          </p:val>
                                        </p:tav>
                                      </p:tavLst>
                                    </p:anim>
                                    <p:anim calcmode="lin" valueType="num">
                                      <p:cBhvr>
                                        <p:cTn id="30"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fltVal val="0"/>
                                          </p:val>
                                        </p:tav>
                                        <p:tav tm="100000">
                                          <p:val>
                                            <p:strVal val="#ppt_h"/>
                                          </p:val>
                                        </p:tav>
                                      </p:tavLst>
                                    </p:anim>
                                  </p:childTnLst>
                                </p:cTn>
                              </p:par>
                            </p:childTnLst>
                          </p:cTn>
                        </p:par>
                        <p:par>
                          <p:cTn id="37" fill="hold">
                            <p:stCondLst>
                              <p:cond delay="500"/>
                            </p:stCondLst>
                            <p:childTnLst>
                              <p:par>
                                <p:cTn id="38" presetID="9" presetClass="emph" presetSubtype="0" grpId="1" nodeType="afterEffect">
                                  <p:stCondLst>
                                    <p:cond delay="0"/>
                                  </p:stCondLst>
                                  <p:childTnLst>
                                    <p:set>
                                      <p:cBhvr rctx="PPT">
                                        <p:cTn id="39" dur="indefinite"/>
                                        <p:tgtEl>
                                          <p:spTgt spid="6"/>
                                        </p:tgtEl>
                                        <p:attrNameLst>
                                          <p:attrName>style.opacity</p:attrName>
                                        </p:attrNameLst>
                                      </p:cBhvr>
                                      <p:to>
                                        <p:strVal val="0.5"/>
                                      </p:to>
                                    </p:set>
                                    <p:animEffect filter="image" prLst="opacity: 0.5">
                                      <p:cBhvr rctx="IE">
                                        <p:cTn id="40" dur="indefinite"/>
                                        <p:tgtEl>
                                          <p:spTgt spid="6"/>
                                        </p:tgtEl>
                                      </p:cBhvr>
                                    </p:animEffect>
                                  </p:childTnLst>
                                </p:cTn>
                              </p:par>
                              <p:par>
                                <p:cTn id="41" presetID="9" presetClass="emph" presetSubtype="0" nodeType="withEffect">
                                  <p:stCondLst>
                                    <p:cond delay="0"/>
                                  </p:stCondLst>
                                  <p:childTnLst>
                                    <p:set>
                                      <p:cBhvr rctx="PPT">
                                        <p:cTn id="42" dur="indefinite"/>
                                        <p:tgtEl>
                                          <p:spTgt spid="10"/>
                                        </p:tgtEl>
                                        <p:attrNameLst>
                                          <p:attrName>style.opacity</p:attrName>
                                        </p:attrNameLst>
                                      </p:cBhvr>
                                      <p:to>
                                        <p:strVal val="0.5"/>
                                      </p:to>
                                    </p:set>
                                    <p:animEffect filter="image" prLst="opacity: 0.5">
                                      <p:cBhvr rctx="IE">
                                        <p:cTn id="43" dur="indefinite"/>
                                        <p:tgtEl>
                                          <p:spTgt spid="10"/>
                                        </p:tgtEl>
                                      </p:cBhvr>
                                    </p:animEffect>
                                  </p:childTnLst>
                                </p:cTn>
                              </p:par>
                              <p:par>
                                <p:cTn id="44" presetID="9" presetClass="emph" presetSubtype="0" grpId="1" nodeType="withEffect">
                                  <p:stCondLst>
                                    <p:cond delay="0"/>
                                  </p:stCondLst>
                                  <p:childTnLst>
                                    <p:set>
                                      <p:cBhvr rctx="PPT">
                                        <p:cTn id="45" dur="indefinite"/>
                                        <p:tgtEl>
                                          <p:spTgt spid="8"/>
                                        </p:tgtEl>
                                        <p:attrNameLst>
                                          <p:attrName>style.opacity</p:attrName>
                                        </p:attrNameLst>
                                      </p:cBhvr>
                                      <p:to>
                                        <p:strVal val="0.5"/>
                                      </p:to>
                                    </p:set>
                                    <p:animEffect filter="image" prLst="opacity: 0.5">
                                      <p:cBhvr rctx="IE">
                                        <p:cTn id="46" dur="indefinite"/>
                                        <p:tgtEl>
                                          <p:spTgt spid="8"/>
                                        </p:tgtEl>
                                      </p:cBhvr>
                                    </p:animEffect>
                                  </p:childTnLst>
                                </p:cTn>
                              </p:par>
                            </p:childTnLst>
                          </p:cTn>
                        </p:par>
                      </p:childTnLst>
                    </p:cTn>
                  </p:par>
                  <p:par>
                    <p:cTn id="47" fill="hold">
                      <p:stCondLst>
                        <p:cond delay="indefinite"/>
                      </p:stCondLst>
                      <p:childTnLst>
                        <p:par>
                          <p:cTn id="48" fill="hold">
                            <p:stCondLst>
                              <p:cond delay="0"/>
                            </p:stCondLst>
                            <p:childTnLst>
                              <p:par>
                                <p:cTn id="49" presetID="23" presetClass="entr" presetSubtype="16"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p:cTn id="51" dur="500" fill="hold"/>
                                        <p:tgtEl>
                                          <p:spTgt spid="12"/>
                                        </p:tgtEl>
                                        <p:attrNameLst>
                                          <p:attrName>ppt_w</p:attrName>
                                        </p:attrNameLst>
                                      </p:cBhvr>
                                      <p:tavLst>
                                        <p:tav tm="0">
                                          <p:val>
                                            <p:fltVal val="0"/>
                                          </p:val>
                                        </p:tav>
                                        <p:tav tm="100000">
                                          <p:val>
                                            <p:strVal val="#ppt_w"/>
                                          </p:val>
                                        </p:tav>
                                      </p:tavLst>
                                    </p:anim>
                                    <p:anim calcmode="lin" valueType="num">
                                      <p:cBhvr>
                                        <p:cTn id="52" dur="500" fill="hold"/>
                                        <p:tgtEl>
                                          <p:spTgt spid="12"/>
                                        </p:tgtEl>
                                        <p:attrNameLst>
                                          <p:attrName>ppt_h</p:attrName>
                                        </p:attrNameLst>
                                      </p:cBhvr>
                                      <p:tavLst>
                                        <p:tav tm="0">
                                          <p:val>
                                            <p:fltVal val="0"/>
                                          </p:val>
                                        </p:tav>
                                        <p:tav tm="100000">
                                          <p:val>
                                            <p:strVal val="#ppt_h"/>
                                          </p:val>
                                        </p:tav>
                                      </p:tavLst>
                                    </p:anim>
                                  </p:childTnLst>
                                </p:cTn>
                              </p:par>
                            </p:childTnLst>
                          </p:cTn>
                        </p:par>
                        <p:par>
                          <p:cTn id="53" fill="hold">
                            <p:stCondLst>
                              <p:cond delay="500"/>
                            </p:stCondLst>
                            <p:childTnLst>
                              <p:par>
                                <p:cTn id="54" presetID="9" presetClass="emph" presetSubtype="0" grpId="1" nodeType="afterEffect">
                                  <p:stCondLst>
                                    <p:cond delay="0"/>
                                  </p:stCondLst>
                                  <p:childTnLst>
                                    <p:set>
                                      <p:cBhvr rctx="PPT">
                                        <p:cTn id="55" dur="indefinite"/>
                                        <p:tgtEl>
                                          <p:spTgt spid="11"/>
                                        </p:tgtEl>
                                        <p:attrNameLst>
                                          <p:attrName>style.opacity</p:attrName>
                                        </p:attrNameLst>
                                      </p:cBhvr>
                                      <p:to>
                                        <p:strVal val="0.5"/>
                                      </p:to>
                                    </p:set>
                                    <p:animEffect filter="image" prLst="opacity: 0.5">
                                      <p:cBhvr rctx="IE">
                                        <p:cTn id="56" dur="indefinite"/>
                                        <p:tgtEl>
                                          <p:spTgt spid="11"/>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p:cTn id="61" dur="500" fill="hold"/>
                                        <p:tgtEl>
                                          <p:spTgt spid="13"/>
                                        </p:tgtEl>
                                        <p:attrNameLst>
                                          <p:attrName>ppt_w</p:attrName>
                                        </p:attrNameLst>
                                      </p:cBhvr>
                                      <p:tavLst>
                                        <p:tav tm="0">
                                          <p:val>
                                            <p:fltVal val="0"/>
                                          </p:val>
                                        </p:tav>
                                        <p:tav tm="100000">
                                          <p:val>
                                            <p:strVal val="#ppt_w"/>
                                          </p:val>
                                        </p:tav>
                                      </p:tavLst>
                                    </p:anim>
                                    <p:anim calcmode="lin" valueType="num">
                                      <p:cBhvr>
                                        <p:cTn id="62" dur="500" fill="hold"/>
                                        <p:tgtEl>
                                          <p:spTgt spid="13"/>
                                        </p:tgtEl>
                                        <p:attrNameLst>
                                          <p:attrName>ppt_h</p:attrName>
                                        </p:attrNameLst>
                                      </p:cBhvr>
                                      <p:tavLst>
                                        <p:tav tm="0">
                                          <p:val>
                                            <p:fltVal val="0"/>
                                          </p:val>
                                        </p:tav>
                                        <p:tav tm="100000">
                                          <p:val>
                                            <p:strVal val="#ppt_h"/>
                                          </p:val>
                                        </p:tav>
                                      </p:tavLst>
                                    </p:anim>
                                    <p:animEffect transition="in" filter="fade">
                                      <p:cBhvr>
                                        <p:cTn id="63" dur="500"/>
                                        <p:tgtEl>
                                          <p:spTgt spid="13"/>
                                        </p:tgtEl>
                                      </p:cBhvr>
                                    </p:animEffect>
                                  </p:childTnLst>
                                </p:cTn>
                              </p:par>
                            </p:childTnLst>
                          </p:cTn>
                        </p:par>
                        <p:par>
                          <p:cTn id="64" fill="hold">
                            <p:stCondLst>
                              <p:cond delay="500"/>
                            </p:stCondLst>
                            <p:childTnLst>
                              <p:par>
                                <p:cTn id="65" presetID="23" presetClass="entr" presetSubtype="16" fill="hold" grpId="0" nodeType="after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p:cTn id="67" dur="500" fill="hold"/>
                                        <p:tgtEl>
                                          <p:spTgt spid="16"/>
                                        </p:tgtEl>
                                        <p:attrNameLst>
                                          <p:attrName>ppt_w</p:attrName>
                                        </p:attrNameLst>
                                      </p:cBhvr>
                                      <p:tavLst>
                                        <p:tav tm="0">
                                          <p:val>
                                            <p:fltVal val="0"/>
                                          </p:val>
                                        </p:tav>
                                        <p:tav tm="100000">
                                          <p:val>
                                            <p:strVal val="#ppt_w"/>
                                          </p:val>
                                        </p:tav>
                                      </p:tavLst>
                                    </p:anim>
                                    <p:anim calcmode="lin" valueType="num">
                                      <p:cBhvr>
                                        <p:cTn id="68" dur="500" fill="hold"/>
                                        <p:tgtEl>
                                          <p:spTgt spid="1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2"/>
      <p:bldP spid="6" grpId="0"/>
      <p:bldP spid="6" grpId="1"/>
      <p:bldP spid="8" grpId="0"/>
      <p:bldP spid="8" grpId="1"/>
      <p:bldP spid="11" grpId="0"/>
      <p:bldP spid="11" grpId="1"/>
      <p:bldP spid="12" grpId="0"/>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1077218"/>
          </a:xfrm>
          <a:prstGeom prst="rect">
            <a:avLst/>
          </a:prstGeom>
          <a:noFill/>
        </p:spPr>
        <p:txBody>
          <a:bodyPr wrap="square" rtlCol="0">
            <a:spAutoFit/>
          </a:bodyPr>
          <a:lstStyle/>
          <a:p>
            <a:r>
              <a:rPr lang="en-US" sz="3200" dirty="0"/>
              <a:t>Convert </a:t>
            </a:r>
            <a:r>
              <a:rPr lang="en-US" sz="3200" dirty="0" smtClean="0"/>
              <a:t>from Hebrew calendar to Gregorian</a:t>
            </a:r>
            <a:endParaRPr lang="en-US" sz="3200" dirty="0">
              <a:solidFill>
                <a:srgbClr val="FFFF00"/>
              </a:solidFill>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11:1-17</a:t>
            </a:r>
            <a:endParaRPr lang="en-US" sz="5800" dirty="0">
              <a:solidFill>
                <a:schemeClr val="bg1"/>
              </a:solidFill>
              <a:latin typeface="Castellar" pitchFamily="18" charset="0"/>
            </a:endParaRPr>
          </a:p>
        </p:txBody>
      </p:sp>
      <p:sp>
        <p:nvSpPr>
          <p:cNvPr id="6" name="TextBox 5"/>
          <p:cNvSpPr txBox="1"/>
          <p:nvPr/>
        </p:nvSpPr>
        <p:spPr>
          <a:xfrm>
            <a:off x="457200" y="2209800"/>
            <a:ext cx="8229600" cy="584775"/>
          </a:xfrm>
          <a:prstGeom prst="rect">
            <a:avLst/>
          </a:prstGeom>
          <a:noFill/>
        </p:spPr>
        <p:txBody>
          <a:bodyPr wrap="square" rtlCol="0">
            <a:spAutoFit/>
          </a:bodyPr>
          <a:lstStyle/>
          <a:p>
            <a:r>
              <a:rPr lang="en-US" sz="3200" dirty="0" smtClean="0"/>
              <a:t>173,880 </a:t>
            </a:r>
            <a:r>
              <a:rPr lang="en-US" sz="3200" dirty="0"/>
              <a:t>days ÷ 365.25 = 476.06 years</a:t>
            </a:r>
          </a:p>
        </p:txBody>
      </p:sp>
      <p:sp>
        <p:nvSpPr>
          <p:cNvPr id="12" name="TextBox 11"/>
          <p:cNvSpPr txBox="1"/>
          <p:nvPr/>
        </p:nvSpPr>
        <p:spPr>
          <a:xfrm>
            <a:off x="1676400" y="2819400"/>
            <a:ext cx="5115300" cy="1077218"/>
          </a:xfrm>
          <a:prstGeom prst="rect">
            <a:avLst/>
          </a:prstGeom>
          <a:noFill/>
        </p:spPr>
        <p:txBody>
          <a:bodyPr wrap="square" rtlCol="0">
            <a:spAutoFit/>
          </a:bodyPr>
          <a:lstStyle/>
          <a:p>
            <a:pPr algn="r"/>
            <a:r>
              <a:rPr lang="en-US" sz="3200" dirty="0" smtClean="0"/>
              <a:t>Mar. 5, 444 BC</a:t>
            </a:r>
            <a:endParaRPr lang="en-US" sz="3200" dirty="0"/>
          </a:p>
          <a:p>
            <a:pPr algn="r"/>
            <a:r>
              <a:rPr lang="en-US" sz="3200" dirty="0" smtClean="0"/>
              <a:t>+ 476 </a:t>
            </a:r>
            <a:r>
              <a:rPr lang="en-US" sz="3200" dirty="0"/>
              <a:t>years</a:t>
            </a:r>
          </a:p>
        </p:txBody>
      </p:sp>
      <p:cxnSp>
        <p:nvCxnSpPr>
          <p:cNvPr id="13" name="Straight Connector 12"/>
          <p:cNvCxnSpPr/>
          <p:nvPr/>
        </p:nvCxnSpPr>
        <p:spPr>
          <a:xfrm>
            <a:off x="3962400" y="3877818"/>
            <a:ext cx="28194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252850" y="3914518"/>
            <a:ext cx="4572000" cy="584775"/>
          </a:xfrm>
          <a:prstGeom prst="rect">
            <a:avLst/>
          </a:prstGeom>
          <a:noFill/>
        </p:spPr>
        <p:txBody>
          <a:bodyPr wrap="square" rtlCol="0">
            <a:spAutoFit/>
          </a:bodyPr>
          <a:lstStyle/>
          <a:p>
            <a:r>
              <a:rPr lang="en-US" sz="3200" dirty="0" smtClean="0"/>
              <a:t>Mar. 30, AD 33</a:t>
            </a:r>
            <a:endParaRPr lang="en-US" sz="3200" dirty="0"/>
          </a:p>
        </p:txBody>
      </p:sp>
    </p:spTree>
    <p:extLst>
      <p:ext uri="{BB962C8B-B14F-4D97-AF65-F5344CB8AC3E}">
        <p14:creationId xmlns:p14="http://schemas.microsoft.com/office/powerpoint/2010/main" xmlns="" val="87037193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9" presetClass="emph" presetSubtype="0" grpId="2" nodeType="afterEffect">
                                  <p:stCondLst>
                                    <p:cond delay="0"/>
                                  </p:stCondLst>
                                  <p:childTnLst>
                                    <p:set>
                                      <p:cBhvr rctx="PPT">
                                        <p:cTn id="17" dur="indefinite"/>
                                        <p:tgtEl>
                                          <p:spTgt spid="2"/>
                                        </p:tgtEl>
                                        <p:attrNameLst>
                                          <p:attrName>style.opacity</p:attrName>
                                        </p:attrNameLst>
                                      </p:cBhvr>
                                      <p:to>
                                        <p:strVal val="0.5"/>
                                      </p:to>
                                    </p:set>
                                    <p:animEffect filter="image" prLst="opacity: 0.5">
                                      <p:cBhvr rctx="IE">
                                        <p:cTn id="18" dur="indefinite"/>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500" fill="hold"/>
                                        <p:tgtEl>
                                          <p:spTgt spid="12"/>
                                        </p:tgtEl>
                                        <p:attrNameLst>
                                          <p:attrName>ppt_w</p:attrName>
                                        </p:attrNameLst>
                                      </p:cBhvr>
                                      <p:tavLst>
                                        <p:tav tm="0">
                                          <p:val>
                                            <p:fltVal val="0"/>
                                          </p:val>
                                        </p:tav>
                                        <p:tav tm="100000">
                                          <p:val>
                                            <p:strVal val="#ppt_w"/>
                                          </p:val>
                                        </p:tav>
                                      </p:tavLst>
                                    </p:anim>
                                    <p:anim calcmode="lin" valueType="num">
                                      <p:cBhvr>
                                        <p:cTn id="24" dur="500" fill="hold"/>
                                        <p:tgtEl>
                                          <p:spTgt spid="12"/>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9" presetClass="emph" presetSubtype="0" grpId="2" nodeType="afterEffect">
                                  <p:stCondLst>
                                    <p:cond delay="0"/>
                                  </p:stCondLst>
                                  <p:childTnLst>
                                    <p:set>
                                      <p:cBhvr rctx="PPT">
                                        <p:cTn id="27" dur="indefinite"/>
                                        <p:tgtEl>
                                          <p:spTgt spid="6"/>
                                        </p:tgtEl>
                                        <p:attrNameLst>
                                          <p:attrName>style.opacity</p:attrName>
                                        </p:attrNameLst>
                                      </p:cBhvr>
                                      <p:to>
                                        <p:strVal val="0.5"/>
                                      </p:to>
                                    </p:set>
                                    <p:animEffect filter="image" prLst="opacity: 0.5">
                                      <p:cBhvr rctx="IE">
                                        <p:cTn id="28" dur="indefinite"/>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p:cTn id="33" dur="500" fill="hold"/>
                                        <p:tgtEl>
                                          <p:spTgt spid="13"/>
                                        </p:tgtEl>
                                        <p:attrNameLst>
                                          <p:attrName>ppt_w</p:attrName>
                                        </p:attrNameLst>
                                      </p:cBhvr>
                                      <p:tavLst>
                                        <p:tav tm="0">
                                          <p:val>
                                            <p:fltVal val="0"/>
                                          </p:val>
                                        </p:tav>
                                        <p:tav tm="100000">
                                          <p:val>
                                            <p:strVal val="#ppt_w"/>
                                          </p:val>
                                        </p:tav>
                                      </p:tavLst>
                                    </p:anim>
                                    <p:anim calcmode="lin" valueType="num">
                                      <p:cBhvr>
                                        <p:cTn id="34" dur="500" fill="hold"/>
                                        <p:tgtEl>
                                          <p:spTgt spid="13"/>
                                        </p:tgtEl>
                                        <p:attrNameLst>
                                          <p:attrName>ppt_h</p:attrName>
                                        </p:attrNameLst>
                                      </p:cBhvr>
                                      <p:tavLst>
                                        <p:tav tm="0">
                                          <p:val>
                                            <p:fltVal val="0"/>
                                          </p:val>
                                        </p:tav>
                                        <p:tav tm="100000">
                                          <p:val>
                                            <p:strVal val="#ppt_h"/>
                                          </p:val>
                                        </p:tav>
                                      </p:tavLst>
                                    </p:anim>
                                    <p:animEffect transition="in" filter="fade">
                                      <p:cBhvr>
                                        <p:cTn id="35" dur="500"/>
                                        <p:tgtEl>
                                          <p:spTgt spid="13"/>
                                        </p:tgtEl>
                                      </p:cBhvr>
                                    </p:animEffect>
                                  </p:childTnLst>
                                </p:cTn>
                              </p:par>
                            </p:childTnLst>
                          </p:cTn>
                        </p:par>
                        <p:par>
                          <p:cTn id="36" fill="hold">
                            <p:stCondLst>
                              <p:cond delay="500"/>
                            </p:stCondLst>
                            <p:childTnLst>
                              <p:par>
                                <p:cTn id="37" presetID="23" presetClass="entr" presetSubtype="16" fill="hold" grpId="0" nodeType="after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p:cTn id="39" dur="500" fill="hold"/>
                                        <p:tgtEl>
                                          <p:spTgt spid="16"/>
                                        </p:tgtEl>
                                        <p:attrNameLst>
                                          <p:attrName>ppt_w</p:attrName>
                                        </p:attrNameLst>
                                      </p:cBhvr>
                                      <p:tavLst>
                                        <p:tav tm="0">
                                          <p:val>
                                            <p:fltVal val="0"/>
                                          </p:val>
                                        </p:tav>
                                        <p:tav tm="100000">
                                          <p:val>
                                            <p:strVal val="#ppt_w"/>
                                          </p:val>
                                        </p:tav>
                                      </p:tavLst>
                                    </p:anim>
                                    <p:anim calcmode="lin" valueType="num">
                                      <p:cBhvr>
                                        <p:cTn id="40" dur="500" fill="hold"/>
                                        <p:tgtEl>
                                          <p:spTgt spid="1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2"/>
      <p:bldP spid="6" grpId="0"/>
      <p:bldP spid="6" grpId="2"/>
      <p:bldP spid="12" grpId="0"/>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84775"/>
          </a:xfrm>
          <a:prstGeom prst="rect">
            <a:avLst/>
          </a:prstGeom>
          <a:noFill/>
        </p:spPr>
        <p:txBody>
          <a:bodyPr wrap="square" rtlCol="0">
            <a:spAutoFit/>
          </a:bodyPr>
          <a:lstStyle/>
          <a:p>
            <a:r>
              <a:rPr lang="en-US" sz="3200" dirty="0" smtClean="0"/>
              <a:t>Alternate dates:</a:t>
            </a:r>
            <a:endParaRPr lang="en-US" sz="3200" dirty="0">
              <a:solidFill>
                <a:srgbClr val="FFFF00"/>
              </a:solidFill>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11:1-17</a:t>
            </a:r>
            <a:endParaRPr lang="en-US" sz="5800" dirty="0">
              <a:solidFill>
                <a:schemeClr val="bg1"/>
              </a:solidFill>
              <a:latin typeface="Castellar" pitchFamily="18" charset="0"/>
            </a:endParaRPr>
          </a:p>
        </p:txBody>
      </p:sp>
      <p:sp>
        <p:nvSpPr>
          <p:cNvPr id="6" name="TextBox 5"/>
          <p:cNvSpPr txBox="1"/>
          <p:nvPr/>
        </p:nvSpPr>
        <p:spPr>
          <a:xfrm>
            <a:off x="457200" y="1716975"/>
            <a:ext cx="8229600" cy="1077218"/>
          </a:xfrm>
          <a:prstGeom prst="rect">
            <a:avLst/>
          </a:prstGeom>
          <a:noFill/>
        </p:spPr>
        <p:txBody>
          <a:bodyPr wrap="square" rtlCol="0">
            <a:spAutoFit/>
          </a:bodyPr>
          <a:lstStyle/>
          <a:p>
            <a:r>
              <a:rPr lang="en-US" sz="3200" dirty="0" smtClean="0"/>
              <a:t>Artaxerxes’ command: Mar. 14, 445 BC</a:t>
            </a:r>
            <a:endParaRPr lang="en-US" sz="3200" dirty="0"/>
          </a:p>
        </p:txBody>
      </p:sp>
      <p:sp>
        <p:nvSpPr>
          <p:cNvPr id="12" name="TextBox 11"/>
          <p:cNvSpPr txBox="1"/>
          <p:nvPr/>
        </p:nvSpPr>
        <p:spPr>
          <a:xfrm>
            <a:off x="457200" y="2769872"/>
            <a:ext cx="8229600" cy="584775"/>
          </a:xfrm>
          <a:prstGeom prst="rect">
            <a:avLst/>
          </a:prstGeom>
          <a:noFill/>
        </p:spPr>
        <p:txBody>
          <a:bodyPr wrap="square" rtlCol="0">
            <a:spAutoFit/>
          </a:bodyPr>
          <a:lstStyle/>
          <a:p>
            <a:r>
              <a:rPr lang="en-US" sz="3200" dirty="0" smtClean="0"/>
              <a:t>Triumphal Entry: Apr. 6, AD 32</a:t>
            </a:r>
            <a:endParaRPr lang="en-US" sz="3200" dirty="0"/>
          </a:p>
        </p:txBody>
      </p:sp>
    </p:spTree>
    <p:extLst>
      <p:ext uri="{BB962C8B-B14F-4D97-AF65-F5344CB8AC3E}">
        <p14:creationId xmlns:p14="http://schemas.microsoft.com/office/powerpoint/2010/main" xmlns="" val="10938121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11:1-17</a:t>
            </a:r>
            <a:endParaRPr lang="en-US" sz="5800" dirty="0">
              <a:solidFill>
                <a:schemeClr val="bg1"/>
              </a:solidFill>
              <a:latin typeface="Castellar" pitchFamily="18" charset="0"/>
            </a:endParaRPr>
          </a:p>
        </p:txBody>
      </p:sp>
      <p:sp>
        <p:nvSpPr>
          <p:cNvPr id="8" name="Freeform 7"/>
          <p:cNvSpPr/>
          <p:nvPr/>
        </p:nvSpPr>
        <p:spPr>
          <a:xfrm>
            <a:off x="541454" y="1827874"/>
            <a:ext cx="5734050" cy="352425"/>
          </a:xfrm>
          <a:custGeom>
            <a:avLst/>
            <a:gdLst>
              <a:gd name="connsiteX0" fmla="*/ 0 w 4667250"/>
              <a:gd name="connsiteY0" fmla="*/ 352425 h 352425"/>
              <a:gd name="connsiteX1" fmla="*/ 0 w 4667250"/>
              <a:gd name="connsiteY1" fmla="*/ 0 h 352425"/>
              <a:gd name="connsiteX2" fmla="*/ 4667250 w 4667250"/>
              <a:gd name="connsiteY2" fmla="*/ 0 h 352425"/>
              <a:gd name="connsiteX3" fmla="*/ 4524375 w 4667250"/>
              <a:gd name="connsiteY3" fmla="*/ 114300 h 352425"/>
              <a:gd name="connsiteX4" fmla="*/ 4648200 w 4667250"/>
              <a:gd name="connsiteY4" fmla="*/ 200025 h 352425"/>
              <a:gd name="connsiteX5" fmla="*/ 4495800 w 4667250"/>
              <a:gd name="connsiteY5" fmla="*/ 276225 h 352425"/>
              <a:gd name="connsiteX6" fmla="*/ 4591050 w 4667250"/>
              <a:gd name="connsiteY6" fmla="*/ 352425 h 352425"/>
              <a:gd name="connsiteX7" fmla="*/ 0 w 4667250"/>
              <a:gd name="connsiteY7" fmla="*/ 352425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667250" h="352425">
                <a:moveTo>
                  <a:pt x="0" y="352425"/>
                </a:moveTo>
                <a:lnTo>
                  <a:pt x="0" y="0"/>
                </a:lnTo>
                <a:lnTo>
                  <a:pt x="4667250" y="0"/>
                </a:lnTo>
                <a:lnTo>
                  <a:pt x="4524375" y="114300"/>
                </a:lnTo>
                <a:lnTo>
                  <a:pt x="4648200" y="200025"/>
                </a:lnTo>
                <a:lnTo>
                  <a:pt x="4495800" y="276225"/>
                </a:lnTo>
                <a:lnTo>
                  <a:pt x="4591050" y="352425"/>
                </a:lnTo>
                <a:lnTo>
                  <a:pt x="0" y="352425"/>
                </a:lnTo>
                <a:close/>
              </a:path>
            </a:pathLst>
          </a:custGeom>
          <a:solidFill>
            <a:schemeClr val="bg1"/>
          </a:solidFill>
          <a:ln w="285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6250359" y="1818349"/>
            <a:ext cx="2063495" cy="364392"/>
          </a:xfrm>
          <a:custGeom>
            <a:avLst/>
            <a:gdLst>
              <a:gd name="connsiteX0" fmla="*/ 152400 w 3162300"/>
              <a:gd name="connsiteY0" fmla="*/ 9525 h 352425"/>
              <a:gd name="connsiteX1" fmla="*/ 9525 w 3162300"/>
              <a:gd name="connsiteY1" fmla="*/ 123825 h 352425"/>
              <a:gd name="connsiteX2" fmla="*/ 133350 w 3162300"/>
              <a:gd name="connsiteY2" fmla="*/ 219075 h 352425"/>
              <a:gd name="connsiteX3" fmla="*/ 0 w 3162300"/>
              <a:gd name="connsiteY3" fmla="*/ 285750 h 352425"/>
              <a:gd name="connsiteX4" fmla="*/ 57150 w 3162300"/>
              <a:gd name="connsiteY4" fmla="*/ 352425 h 352425"/>
              <a:gd name="connsiteX5" fmla="*/ 3162300 w 3162300"/>
              <a:gd name="connsiteY5" fmla="*/ 352425 h 352425"/>
              <a:gd name="connsiteX6" fmla="*/ 3152775 w 3162300"/>
              <a:gd name="connsiteY6" fmla="*/ 0 h 352425"/>
              <a:gd name="connsiteX7" fmla="*/ 152400 w 3162300"/>
              <a:gd name="connsiteY7" fmla="*/ 9525 h 352425"/>
              <a:gd name="connsiteX0" fmla="*/ 208009 w 3162300"/>
              <a:gd name="connsiteY0" fmla="*/ 6015 h 352425"/>
              <a:gd name="connsiteX1" fmla="*/ 9525 w 3162300"/>
              <a:gd name="connsiteY1" fmla="*/ 123825 h 352425"/>
              <a:gd name="connsiteX2" fmla="*/ 133350 w 3162300"/>
              <a:gd name="connsiteY2" fmla="*/ 219075 h 352425"/>
              <a:gd name="connsiteX3" fmla="*/ 0 w 3162300"/>
              <a:gd name="connsiteY3" fmla="*/ 285750 h 352425"/>
              <a:gd name="connsiteX4" fmla="*/ 57150 w 3162300"/>
              <a:gd name="connsiteY4" fmla="*/ 352425 h 352425"/>
              <a:gd name="connsiteX5" fmla="*/ 3162300 w 3162300"/>
              <a:gd name="connsiteY5" fmla="*/ 352425 h 352425"/>
              <a:gd name="connsiteX6" fmla="*/ 3152775 w 3162300"/>
              <a:gd name="connsiteY6" fmla="*/ 0 h 352425"/>
              <a:gd name="connsiteX7" fmla="*/ 208009 w 3162300"/>
              <a:gd name="connsiteY7" fmla="*/ 6015 h 352425"/>
              <a:gd name="connsiteX0" fmla="*/ 208009 w 3162300"/>
              <a:gd name="connsiteY0" fmla="*/ 6015 h 352425"/>
              <a:gd name="connsiteX1" fmla="*/ 9525 w 3162300"/>
              <a:gd name="connsiteY1" fmla="*/ 123825 h 352425"/>
              <a:gd name="connsiteX2" fmla="*/ 172276 w 3162300"/>
              <a:gd name="connsiteY2" fmla="*/ 198019 h 352425"/>
              <a:gd name="connsiteX3" fmla="*/ 0 w 3162300"/>
              <a:gd name="connsiteY3" fmla="*/ 285750 h 352425"/>
              <a:gd name="connsiteX4" fmla="*/ 57150 w 3162300"/>
              <a:gd name="connsiteY4" fmla="*/ 352425 h 352425"/>
              <a:gd name="connsiteX5" fmla="*/ 3162300 w 3162300"/>
              <a:gd name="connsiteY5" fmla="*/ 352425 h 352425"/>
              <a:gd name="connsiteX6" fmla="*/ 3152775 w 3162300"/>
              <a:gd name="connsiteY6" fmla="*/ 0 h 352425"/>
              <a:gd name="connsiteX7" fmla="*/ 208009 w 3162300"/>
              <a:gd name="connsiteY7" fmla="*/ 6015 h 352425"/>
              <a:gd name="connsiteX0" fmla="*/ 208009 w 3162300"/>
              <a:gd name="connsiteY0" fmla="*/ 6015 h 352425"/>
              <a:gd name="connsiteX1" fmla="*/ 9525 w 3162300"/>
              <a:gd name="connsiteY1" fmla="*/ 123825 h 352425"/>
              <a:gd name="connsiteX2" fmla="*/ 172276 w 3162300"/>
              <a:gd name="connsiteY2" fmla="*/ 198019 h 352425"/>
              <a:gd name="connsiteX3" fmla="*/ 0 w 3162300"/>
              <a:gd name="connsiteY3" fmla="*/ 285750 h 352425"/>
              <a:gd name="connsiteX4" fmla="*/ 129439 w 3162300"/>
              <a:gd name="connsiteY4" fmla="*/ 352425 h 352425"/>
              <a:gd name="connsiteX5" fmla="*/ 3162300 w 3162300"/>
              <a:gd name="connsiteY5" fmla="*/ 352425 h 352425"/>
              <a:gd name="connsiteX6" fmla="*/ 3152775 w 3162300"/>
              <a:gd name="connsiteY6" fmla="*/ 0 h 352425"/>
              <a:gd name="connsiteX7" fmla="*/ 208009 w 3162300"/>
              <a:gd name="connsiteY7" fmla="*/ 6015 h 352425"/>
              <a:gd name="connsiteX0" fmla="*/ 208009 w 3162300"/>
              <a:gd name="connsiteY0" fmla="*/ 6015 h 352425"/>
              <a:gd name="connsiteX1" fmla="*/ 9525 w 3162300"/>
              <a:gd name="connsiteY1" fmla="*/ 123825 h 352425"/>
              <a:gd name="connsiteX2" fmla="*/ 211201 w 3162300"/>
              <a:gd name="connsiteY2" fmla="*/ 212056 h 352425"/>
              <a:gd name="connsiteX3" fmla="*/ 0 w 3162300"/>
              <a:gd name="connsiteY3" fmla="*/ 285750 h 352425"/>
              <a:gd name="connsiteX4" fmla="*/ 129439 w 3162300"/>
              <a:gd name="connsiteY4" fmla="*/ 352425 h 352425"/>
              <a:gd name="connsiteX5" fmla="*/ 3162300 w 3162300"/>
              <a:gd name="connsiteY5" fmla="*/ 352425 h 352425"/>
              <a:gd name="connsiteX6" fmla="*/ 3152775 w 3162300"/>
              <a:gd name="connsiteY6" fmla="*/ 0 h 352425"/>
              <a:gd name="connsiteX7" fmla="*/ 208009 w 3162300"/>
              <a:gd name="connsiteY7" fmla="*/ 6015 h 352425"/>
              <a:gd name="connsiteX0" fmla="*/ 260186 w 3162300"/>
              <a:gd name="connsiteY0" fmla="*/ 1311 h 352425"/>
              <a:gd name="connsiteX1" fmla="*/ 9525 w 3162300"/>
              <a:gd name="connsiteY1" fmla="*/ 123825 h 352425"/>
              <a:gd name="connsiteX2" fmla="*/ 211201 w 3162300"/>
              <a:gd name="connsiteY2" fmla="*/ 212056 h 352425"/>
              <a:gd name="connsiteX3" fmla="*/ 0 w 3162300"/>
              <a:gd name="connsiteY3" fmla="*/ 285750 h 352425"/>
              <a:gd name="connsiteX4" fmla="*/ 129439 w 3162300"/>
              <a:gd name="connsiteY4" fmla="*/ 352425 h 352425"/>
              <a:gd name="connsiteX5" fmla="*/ 3162300 w 3162300"/>
              <a:gd name="connsiteY5" fmla="*/ 352425 h 352425"/>
              <a:gd name="connsiteX6" fmla="*/ 3152775 w 3162300"/>
              <a:gd name="connsiteY6" fmla="*/ 0 h 352425"/>
              <a:gd name="connsiteX7" fmla="*/ 260186 w 3162300"/>
              <a:gd name="connsiteY7" fmla="*/ 1311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62300" h="352425">
                <a:moveTo>
                  <a:pt x="260186" y="1311"/>
                </a:moveTo>
                <a:lnTo>
                  <a:pt x="9525" y="123825"/>
                </a:lnTo>
                <a:lnTo>
                  <a:pt x="211201" y="212056"/>
                </a:lnTo>
                <a:lnTo>
                  <a:pt x="0" y="285750"/>
                </a:lnTo>
                <a:lnTo>
                  <a:pt x="129439" y="352425"/>
                </a:lnTo>
                <a:lnTo>
                  <a:pt x="3162300" y="352425"/>
                </a:lnTo>
                <a:lnTo>
                  <a:pt x="3152775" y="0"/>
                </a:lnTo>
                <a:lnTo>
                  <a:pt x="260186" y="1311"/>
                </a:lnTo>
                <a:close/>
              </a:path>
            </a:pathLst>
          </a:custGeom>
          <a:solidFill>
            <a:schemeClr val="bg1"/>
          </a:solidFill>
          <a:ln w="285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28"/>
          <p:cNvSpPr txBox="1">
            <a:spLocks noChangeArrowheads="1"/>
          </p:cNvSpPr>
          <p:nvPr/>
        </p:nvSpPr>
        <p:spPr bwMode="auto">
          <a:xfrm>
            <a:off x="465253" y="4362877"/>
            <a:ext cx="2043275" cy="923330"/>
          </a:xfrm>
          <a:prstGeom prst="rect">
            <a:avLst/>
          </a:prstGeom>
          <a:noFill/>
          <a:ln w="28575">
            <a:solidFill>
              <a:schemeClr val="tx1"/>
            </a:solidFill>
            <a:miter lim="800000"/>
            <a:headEnd/>
            <a:tailEnd/>
          </a:ln>
          <a:effectLst/>
        </p:spPr>
        <p:txBody>
          <a:bodyPr wrap="square">
            <a:spAutoFit/>
          </a:bodyPr>
          <a:lstStyle/>
          <a:p>
            <a:pPr algn="ctr">
              <a:spcBef>
                <a:spcPct val="50000"/>
              </a:spcBef>
            </a:pPr>
            <a:r>
              <a:rPr lang="en-US" sz="1800" b="1" dirty="0">
                <a:effectLst>
                  <a:outerShdw blurRad="38100" dist="38100" dir="2700000" algn="tl">
                    <a:srgbClr val="000000">
                      <a:alpha val="43137"/>
                    </a:srgbClr>
                  </a:outerShdw>
                </a:effectLst>
              </a:rPr>
              <a:t>Artaxerxes' decree </a:t>
            </a:r>
            <a:r>
              <a:rPr lang="en-US" sz="1800" b="1" dirty="0" smtClean="0">
                <a:effectLst>
                  <a:outerShdw blurRad="38100" dist="38100" dir="2700000" algn="tl">
                    <a:srgbClr val="000000">
                      <a:alpha val="43137"/>
                    </a:srgbClr>
                  </a:outerShdw>
                </a:effectLst>
              </a:rPr>
              <a:t>Mar. 5, 444 </a:t>
            </a:r>
            <a:r>
              <a:rPr lang="en-US" sz="1800" b="1" dirty="0">
                <a:effectLst>
                  <a:outerShdw blurRad="38100" dist="38100" dir="2700000" algn="tl">
                    <a:srgbClr val="000000">
                      <a:alpha val="43137"/>
                    </a:srgbClr>
                  </a:outerShdw>
                </a:effectLst>
              </a:rPr>
              <a:t>BC </a:t>
            </a:r>
          </a:p>
        </p:txBody>
      </p:sp>
      <p:cxnSp>
        <p:nvCxnSpPr>
          <p:cNvPr id="11" name="Straight Arrow Connector 10"/>
          <p:cNvCxnSpPr/>
          <p:nvPr/>
        </p:nvCxnSpPr>
        <p:spPr>
          <a:xfrm flipH="1" flipV="1">
            <a:off x="541459" y="2231309"/>
            <a:ext cx="753941" cy="213156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ext Box 30"/>
          <p:cNvSpPr txBox="1">
            <a:spLocks noChangeArrowheads="1"/>
          </p:cNvSpPr>
          <p:nvPr/>
        </p:nvSpPr>
        <p:spPr bwMode="auto">
          <a:xfrm>
            <a:off x="1066800" y="2890407"/>
            <a:ext cx="1713177" cy="646331"/>
          </a:xfrm>
          <a:prstGeom prst="rect">
            <a:avLst/>
          </a:prstGeom>
          <a:noFill/>
          <a:ln w="28575">
            <a:solidFill>
              <a:schemeClr val="tx1"/>
            </a:solidFill>
            <a:miter lim="800000"/>
            <a:headEnd/>
            <a:tailEnd/>
          </a:ln>
          <a:effectLst/>
        </p:spPr>
        <p:txBody>
          <a:bodyPr wrap="square">
            <a:spAutoFit/>
          </a:bodyPr>
          <a:lstStyle/>
          <a:p>
            <a:pPr algn="ctr">
              <a:spcBef>
                <a:spcPct val="50000"/>
              </a:spcBef>
            </a:pPr>
            <a:r>
              <a:rPr lang="en-US" sz="1800" b="1" dirty="0">
                <a:effectLst>
                  <a:outerShdw blurRad="38100" dist="38100" dir="2700000" algn="tl">
                    <a:srgbClr val="000000">
                      <a:alpha val="43137"/>
                    </a:srgbClr>
                  </a:outerShdw>
                </a:effectLst>
              </a:rPr>
              <a:t>Jerusalem rebuilt</a:t>
            </a:r>
          </a:p>
        </p:txBody>
      </p:sp>
      <p:cxnSp>
        <p:nvCxnSpPr>
          <p:cNvPr id="15" name="Straight Arrow Connector 14"/>
          <p:cNvCxnSpPr>
            <a:stCxn id="14" idx="0"/>
          </p:cNvCxnSpPr>
          <p:nvPr/>
        </p:nvCxnSpPr>
        <p:spPr>
          <a:xfrm flipH="1" flipV="1">
            <a:off x="994747" y="2223565"/>
            <a:ext cx="928642" cy="666842"/>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539224" y="1828788"/>
            <a:ext cx="450509" cy="352378"/>
          </a:xfrm>
          <a:prstGeom prst="rect">
            <a:avLst/>
          </a:prstGeom>
          <a:solidFill>
            <a:schemeClr val="accent2">
              <a:lumMod val="40000"/>
              <a:lumOff val="60000"/>
            </a:schemeClr>
          </a:solidFill>
          <a:ln w="285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985273" y="1825158"/>
            <a:ext cx="3046513" cy="356839"/>
          </a:xfrm>
          <a:prstGeom prst="rect">
            <a:avLst/>
          </a:prstGeom>
          <a:solidFill>
            <a:schemeClr val="accent3">
              <a:lumMod val="60000"/>
              <a:lumOff val="40000"/>
            </a:schemeClr>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5643452" y="4375234"/>
            <a:ext cx="450509" cy="352378"/>
          </a:xfrm>
          <a:prstGeom prst="rect">
            <a:avLst/>
          </a:prstGeom>
          <a:solidFill>
            <a:schemeClr val="accent2">
              <a:lumMod val="40000"/>
              <a:lumOff val="60000"/>
            </a:schemeClr>
          </a:solidFill>
          <a:ln w="285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5641104" y="4808994"/>
            <a:ext cx="450509" cy="352378"/>
          </a:xfrm>
          <a:prstGeom prst="rect">
            <a:avLst/>
          </a:prstGeom>
          <a:solidFill>
            <a:schemeClr val="accent3">
              <a:lumMod val="60000"/>
              <a:lumOff val="40000"/>
            </a:schemeClr>
          </a:solidFill>
          <a:ln w="285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249488" y="4371749"/>
            <a:ext cx="2321169" cy="400110"/>
          </a:xfrm>
          <a:prstGeom prst="rect">
            <a:avLst/>
          </a:prstGeom>
          <a:noFill/>
        </p:spPr>
        <p:txBody>
          <a:bodyPr wrap="square" rtlCol="0">
            <a:spAutoFit/>
          </a:bodyPr>
          <a:lstStyle/>
          <a:p>
            <a:pPr algn="r"/>
            <a:r>
              <a:rPr lang="en-US" sz="2000" b="1" dirty="0" smtClean="0">
                <a:effectLst>
                  <a:outerShdw blurRad="38100" dist="38100" dir="2700000" algn="tl">
                    <a:srgbClr val="000000">
                      <a:alpha val="43137"/>
                    </a:srgbClr>
                  </a:outerShdw>
                </a:effectLst>
              </a:rPr>
              <a:t>7 weeks (49yr)</a:t>
            </a:r>
          </a:p>
        </p:txBody>
      </p:sp>
      <p:sp>
        <p:nvSpPr>
          <p:cNvPr id="22" name="TextBox 21"/>
          <p:cNvSpPr txBox="1"/>
          <p:nvPr/>
        </p:nvSpPr>
        <p:spPr>
          <a:xfrm>
            <a:off x="2619636" y="4819577"/>
            <a:ext cx="2948673" cy="400110"/>
          </a:xfrm>
          <a:prstGeom prst="rect">
            <a:avLst/>
          </a:prstGeom>
          <a:noFill/>
        </p:spPr>
        <p:txBody>
          <a:bodyPr wrap="square" rtlCol="0">
            <a:spAutoFit/>
          </a:bodyPr>
          <a:lstStyle/>
          <a:p>
            <a:pPr algn="r"/>
            <a:r>
              <a:rPr lang="en-US" sz="2000" b="1" dirty="0" smtClean="0">
                <a:effectLst>
                  <a:outerShdw blurRad="38100" dist="38100" dir="2700000" algn="tl">
                    <a:srgbClr val="000000">
                      <a:alpha val="43137"/>
                    </a:srgbClr>
                  </a:outerShdw>
                </a:effectLst>
              </a:rPr>
              <a:t>62 weeks (424 yr)</a:t>
            </a:r>
          </a:p>
        </p:txBody>
      </p:sp>
      <p:sp>
        <p:nvSpPr>
          <p:cNvPr id="23" name="Rectangle 22"/>
          <p:cNvSpPr/>
          <p:nvPr/>
        </p:nvSpPr>
        <p:spPr>
          <a:xfrm>
            <a:off x="8078164" y="1822811"/>
            <a:ext cx="236695" cy="352378"/>
          </a:xfrm>
          <a:prstGeom prst="rect">
            <a:avLst/>
          </a:prstGeom>
          <a:solidFill>
            <a:schemeClr val="accent4">
              <a:lumMod val="75000"/>
            </a:schemeClr>
          </a:solidFill>
          <a:ln w="285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641099" y="5252349"/>
            <a:ext cx="450509" cy="352378"/>
          </a:xfrm>
          <a:prstGeom prst="rect">
            <a:avLst/>
          </a:prstGeom>
          <a:solidFill>
            <a:schemeClr val="accent4">
              <a:lumMod val="75000"/>
            </a:schemeClr>
          </a:solidFill>
          <a:ln w="285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3247135" y="5262932"/>
            <a:ext cx="2321169" cy="400110"/>
          </a:xfrm>
          <a:prstGeom prst="rect">
            <a:avLst/>
          </a:prstGeom>
          <a:noFill/>
        </p:spPr>
        <p:txBody>
          <a:bodyPr wrap="square" rtlCol="0">
            <a:spAutoFit/>
          </a:bodyPr>
          <a:lstStyle/>
          <a:p>
            <a:pPr algn="r"/>
            <a:r>
              <a:rPr lang="en-US" sz="2000" b="1" dirty="0" smtClean="0">
                <a:effectLst>
                  <a:outerShdw blurRad="38100" dist="38100" dir="2700000" algn="tl">
                    <a:srgbClr val="000000">
                      <a:alpha val="43137"/>
                    </a:srgbClr>
                  </a:outerShdw>
                </a:effectLst>
              </a:rPr>
              <a:t>1 week (7 yr)</a:t>
            </a:r>
          </a:p>
        </p:txBody>
      </p:sp>
      <p:sp>
        <p:nvSpPr>
          <p:cNvPr id="26" name="Left Brace 25"/>
          <p:cNvSpPr/>
          <p:nvPr/>
        </p:nvSpPr>
        <p:spPr>
          <a:xfrm rot="5400000">
            <a:off x="5951195" y="-342289"/>
            <a:ext cx="196908" cy="4045574"/>
          </a:xfrm>
          <a:prstGeom prst="leftBrace">
            <a:avLst/>
          </a:prstGeom>
          <a:ln w="28575">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p:cNvSpPr txBox="1"/>
          <p:nvPr/>
        </p:nvSpPr>
        <p:spPr>
          <a:xfrm>
            <a:off x="5196666" y="1132286"/>
            <a:ext cx="1889934" cy="338554"/>
          </a:xfrm>
          <a:prstGeom prst="rect">
            <a:avLst/>
          </a:prstGeom>
          <a:solidFill>
            <a:schemeClr val="accent1"/>
          </a:solidFill>
          <a:ln w="28575">
            <a:solidFill>
              <a:schemeClr val="bg1"/>
            </a:solidFill>
          </a:ln>
        </p:spPr>
        <p:txBody>
          <a:bodyPr wrap="square" rtlCol="0">
            <a:spAutoFit/>
          </a:bodyPr>
          <a:lstStyle/>
          <a:p>
            <a:pPr algn="ctr"/>
            <a:r>
              <a:rPr lang="en-US" sz="1600" b="1" dirty="0" smtClean="0">
                <a:effectLst>
                  <a:outerShdw blurRad="38100" dist="38100" dir="2700000" algn="tl">
                    <a:srgbClr val="000000">
                      <a:alpha val="43137"/>
                    </a:srgbClr>
                  </a:outerShdw>
                </a:effectLst>
                <a:cs typeface="Arial" pitchFamily="34" charset="0"/>
              </a:rPr>
              <a:t>Church Age</a:t>
            </a:r>
            <a:endParaRPr lang="en-US" sz="1600" b="1" dirty="0">
              <a:effectLst>
                <a:outerShdw blurRad="38100" dist="38100" dir="2700000" algn="tl">
                  <a:srgbClr val="000000">
                    <a:alpha val="43137"/>
                  </a:srgbClr>
                </a:outerShdw>
              </a:effectLst>
              <a:cs typeface="Arial" pitchFamily="34" charset="0"/>
            </a:endParaRPr>
          </a:p>
        </p:txBody>
      </p:sp>
      <p:sp>
        <p:nvSpPr>
          <p:cNvPr id="28" name="Text Box 30"/>
          <p:cNvSpPr txBox="1">
            <a:spLocks noChangeArrowheads="1"/>
          </p:cNvSpPr>
          <p:nvPr/>
        </p:nvSpPr>
        <p:spPr bwMode="auto">
          <a:xfrm>
            <a:off x="2903494" y="2893346"/>
            <a:ext cx="2293171" cy="923330"/>
          </a:xfrm>
          <a:prstGeom prst="rect">
            <a:avLst/>
          </a:prstGeom>
          <a:noFill/>
          <a:ln w="28575">
            <a:solidFill>
              <a:schemeClr val="tx1"/>
            </a:solidFill>
            <a:miter lim="800000"/>
            <a:headEnd/>
            <a:tailEnd/>
          </a:ln>
          <a:effectLst/>
        </p:spPr>
        <p:txBody>
          <a:bodyPr wrap="square">
            <a:spAutoFit/>
          </a:bodyPr>
          <a:lstStyle/>
          <a:p>
            <a:pPr algn="ctr">
              <a:spcBef>
                <a:spcPct val="50000"/>
              </a:spcBef>
            </a:pPr>
            <a:r>
              <a:rPr lang="en-US" sz="1800" b="1" dirty="0" smtClean="0">
                <a:effectLst>
                  <a:outerShdw blurRad="38100" dist="38100" dir="2700000" algn="tl">
                    <a:srgbClr val="000000">
                      <a:alpha val="43137"/>
                    </a:srgbClr>
                  </a:outerShdw>
                </a:effectLst>
              </a:rPr>
              <a:t>Triumphal Entry Mar. 30, AD 33</a:t>
            </a:r>
            <a:endParaRPr lang="en-US" sz="1800" b="1" dirty="0">
              <a:effectLst>
                <a:outerShdw blurRad="38100" dist="38100" dir="2700000" algn="tl">
                  <a:srgbClr val="000000">
                    <a:alpha val="43137"/>
                  </a:srgbClr>
                </a:outerShdw>
              </a:effectLst>
            </a:endParaRPr>
          </a:p>
        </p:txBody>
      </p:sp>
      <p:cxnSp>
        <p:nvCxnSpPr>
          <p:cNvPr id="29" name="Straight Arrow Connector 28"/>
          <p:cNvCxnSpPr>
            <a:stCxn id="28" idx="0"/>
          </p:cNvCxnSpPr>
          <p:nvPr/>
        </p:nvCxnSpPr>
        <p:spPr>
          <a:xfrm flipH="1" flipV="1">
            <a:off x="4005090" y="2251992"/>
            <a:ext cx="44990" cy="641354"/>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Text Box 30"/>
          <p:cNvSpPr txBox="1">
            <a:spLocks noChangeArrowheads="1"/>
          </p:cNvSpPr>
          <p:nvPr/>
        </p:nvSpPr>
        <p:spPr bwMode="auto">
          <a:xfrm>
            <a:off x="5324238" y="2893341"/>
            <a:ext cx="1990962" cy="646331"/>
          </a:xfrm>
          <a:prstGeom prst="rect">
            <a:avLst/>
          </a:prstGeom>
          <a:noFill/>
          <a:ln w="28575">
            <a:solidFill>
              <a:schemeClr val="tx1"/>
            </a:solidFill>
            <a:miter lim="800000"/>
            <a:headEnd/>
            <a:tailEnd/>
          </a:ln>
          <a:effectLst/>
        </p:spPr>
        <p:txBody>
          <a:bodyPr wrap="square">
            <a:spAutoFit/>
          </a:bodyPr>
          <a:lstStyle/>
          <a:p>
            <a:pPr algn="ctr">
              <a:spcBef>
                <a:spcPct val="50000"/>
              </a:spcBef>
            </a:pPr>
            <a:r>
              <a:rPr lang="en-US" sz="1800" b="1" dirty="0" smtClean="0">
                <a:effectLst>
                  <a:outerShdw blurRad="38100" dist="38100" dir="2700000" algn="tl">
                    <a:srgbClr val="000000">
                      <a:alpha val="43137"/>
                    </a:srgbClr>
                  </a:outerShdw>
                </a:effectLst>
              </a:rPr>
              <a:t>Rapture of the Church</a:t>
            </a:r>
            <a:endParaRPr lang="en-US" sz="1800" b="1" dirty="0">
              <a:effectLst>
                <a:outerShdw blurRad="38100" dist="38100" dir="2700000" algn="tl">
                  <a:srgbClr val="000000">
                    <a:alpha val="43137"/>
                  </a:srgbClr>
                </a:outerShdw>
              </a:effectLst>
            </a:endParaRPr>
          </a:p>
        </p:txBody>
      </p:sp>
      <p:cxnSp>
        <p:nvCxnSpPr>
          <p:cNvPr id="32" name="Straight Arrow Connector 31"/>
          <p:cNvCxnSpPr>
            <a:stCxn id="30" idx="0"/>
          </p:cNvCxnSpPr>
          <p:nvPr/>
        </p:nvCxnSpPr>
        <p:spPr>
          <a:xfrm flipV="1">
            <a:off x="6319719" y="2235329"/>
            <a:ext cx="1736352" cy="658012"/>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 name="Left Brace 32"/>
          <p:cNvSpPr/>
          <p:nvPr/>
        </p:nvSpPr>
        <p:spPr>
          <a:xfrm rot="5400000">
            <a:off x="2176682" y="-62324"/>
            <a:ext cx="228600" cy="3471761"/>
          </a:xfrm>
          <a:prstGeom prst="leftBrace">
            <a:avLst/>
          </a:prstGeom>
          <a:ln w="28575">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TextBox 33"/>
          <p:cNvSpPr txBox="1"/>
          <p:nvPr/>
        </p:nvSpPr>
        <p:spPr>
          <a:xfrm>
            <a:off x="1447800" y="1143000"/>
            <a:ext cx="1683552" cy="338554"/>
          </a:xfrm>
          <a:prstGeom prst="rect">
            <a:avLst/>
          </a:prstGeom>
          <a:solidFill>
            <a:schemeClr val="accent1"/>
          </a:solidFill>
          <a:ln w="28575">
            <a:solidFill>
              <a:schemeClr val="bg1"/>
            </a:solidFill>
          </a:ln>
        </p:spPr>
        <p:txBody>
          <a:bodyPr wrap="square" rtlCol="0">
            <a:spAutoFit/>
          </a:bodyPr>
          <a:lstStyle/>
          <a:p>
            <a:pPr algn="ctr"/>
            <a:r>
              <a:rPr lang="en-US" sz="1600" b="1" dirty="0" smtClean="0">
                <a:effectLst>
                  <a:outerShdw blurRad="38100" dist="38100" dir="2700000" algn="tl">
                    <a:srgbClr val="000000">
                      <a:alpha val="43137"/>
                    </a:srgbClr>
                  </a:outerShdw>
                </a:effectLst>
                <a:cs typeface="Arial" pitchFamily="34" charset="0"/>
              </a:rPr>
              <a:t>173,880 days</a:t>
            </a:r>
            <a:endParaRPr lang="en-US" sz="1600" b="1" dirty="0">
              <a:effectLst>
                <a:outerShdw blurRad="38100" dist="38100" dir="2700000" algn="tl">
                  <a:srgbClr val="000000">
                    <a:alpha val="43137"/>
                  </a:srgbClr>
                </a:outerShdw>
              </a:effectLst>
              <a:cs typeface="Arial" pitchFamily="34" charset="0"/>
            </a:endParaRPr>
          </a:p>
        </p:txBody>
      </p:sp>
    </p:spTree>
    <p:extLst>
      <p:ext uri="{BB962C8B-B14F-4D97-AF65-F5344CB8AC3E}">
        <p14:creationId xmlns:p14="http://schemas.microsoft.com/office/powerpoint/2010/main" xmlns="" val="19722382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16"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p:cTn id="16" dur="500" fill="hold"/>
                                        <p:tgtEl>
                                          <p:spTgt spid="10"/>
                                        </p:tgtEl>
                                        <p:attrNameLst>
                                          <p:attrName>ppt_w</p:attrName>
                                        </p:attrNameLst>
                                      </p:cBhvr>
                                      <p:tavLst>
                                        <p:tav tm="0">
                                          <p:val>
                                            <p:fltVal val="0"/>
                                          </p:val>
                                        </p:tav>
                                        <p:tav tm="100000">
                                          <p:val>
                                            <p:strVal val="#ppt_w"/>
                                          </p:val>
                                        </p:tav>
                                      </p:tavLst>
                                    </p:anim>
                                    <p:anim calcmode="lin" valueType="num">
                                      <p:cBhvr>
                                        <p:cTn id="17" dur="500" fill="hold"/>
                                        <p:tgtEl>
                                          <p:spTgt spid="10"/>
                                        </p:tgtEl>
                                        <p:attrNameLst>
                                          <p:attrName>ppt_h</p:attrName>
                                        </p:attrNameLst>
                                      </p:cBhvr>
                                      <p:tavLst>
                                        <p:tav tm="0">
                                          <p:val>
                                            <p:fltVal val="0"/>
                                          </p:val>
                                        </p:tav>
                                        <p:tav tm="100000">
                                          <p:val>
                                            <p:strVal val="#ppt_h"/>
                                          </p:val>
                                        </p:tav>
                                      </p:tavLst>
                                    </p:anim>
                                    <p:animEffect transition="in" filter="fade">
                                      <p:cBhvr>
                                        <p:cTn id="18" dur="500"/>
                                        <p:tgtEl>
                                          <p:spTgt spid="10"/>
                                        </p:tgtEl>
                                      </p:cBhvr>
                                    </p:animEffect>
                                  </p:childTnLst>
                                </p:cTn>
                              </p:par>
                            </p:childTnLst>
                          </p:cTn>
                        </p:par>
                        <p:par>
                          <p:cTn id="19" fill="hold">
                            <p:stCondLst>
                              <p:cond delay="500"/>
                            </p:stCondLst>
                            <p:childTnLst>
                              <p:par>
                                <p:cTn id="20" presetID="22" presetClass="entr" presetSubtype="4" fill="hold"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down)">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left)">
                                      <p:cBhvr>
                                        <p:cTn id="27" dur="500"/>
                                        <p:tgtEl>
                                          <p:spTgt spid="17"/>
                                        </p:tgtEl>
                                      </p:cBhvr>
                                    </p:animEffect>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p:cTn id="31" dur="500" fill="hold"/>
                                        <p:tgtEl>
                                          <p:spTgt spid="19"/>
                                        </p:tgtEl>
                                        <p:attrNameLst>
                                          <p:attrName>ppt_w</p:attrName>
                                        </p:attrNameLst>
                                      </p:cBhvr>
                                      <p:tavLst>
                                        <p:tav tm="0">
                                          <p:val>
                                            <p:fltVal val="0"/>
                                          </p:val>
                                        </p:tav>
                                        <p:tav tm="100000">
                                          <p:val>
                                            <p:strVal val="#ppt_w"/>
                                          </p:val>
                                        </p:tav>
                                      </p:tavLst>
                                    </p:anim>
                                    <p:anim calcmode="lin" valueType="num">
                                      <p:cBhvr>
                                        <p:cTn id="32" dur="500" fill="hold"/>
                                        <p:tgtEl>
                                          <p:spTgt spid="19"/>
                                        </p:tgtEl>
                                        <p:attrNameLst>
                                          <p:attrName>ppt_h</p:attrName>
                                        </p:attrNameLst>
                                      </p:cBhvr>
                                      <p:tavLst>
                                        <p:tav tm="0">
                                          <p:val>
                                            <p:fltVal val="0"/>
                                          </p:val>
                                        </p:tav>
                                        <p:tav tm="100000">
                                          <p:val>
                                            <p:strVal val="#ppt_h"/>
                                          </p:val>
                                        </p:tav>
                                      </p:tavLst>
                                    </p:anim>
                                    <p:animEffect transition="in" filter="fade">
                                      <p:cBhvr>
                                        <p:cTn id="33" dur="500"/>
                                        <p:tgtEl>
                                          <p:spTgt spid="19"/>
                                        </p:tgtEl>
                                      </p:cBhvr>
                                    </p:animEffect>
                                  </p:childTnLst>
                                </p:cTn>
                              </p:par>
                            </p:childTnLst>
                          </p:cTn>
                        </p:par>
                        <p:par>
                          <p:cTn id="34" fill="hold">
                            <p:stCondLst>
                              <p:cond delay="1000"/>
                            </p:stCondLst>
                            <p:childTnLst>
                              <p:par>
                                <p:cTn id="35" presetID="53" presetClass="entr" presetSubtype="16" fill="hold" grpId="0" nodeType="after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p:cTn id="37" dur="500" fill="hold"/>
                                        <p:tgtEl>
                                          <p:spTgt spid="21"/>
                                        </p:tgtEl>
                                        <p:attrNameLst>
                                          <p:attrName>ppt_w</p:attrName>
                                        </p:attrNameLst>
                                      </p:cBhvr>
                                      <p:tavLst>
                                        <p:tav tm="0">
                                          <p:val>
                                            <p:fltVal val="0"/>
                                          </p:val>
                                        </p:tav>
                                        <p:tav tm="100000">
                                          <p:val>
                                            <p:strVal val="#ppt_w"/>
                                          </p:val>
                                        </p:tav>
                                      </p:tavLst>
                                    </p:anim>
                                    <p:anim calcmode="lin" valueType="num">
                                      <p:cBhvr>
                                        <p:cTn id="38" dur="500" fill="hold"/>
                                        <p:tgtEl>
                                          <p:spTgt spid="21"/>
                                        </p:tgtEl>
                                        <p:attrNameLst>
                                          <p:attrName>ppt_h</p:attrName>
                                        </p:attrNameLst>
                                      </p:cBhvr>
                                      <p:tavLst>
                                        <p:tav tm="0">
                                          <p:val>
                                            <p:fltVal val="0"/>
                                          </p:val>
                                        </p:tav>
                                        <p:tav tm="100000">
                                          <p:val>
                                            <p:strVal val="#ppt_h"/>
                                          </p:val>
                                        </p:tav>
                                      </p:tavLst>
                                    </p:anim>
                                    <p:animEffect transition="in" filter="fade">
                                      <p:cBhvr>
                                        <p:cTn id="39" dur="500"/>
                                        <p:tgtEl>
                                          <p:spTgt spid="21"/>
                                        </p:tgtEl>
                                      </p:cBhvr>
                                    </p:animEffect>
                                  </p:childTnLst>
                                </p:cTn>
                              </p:par>
                            </p:childTnLst>
                          </p:cTn>
                        </p:par>
                        <p:par>
                          <p:cTn id="40" fill="hold">
                            <p:stCondLst>
                              <p:cond delay="1500"/>
                            </p:stCondLst>
                            <p:childTnLst>
                              <p:par>
                                <p:cTn id="41" presetID="53" presetClass="entr" presetSubtype="16"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p:cTn id="43" dur="500" fill="hold"/>
                                        <p:tgtEl>
                                          <p:spTgt spid="14"/>
                                        </p:tgtEl>
                                        <p:attrNameLst>
                                          <p:attrName>ppt_w</p:attrName>
                                        </p:attrNameLst>
                                      </p:cBhvr>
                                      <p:tavLst>
                                        <p:tav tm="0">
                                          <p:val>
                                            <p:fltVal val="0"/>
                                          </p:val>
                                        </p:tav>
                                        <p:tav tm="100000">
                                          <p:val>
                                            <p:strVal val="#ppt_w"/>
                                          </p:val>
                                        </p:tav>
                                      </p:tavLst>
                                    </p:anim>
                                    <p:anim calcmode="lin" valueType="num">
                                      <p:cBhvr>
                                        <p:cTn id="44" dur="500" fill="hold"/>
                                        <p:tgtEl>
                                          <p:spTgt spid="14"/>
                                        </p:tgtEl>
                                        <p:attrNameLst>
                                          <p:attrName>ppt_h</p:attrName>
                                        </p:attrNameLst>
                                      </p:cBhvr>
                                      <p:tavLst>
                                        <p:tav tm="0">
                                          <p:val>
                                            <p:fltVal val="0"/>
                                          </p:val>
                                        </p:tav>
                                        <p:tav tm="100000">
                                          <p:val>
                                            <p:strVal val="#ppt_h"/>
                                          </p:val>
                                        </p:tav>
                                      </p:tavLst>
                                    </p:anim>
                                    <p:animEffect transition="in" filter="fade">
                                      <p:cBhvr>
                                        <p:cTn id="45" dur="500"/>
                                        <p:tgtEl>
                                          <p:spTgt spid="14"/>
                                        </p:tgtEl>
                                      </p:cBhvr>
                                    </p:animEffect>
                                  </p:childTnLst>
                                </p:cTn>
                              </p:par>
                            </p:childTnLst>
                          </p:cTn>
                        </p:par>
                        <p:par>
                          <p:cTn id="46" fill="hold">
                            <p:stCondLst>
                              <p:cond delay="2000"/>
                            </p:stCondLst>
                            <p:childTnLst>
                              <p:par>
                                <p:cTn id="47" presetID="22" presetClass="entr" presetSubtype="4" fill="hold" nodeType="after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wipe(down)">
                                      <p:cBhvr>
                                        <p:cTn id="49" dur="500"/>
                                        <p:tgtEl>
                                          <p:spTgt spid="15"/>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wipe(left)">
                                      <p:cBhvr>
                                        <p:cTn id="54" dur="500"/>
                                        <p:tgtEl>
                                          <p:spTgt spid="18"/>
                                        </p:tgtEl>
                                      </p:cBhvr>
                                    </p:animEffect>
                                  </p:childTnLst>
                                </p:cTn>
                              </p:par>
                            </p:childTnLst>
                          </p:cTn>
                        </p:par>
                        <p:par>
                          <p:cTn id="55" fill="hold">
                            <p:stCondLst>
                              <p:cond delay="500"/>
                            </p:stCondLst>
                            <p:childTnLst>
                              <p:par>
                                <p:cTn id="56" presetID="53" presetClass="entr" presetSubtype="16" fill="hold" grpId="0" nodeType="after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500" fill="hold"/>
                                        <p:tgtEl>
                                          <p:spTgt spid="20"/>
                                        </p:tgtEl>
                                        <p:attrNameLst>
                                          <p:attrName>ppt_w</p:attrName>
                                        </p:attrNameLst>
                                      </p:cBhvr>
                                      <p:tavLst>
                                        <p:tav tm="0">
                                          <p:val>
                                            <p:fltVal val="0"/>
                                          </p:val>
                                        </p:tav>
                                        <p:tav tm="100000">
                                          <p:val>
                                            <p:strVal val="#ppt_w"/>
                                          </p:val>
                                        </p:tav>
                                      </p:tavLst>
                                    </p:anim>
                                    <p:anim calcmode="lin" valueType="num">
                                      <p:cBhvr>
                                        <p:cTn id="59" dur="500" fill="hold"/>
                                        <p:tgtEl>
                                          <p:spTgt spid="20"/>
                                        </p:tgtEl>
                                        <p:attrNameLst>
                                          <p:attrName>ppt_h</p:attrName>
                                        </p:attrNameLst>
                                      </p:cBhvr>
                                      <p:tavLst>
                                        <p:tav tm="0">
                                          <p:val>
                                            <p:fltVal val="0"/>
                                          </p:val>
                                        </p:tav>
                                        <p:tav tm="100000">
                                          <p:val>
                                            <p:strVal val="#ppt_h"/>
                                          </p:val>
                                        </p:tav>
                                      </p:tavLst>
                                    </p:anim>
                                    <p:animEffect transition="in" filter="fade">
                                      <p:cBhvr>
                                        <p:cTn id="60" dur="500"/>
                                        <p:tgtEl>
                                          <p:spTgt spid="20"/>
                                        </p:tgtEl>
                                      </p:cBhvr>
                                    </p:animEffect>
                                  </p:childTnLst>
                                </p:cTn>
                              </p:par>
                            </p:childTnLst>
                          </p:cTn>
                        </p:par>
                        <p:par>
                          <p:cTn id="61" fill="hold">
                            <p:stCondLst>
                              <p:cond delay="1000"/>
                            </p:stCondLst>
                            <p:childTnLst>
                              <p:par>
                                <p:cTn id="62" presetID="53" presetClass="entr" presetSubtype="16" fill="hold" grpId="0" nodeType="afterEffect">
                                  <p:stCondLst>
                                    <p:cond delay="0"/>
                                  </p:stCondLst>
                                  <p:childTnLst>
                                    <p:set>
                                      <p:cBhvr>
                                        <p:cTn id="63" dur="1" fill="hold">
                                          <p:stCondLst>
                                            <p:cond delay="0"/>
                                          </p:stCondLst>
                                        </p:cTn>
                                        <p:tgtEl>
                                          <p:spTgt spid="22"/>
                                        </p:tgtEl>
                                        <p:attrNameLst>
                                          <p:attrName>style.visibility</p:attrName>
                                        </p:attrNameLst>
                                      </p:cBhvr>
                                      <p:to>
                                        <p:strVal val="visible"/>
                                      </p:to>
                                    </p:set>
                                    <p:anim calcmode="lin" valueType="num">
                                      <p:cBhvr>
                                        <p:cTn id="64" dur="500" fill="hold"/>
                                        <p:tgtEl>
                                          <p:spTgt spid="22"/>
                                        </p:tgtEl>
                                        <p:attrNameLst>
                                          <p:attrName>ppt_w</p:attrName>
                                        </p:attrNameLst>
                                      </p:cBhvr>
                                      <p:tavLst>
                                        <p:tav tm="0">
                                          <p:val>
                                            <p:fltVal val="0"/>
                                          </p:val>
                                        </p:tav>
                                        <p:tav tm="100000">
                                          <p:val>
                                            <p:strVal val="#ppt_w"/>
                                          </p:val>
                                        </p:tav>
                                      </p:tavLst>
                                    </p:anim>
                                    <p:anim calcmode="lin" valueType="num">
                                      <p:cBhvr>
                                        <p:cTn id="65" dur="500" fill="hold"/>
                                        <p:tgtEl>
                                          <p:spTgt spid="22"/>
                                        </p:tgtEl>
                                        <p:attrNameLst>
                                          <p:attrName>ppt_h</p:attrName>
                                        </p:attrNameLst>
                                      </p:cBhvr>
                                      <p:tavLst>
                                        <p:tav tm="0">
                                          <p:val>
                                            <p:fltVal val="0"/>
                                          </p:val>
                                        </p:tav>
                                        <p:tav tm="100000">
                                          <p:val>
                                            <p:strVal val="#ppt_h"/>
                                          </p:val>
                                        </p:tav>
                                      </p:tavLst>
                                    </p:anim>
                                    <p:animEffect transition="in" filter="fade">
                                      <p:cBhvr>
                                        <p:cTn id="66" dur="500"/>
                                        <p:tgtEl>
                                          <p:spTgt spid="22"/>
                                        </p:tgtEl>
                                      </p:cBhvr>
                                    </p:animEffect>
                                  </p:childTnLst>
                                </p:cTn>
                              </p:par>
                            </p:childTnLst>
                          </p:cTn>
                        </p:par>
                        <p:par>
                          <p:cTn id="67" fill="hold">
                            <p:stCondLst>
                              <p:cond delay="1500"/>
                            </p:stCondLst>
                            <p:childTnLst>
                              <p:par>
                                <p:cTn id="68" presetID="53" presetClass="entr" presetSubtype="16" fill="hold" grpId="0" nodeType="afterEffect">
                                  <p:stCondLst>
                                    <p:cond delay="0"/>
                                  </p:stCondLst>
                                  <p:childTnLst>
                                    <p:set>
                                      <p:cBhvr>
                                        <p:cTn id="69" dur="1" fill="hold">
                                          <p:stCondLst>
                                            <p:cond delay="0"/>
                                          </p:stCondLst>
                                        </p:cTn>
                                        <p:tgtEl>
                                          <p:spTgt spid="28"/>
                                        </p:tgtEl>
                                        <p:attrNameLst>
                                          <p:attrName>style.visibility</p:attrName>
                                        </p:attrNameLst>
                                      </p:cBhvr>
                                      <p:to>
                                        <p:strVal val="visible"/>
                                      </p:to>
                                    </p:set>
                                    <p:anim calcmode="lin" valueType="num">
                                      <p:cBhvr>
                                        <p:cTn id="70" dur="500" fill="hold"/>
                                        <p:tgtEl>
                                          <p:spTgt spid="28"/>
                                        </p:tgtEl>
                                        <p:attrNameLst>
                                          <p:attrName>ppt_w</p:attrName>
                                        </p:attrNameLst>
                                      </p:cBhvr>
                                      <p:tavLst>
                                        <p:tav tm="0">
                                          <p:val>
                                            <p:fltVal val="0"/>
                                          </p:val>
                                        </p:tav>
                                        <p:tav tm="100000">
                                          <p:val>
                                            <p:strVal val="#ppt_w"/>
                                          </p:val>
                                        </p:tav>
                                      </p:tavLst>
                                    </p:anim>
                                    <p:anim calcmode="lin" valueType="num">
                                      <p:cBhvr>
                                        <p:cTn id="71" dur="500" fill="hold"/>
                                        <p:tgtEl>
                                          <p:spTgt spid="28"/>
                                        </p:tgtEl>
                                        <p:attrNameLst>
                                          <p:attrName>ppt_h</p:attrName>
                                        </p:attrNameLst>
                                      </p:cBhvr>
                                      <p:tavLst>
                                        <p:tav tm="0">
                                          <p:val>
                                            <p:fltVal val="0"/>
                                          </p:val>
                                        </p:tav>
                                        <p:tav tm="100000">
                                          <p:val>
                                            <p:strVal val="#ppt_h"/>
                                          </p:val>
                                        </p:tav>
                                      </p:tavLst>
                                    </p:anim>
                                    <p:animEffect transition="in" filter="fade">
                                      <p:cBhvr>
                                        <p:cTn id="72" dur="500"/>
                                        <p:tgtEl>
                                          <p:spTgt spid="28"/>
                                        </p:tgtEl>
                                      </p:cBhvr>
                                    </p:animEffect>
                                  </p:childTnLst>
                                </p:cTn>
                              </p:par>
                            </p:childTnLst>
                          </p:cTn>
                        </p:par>
                        <p:par>
                          <p:cTn id="73" fill="hold">
                            <p:stCondLst>
                              <p:cond delay="2000"/>
                            </p:stCondLst>
                            <p:childTnLst>
                              <p:par>
                                <p:cTn id="74" presetID="22" presetClass="entr" presetSubtype="4" fill="hold" nodeType="afterEffect">
                                  <p:stCondLst>
                                    <p:cond delay="0"/>
                                  </p:stCondLst>
                                  <p:childTnLst>
                                    <p:set>
                                      <p:cBhvr>
                                        <p:cTn id="75" dur="1" fill="hold">
                                          <p:stCondLst>
                                            <p:cond delay="0"/>
                                          </p:stCondLst>
                                        </p:cTn>
                                        <p:tgtEl>
                                          <p:spTgt spid="29"/>
                                        </p:tgtEl>
                                        <p:attrNameLst>
                                          <p:attrName>style.visibility</p:attrName>
                                        </p:attrNameLst>
                                      </p:cBhvr>
                                      <p:to>
                                        <p:strVal val="visible"/>
                                      </p:to>
                                    </p:set>
                                    <p:animEffect transition="in" filter="wipe(down)">
                                      <p:cBhvr>
                                        <p:cTn id="76" dur="500"/>
                                        <p:tgtEl>
                                          <p:spTgt spid="29"/>
                                        </p:tgtEl>
                                      </p:cBhvr>
                                    </p:animEffect>
                                  </p:childTnLst>
                                </p:cTn>
                              </p:par>
                            </p:childTnLst>
                          </p:cTn>
                        </p:par>
                        <p:par>
                          <p:cTn id="77" fill="hold">
                            <p:stCondLst>
                              <p:cond delay="2500"/>
                            </p:stCondLst>
                            <p:childTnLst>
                              <p:par>
                                <p:cTn id="78" presetID="17" presetClass="entr" presetSubtype="10" fill="hold" grpId="0" nodeType="afterEffect">
                                  <p:stCondLst>
                                    <p:cond delay="0"/>
                                  </p:stCondLst>
                                  <p:childTnLst>
                                    <p:set>
                                      <p:cBhvr>
                                        <p:cTn id="79" dur="1" fill="hold">
                                          <p:stCondLst>
                                            <p:cond delay="0"/>
                                          </p:stCondLst>
                                        </p:cTn>
                                        <p:tgtEl>
                                          <p:spTgt spid="33"/>
                                        </p:tgtEl>
                                        <p:attrNameLst>
                                          <p:attrName>style.visibility</p:attrName>
                                        </p:attrNameLst>
                                      </p:cBhvr>
                                      <p:to>
                                        <p:strVal val="visible"/>
                                      </p:to>
                                    </p:set>
                                    <p:anim calcmode="lin" valueType="num">
                                      <p:cBhvr>
                                        <p:cTn id="80" dur="500" fill="hold"/>
                                        <p:tgtEl>
                                          <p:spTgt spid="33"/>
                                        </p:tgtEl>
                                        <p:attrNameLst>
                                          <p:attrName>ppt_w</p:attrName>
                                        </p:attrNameLst>
                                      </p:cBhvr>
                                      <p:tavLst>
                                        <p:tav tm="0">
                                          <p:val>
                                            <p:fltVal val="0"/>
                                          </p:val>
                                        </p:tav>
                                        <p:tav tm="100000">
                                          <p:val>
                                            <p:strVal val="#ppt_w"/>
                                          </p:val>
                                        </p:tav>
                                      </p:tavLst>
                                    </p:anim>
                                    <p:anim calcmode="lin" valueType="num">
                                      <p:cBhvr>
                                        <p:cTn id="81" dur="500" fill="hold"/>
                                        <p:tgtEl>
                                          <p:spTgt spid="33"/>
                                        </p:tgtEl>
                                        <p:attrNameLst>
                                          <p:attrName>ppt_h</p:attrName>
                                        </p:attrNameLst>
                                      </p:cBhvr>
                                      <p:tavLst>
                                        <p:tav tm="0">
                                          <p:val>
                                            <p:strVal val="#ppt_h"/>
                                          </p:val>
                                        </p:tav>
                                        <p:tav tm="100000">
                                          <p:val>
                                            <p:strVal val="#ppt_h"/>
                                          </p:val>
                                        </p:tav>
                                      </p:tavLst>
                                    </p:anim>
                                  </p:childTnLst>
                                </p:cTn>
                              </p:par>
                            </p:childTnLst>
                          </p:cTn>
                        </p:par>
                        <p:par>
                          <p:cTn id="82" fill="hold">
                            <p:stCondLst>
                              <p:cond delay="3000"/>
                            </p:stCondLst>
                            <p:childTnLst>
                              <p:par>
                                <p:cTn id="83" presetID="53" presetClass="entr" presetSubtype="16" fill="hold" grpId="0" nodeType="afterEffect">
                                  <p:stCondLst>
                                    <p:cond delay="0"/>
                                  </p:stCondLst>
                                  <p:childTnLst>
                                    <p:set>
                                      <p:cBhvr>
                                        <p:cTn id="84" dur="1" fill="hold">
                                          <p:stCondLst>
                                            <p:cond delay="0"/>
                                          </p:stCondLst>
                                        </p:cTn>
                                        <p:tgtEl>
                                          <p:spTgt spid="34"/>
                                        </p:tgtEl>
                                        <p:attrNameLst>
                                          <p:attrName>style.visibility</p:attrName>
                                        </p:attrNameLst>
                                      </p:cBhvr>
                                      <p:to>
                                        <p:strVal val="visible"/>
                                      </p:to>
                                    </p:set>
                                    <p:anim calcmode="lin" valueType="num">
                                      <p:cBhvr>
                                        <p:cTn id="85" dur="500" fill="hold"/>
                                        <p:tgtEl>
                                          <p:spTgt spid="34"/>
                                        </p:tgtEl>
                                        <p:attrNameLst>
                                          <p:attrName>ppt_w</p:attrName>
                                        </p:attrNameLst>
                                      </p:cBhvr>
                                      <p:tavLst>
                                        <p:tav tm="0">
                                          <p:val>
                                            <p:fltVal val="0"/>
                                          </p:val>
                                        </p:tav>
                                        <p:tav tm="100000">
                                          <p:val>
                                            <p:strVal val="#ppt_w"/>
                                          </p:val>
                                        </p:tav>
                                      </p:tavLst>
                                    </p:anim>
                                    <p:anim calcmode="lin" valueType="num">
                                      <p:cBhvr>
                                        <p:cTn id="86" dur="500" fill="hold"/>
                                        <p:tgtEl>
                                          <p:spTgt spid="34"/>
                                        </p:tgtEl>
                                        <p:attrNameLst>
                                          <p:attrName>ppt_h</p:attrName>
                                        </p:attrNameLst>
                                      </p:cBhvr>
                                      <p:tavLst>
                                        <p:tav tm="0">
                                          <p:val>
                                            <p:fltVal val="0"/>
                                          </p:val>
                                        </p:tav>
                                        <p:tav tm="100000">
                                          <p:val>
                                            <p:strVal val="#ppt_h"/>
                                          </p:val>
                                        </p:tav>
                                      </p:tavLst>
                                    </p:anim>
                                    <p:animEffect transition="in" filter="fade">
                                      <p:cBhvr>
                                        <p:cTn id="87" dur="500"/>
                                        <p:tgtEl>
                                          <p:spTgt spid="34"/>
                                        </p:tgtEl>
                                      </p:cBhvr>
                                    </p:animEffect>
                                  </p:childTnLst>
                                </p:cTn>
                              </p:par>
                            </p:childTnLst>
                          </p:cTn>
                        </p:par>
                      </p:childTnLst>
                    </p:cTn>
                  </p:par>
                  <p:par>
                    <p:cTn id="88" fill="hold">
                      <p:stCondLst>
                        <p:cond delay="indefinite"/>
                      </p:stCondLst>
                      <p:childTnLst>
                        <p:par>
                          <p:cTn id="89" fill="hold">
                            <p:stCondLst>
                              <p:cond delay="0"/>
                            </p:stCondLst>
                            <p:childTnLst>
                              <p:par>
                                <p:cTn id="90" presetID="17" presetClass="entr" presetSubtype="10" fill="hold" grpId="0" nodeType="clickEffect">
                                  <p:stCondLst>
                                    <p:cond delay="0"/>
                                  </p:stCondLst>
                                  <p:childTnLst>
                                    <p:set>
                                      <p:cBhvr>
                                        <p:cTn id="91" dur="1" fill="hold">
                                          <p:stCondLst>
                                            <p:cond delay="0"/>
                                          </p:stCondLst>
                                        </p:cTn>
                                        <p:tgtEl>
                                          <p:spTgt spid="26"/>
                                        </p:tgtEl>
                                        <p:attrNameLst>
                                          <p:attrName>style.visibility</p:attrName>
                                        </p:attrNameLst>
                                      </p:cBhvr>
                                      <p:to>
                                        <p:strVal val="visible"/>
                                      </p:to>
                                    </p:set>
                                    <p:anim calcmode="lin" valueType="num">
                                      <p:cBhvr>
                                        <p:cTn id="92" dur="500" fill="hold"/>
                                        <p:tgtEl>
                                          <p:spTgt spid="26"/>
                                        </p:tgtEl>
                                        <p:attrNameLst>
                                          <p:attrName>ppt_w</p:attrName>
                                        </p:attrNameLst>
                                      </p:cBhvr>
                                      <p:tavLst>
                                        <p:tav tm="0">
                                          <p:val>
                                            <p:fltVal val="0"/>
                                          </p:val>
                                        </p:tav>
                                        <p:tav tm="100000">
                                          <p:val>
                                            <p:strVal val="#ppt_w"/>
                                          </p:val>
                                        </p:tav>
                                      </p:tavLst>
                                    </p:anim>
                                    <p:anim calcmode="lin" valueType="num">
                                      <p:cBhvr>
                                        <p:cTn id="93" dur="500" fill="hold"/>
                                        <p:tgtEl>
                                          <p:spTgt spid="26"/>
                                        </p:tgtEl>
                                        <p:attrNameLst>
                                          <p:attrName>ppt_h</p:attrName>
                                        </p:attrNameLst>
                                      </p:cBhvr>
                                      <p:tavLst>
                                        <p:tav tm="0">
                                          <p:val>
                                            <p:strVal val="#ppt_h"/>
                                          </p:val>
                                        </p:tav>
                                        <p:tav tm="100000">
                                          <p:val>
                                            <p:strVal val="#ppt_h"/>
                                          </p:val>
                                        </p:tav>
                                      </p:tavLst>
                                    </p:anim>
                                  </p:childTnLst>
                                </p:cTn>
                              </p:par>
                            </p:childTnLst>
                          </p:cTn>
                        </p:par>
                        <p:par>
                          <p:cTn id="94" fill="hold">
                            <p:stCondLst>
                              <p:cond delay="500"/>
                            </p:stCondLst>
                            <p:childTnLst>
                              <p:par>
                                <p:cTn id="95" presetID="53" presetClass="entr" presetSubtype="16" fill="hold" grpId="0" nodeType="afterEffect">
                                  <p:stCondLst>
                                    <p:cond delay="0"/>
                                  </p:stCondLst>
                                  <p:childTnLst>
                                    <p:set>
                                      <p:cBhvr>
                                        <p:cTn id="96" dur="1" fill="hold">
                                          <p:stCondLst>
                                            <p:cond delay="0"/>
                                          </p:stCondLst>
                                        </p:cTn>
                                        <p:tgtEl>
                                          <p:spTgt spid="27"/>
                                        </p:tgtEl>
                                        <p:attrNameLst>
                                          <p:attrName>style.visibility</p:attrName>
                                        </p:attrNameLst>
                                      </p:cBhvr>
                                      <p:to>
                                        <p:strVal val="visible"/>
                                      </p:to>
                                    </p:set>
                                    <p:anim calcmode="lin" valueType="num">
                                      <p:cBhvr>
                                        <p:cTn id="97" dur="500" fill="hold"/>
                                        <p:tgtEl>
                                          <p:spTgt spid="27"/>
                                        </p:tgtEl>
                                        <p:attrNameLst>
                                          <p:attrName>ppt_w</p:attrName>
                                        </p:attrNameLst>
                                      </p:cBhvr>
                                      <p:tavLst>
                                        <p:tav tm="0">
                                          <p:val>
                                            <p:fltVal val="0"/>
                                          </p:val>
                                        </p:tav>
                                        <p:tav tm="100000">
                                          <p:val>
                                            <p:strVal val="#ppt_w"/>
                                          </p:val>
                                        </p:tav>
                                      </p:tavLst>
                                    </p:anim>
                                    <p:anim calcmode="lin" valueType="num">
                                      <p:cBhvr>
                                        <p:cTn id="98" dur="500" fill="hold"/>
                                        <p:tgtEl>
                                          <p:spTgt spid="27"/>
                                        </p:tgtEl>
                                        <p:attrNameLst>
                                          <p:attrName>ppt_h</p:attrName>
                                        </p:attrNameLst>
                                      </p:cBhvr>
                                      <p:tavLst>
                                        <p:tav tm="0">
                                          <p:val>
                                            <p:fltVal val="0"/>
                                          </p:val>
                                        </p:tav>
                                        <p:tav tm="100000">
                                          <p:val>
                                            <p:strVal val="#ppt_h"/>
                                          </p:val>
                                        </p:tav>
                                      </p:tavLst>
                                    </p:anim>
                                    <p:animEffect transition="in" filter="fade">
                                      <p:cBhvr>
                                        <p:cTn id="99" dur="500"/>
                                        <p:tgtEl>
                                          <p:spTgt spid="27"/>
                                        </p:tgtEl>
                                      </p:cBhvr>
                                    </p:animEffect>
                                  </p:childTnLst>
                                </p:cTn>
                              </p:par>
                            </p:childTnLst>
                          </p:cTn>
                        </p:par>
                        <p:par>
                          <p:cTn id="100" fill="hold">
                            <p:stCondLst>
                              <p:cond delay="1000"/>
                            </p:stCondLst>
                            <p:childTnLst>
                              <p:par>
                                <p:cTn id="101" presetID="53" presetClass="entr" presetSubtype="16" fill="hold" grpId="0" nodeType="afterEffect">
                                  <p:stCondLst>
                                    <p:cond delay="0"/>
                                  </p:stCondLst>
                                  <p:childTnLst>
                                    <p:set>
                                      <p:cBhvr>
                                        <p:cTn id="102" dur="1" fill="hold">
                                          <p:stCondLst>
                                            <p:cond delay="0"/>
                                          </p:stCondLst>
                                        </p:cTn>
                                        <p:tgtEl>
                                          <p:spTgt spid="30"/>
                                        </p:tgtEl>
                                        <p:attrNameLst>
                                          <p:attrName>style.visibility</p:attrName>
                                        </p:attrNameLst>
                                      </p:cBhvr>
                                      <p:to>
                                        <p:strVal val="visible"/>
                                      </p:to>
                                    </p:set>
                                    <p:anim calcmode="lin" valueType="num">
                                      <p:cBhvr>
                                        <p:cTn id="103" dur="500" fill="hold"/>
                                        <p:tgtEl>
                                          <p:spTgt spid="30"/>
                                        </p:tgtEl>
                                        <p:attrNameLst>
                                          <p:attrName>ppt_w</p:attrName>
                                        </p:attrNameLst>
                                      </p:cBhvr>
                                      <p:tavLst>
                                        <p:tav tm="0">
                                          <p:val>
                                            <p:fltVal val="0"/>
                                          </p:val>
                                        </p:tav>
                                        <p:tav tm="100000">
                                          <p:val>
                                            <p:strVal val="#ppt_w"/>
                                          </p:val>
                                        </p:tav>
                                      </p:tavLst>
                                    </p:anim>
                                    <p:anim calcmode="lin" valueType="num">
                                      <p:cBhvr>
                                        <p:cTn id="104" dur="500" fill="hold"/>
                                        <p:tgtEl>
                                          <p:spTgt spid="30"/>
                                        </p:tgtEl>
                                        <p:attrNameLst>
                                          <p:attrName>ppt_h</p:attrName>
                                        </p:attrNameLst>
                                      </p:cBhvr>
                                      <p:tavLst>
                                        <p:tav tm="0">
                                          <p:val>
                                            <p:fltVal val="0"/>
                                          </p:val>
                                        </p:tav>
                                        <p:tav tm="100000">
                                          <p:val>
                                            <p:strVal val="#ppt_h"/>
                                          </p:val>
                                        </p:tav>
                                      </p:tavLst>
                                    </p:anim>
                                    <p:animEffect transition="in" filter="fade">
                                      <p:cBhvr>
                                        <p:cTn id="105" dur="500"/>
                                        <p:tgtEl>
                                          <p:spTgt spid="30"/>
                                        </p:tgtEl>
                                      </p:cBhvr>
                                    </p:animEffect>
                                  </p:childTnLst>
                                </p:cTn>
                              </p:par>
                            </p:childTnLst>
                          </p:cTn>
                        </p:par>
                        <p:par>
                          <p:cTn id="106" fill="hold">
                            <p:stCondLst>
                              <p:cond delay="1500"/>
                            </p:stCondLst>
                            <p:childTnLst>
                              <p:par>
                                <p:cTn id="107" presetID="22" presetClass="entr" presetSubtype="8" fill="hold" nodeType="afterEffect">
                                  <p:stCondLst>
                                    <p:cond delay="0"/>
                                  </p:stCondLst>
                                  <p:childTnLst>
                                    <p:set>
                                      <p:cBhvr>
                                        <p:cTn id="108" dur="1" fill="hold">
                                          <p:stCondLst>
                                            <p:cond delay="0"/>
                                          </p:stCondLst>
                                        </p:cTn>
                                        <p:tgtEl>
                                          <p:spTgt spid="32"/>
                                        </p:tgtEl>
                                        <p:attrNameLst>
                                          <p:attrName>style.visibility</p:attrName>
                                        </p:attrNameLst>
                                      </p:cBhvr>
                                      <p:to>
                                        <p:strVal val="visible"/>
                                      </p:to>
                                    </p:set>
                                    <p:animEffect transition="in" filter="wipe(left)">
                                      <p:cBhvr>
                                        <p:cTn id="109" dur="500"/>
                                        <p:tgtEl>
                                          <p:spTgt spid="32"/>
                                        </p:tgtEl>
                                      </p:cBhvr>
                                    </p:animEffect>
                                  </p:childTnLst>
                                </p:cTn>
                              </p:par>
                            </p:childTnLst>
                          </p:cTn>
                        </p:par>
                        <p:par>
                          <p:cTn id="110" fill="hold">
                            <p:stCondLst>
                              <p:cond delay="2000"/>
                            </p:stCondLst>
                            <p:childTnLst>
                              <p:par>
                                <p:cTn id="111" presetID="22" presetClass="entr" presetSubtype="8" fill="hold" grpId="0" nodeType="afterEffect">
                                  <p:stCondLst>
                                    <p:cond delay="0"/>
                                  </p:stCondLst>
                                  <p:childTnLst>
                                    <p:set>
                                      <p:cBhvr>
                                        <p:cTn id="112" dur="1" fill="hold">
                                          <p:stCondLst>
                                            <p:cond delay="0"/>
                                          </p:stCondLst>
                                        </p:cTn>
                                        <p:tgtEl>
                                          <p:spTgt spid="23"/>
                                        </p:tgtEl>
                                        <p:attrNameLst>
                                          <p:attrName>style.visibility</p:attrName>
                                        </p:attrNameLst>
                                      </p:cBhvr>
                                      <p:to>
                                        <p:strVal val="visible"/>
                                      </p:to>
                                    </p:set>
                                    <p:animEffect transition="in" filter="wipe(left)">
                                      <p:cBhvr>
                                        <p:cTn id="113" dur="500"/>
                                        <p:tgtEl>
                                          <p:spTgt spid="23"/>
                                        </p:tgtEl>
                                      </p:cBhvr>
                                    </p:animEffect>
                                  </p:childTnLst>
                                </p:cTn>
                              </p:par>
                            </p:childTnLst>
                          </p:cTn>
                        </p:par>
                        <p:par>
                          <p:cTn id="114" fill="hold">
                            <p:stCondLst>
                              <p:cond delay="2500"/>
                            </p:stCondLst>
                            <p:childTnLst>
                              <p:par>
                                <p:cTn id="115" presetID="53" presetClass="entr" presetSubtype="16" fill="hold" grpId="0" nodeType="afterEffect">
                                  <p:stCondLst>
                                    <p:cond delay="0"/>
                                  </p:stCondLst>
                                  <p:childTnLst>
                                    <p:set>
                                      <p:cBhvr>
                                        <p:cTn id="116" dur="1" fill="hold">
                                          <p:stCondLst>
                                            <p:cond delay="0"/>
                                          </p:stCondLst>
                                        </p:cTn>
                                        <p:tgtEl>
                                          <p:spTgt spid="24"/>
                                        </p:tgtEl>
                                        <p:attrNameLst>
                                          <p:attrName>style.visibility</p:attrName>
                                        </p:attrNameLst>
                                      </p:cBhvr>
                                      <p:to>
                                        <p:strVal val="visible"/>
                                      </p:to>
                                    </p:set>
                                    <p:anim calcmode="lin" valueType="num">
                                      <p:cBhvr>
                                        <p:cTn id="117" dur="500" fill="hold"/>
                                        <p:tgtEl>
                                          <p:spTgt spid="24"/>
                                        </p:tgtEl>
                                        <p:attrNameLst>
                                          <p:attrName>ppt_w</p:attrName>
                                        </p:attrNameLst>
                                      </p:cBhvr>
                                      <p:tavLst>
                                        <p:tav tm="0">
                                          <p:val>
                                            <p:fltVal val="0"/>
                                          </p:val>
                                        </p:tav>
                                        <p:tav tm="100000">
                                          <p:val>
                                            <p:strVal val="#ppt_w"/>
                                          </p:val>
                                        </p:tav>
                                      </p:tavLst>
                                    </p:anim>
                                    <p:anim calcmode="lin" valueType="num">
                                      <p:cBhvr>
                                        <p:cTn id="118" dur="500" fill="hold"/>
                                        <p:tgtEl>
                                          <p:spTgt spid="24"/>
                                        </p:tgtEl>
                                        <p:attrNameLst>
                                          <p:attrName>ppt_h</p:attrName>
                                        </p:attrNameLst>
                                      </p:cBhvr>
                                      <p:tavLst>
                                        <p:tav tm="0">
                                          <p:val>
                                            <p:fltVal val="0"/>
                                          </p:val>
                                        </p:tav>
                                        <p:tav tm="100000">
                                          <p:val>
                                            <p:strVal val="#ppt_h"/>
                                          </p:val>
                                        </p:tav>
                                      </p:tavLst>
                                    </p:anim>
                                    <p:animEffect transition="in" filter="fade">
                                      <p:cBhvr>
                                        <p:cTn id="119" dur="500"/>
                                        <p:tgtEl>
                                          <p:spTgt spid="24"/>
                                        </p:tgtEl>
                                      </p:cBhvr>
                                    </p:animEffect>
                                  </p:childTnLst>
                                </p:cTn>
                              </p:par>
                            </p:childTnLst>
                          </p:cTn>
                        </p:par>
                        <p:par>
                          <p:cTn id="120" fill="hold">
                            <p:stCondLst>
                              <p:cond delay="3000"/>
                            </p:stCondLst>
                            <p:childTnLst>
                              <p:par>
                                <p:cTn id="121" presetID="53" presetClass="entr" presetSubtype="16" fill="hold" grpId="0" nodeType="afterEffect">
                                  <p:stCondLst>
                                    <p:cond delay="0"/>
                                  </p:stCondLst>
                                  <p:childTnLst>
                                    <p:set>
                                      <p:cBhvr>
                                        <p:cTn id="122" dur="1" fill="hold">
                                          <p:stCondLst>
                                            <p:cond delay="0"/>
                                          </p:stCondLst>
                                        </p:cTn>
                                        <p:tgtEl>
                                          <p:spTgt spid="25"/>
                                        </p:tgtEl>
                                        <p:attrNameLst>
                                          <p:attrName>style.visibility</p:attrName>
                                        </p:attrNameLst>
                                      </p:cBhvr>
                                      <p:to>
                                        <p:strVal val="visible"/>
                                      </p:to>
                                    </p:set>
                                    <p:anim calcmode="lin" valueType="num">
                                      <p:cBhvr>
                                        <p:cTn id="123" dur="500" fill="hold"/>
                                        <p:tgtEl>
                                          <p:spTgt spid="25"/>
                                        </p:tgtEl>
                                        <p:attrNameLst>
                                          <p:attrName>ppt_w</p:attrName>
                                        </p:attrNameLst>
                                      </p:cBhvr>
                                      <p:tavLst>
                                        <p:tav tm="0">
                                          <p:val>
                                            <p:fltVal val="0"/>
                                          </p:val>
                                        </p:tav>
                                        <p:tav tm="100000">
                                          <p:val>
                                            <p:strVal val="#ppt_w"/>
                                          </p:val>
                                        </p:tav>
                                      </p:tavLst>
                                    </p:anim>
                                    <p:anim calcmode="lin" valueType="num">
                                      <p:cBhvr>
                                        <p:cTn id="124" dur="500" fill="hold"/>
                                        <p:tgtEl>
                                          <p:spTgt spid="25"/>
                                        </p:tgtEl>
                                        <p:attrNameLst>
                                          <p:attrName>ppt_h</p:attrName>
                                        </p:attrNameLst>
                                      </p:cBhvr>
                                      <p:tavLst>
                                        <p:tav tm="0">
                                          <p:val>
                                            <p:fltVal val="0"/>
                                          </p:val>
                                        </p:tav>
                                        <p:tav tm="100000">
                                          <p:val>
                                            <p:strVal val="#ppt_h"/>
                                          </p:val>
                                        </p:tav>
                                      </p:tavLst>
                                    </p:anim>
                                    <p:animEffect transition="in" filter="fade">
                                      <p:cBhvr>
                                        <p:cTn id="12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4" grpId="0" animBg="1"/>
      <p:bldP spid="17" grpId="0" animBg="1"/>
      <p:bldP spid="18" grpId="0" animBg="1"/>
      <p:bldP spid="19" grpId="0" animBg="1"/>
      <p:bldP spid="20" grpId="0" animBg="1"/>
      <p:bldP spid="21" grpId="0"/>
      <p:bldP spid="22" grpId="0"/>
      <p:bldP spid="23" grpId="0" animBg="1"/>
      <p:bldP spid="24" grpId="0" animBg="1"/>
      <p:bldP spid="25" grpId="0"/>
      <p:bldP spid="26" grpId="0" animBg="1"/>
      <p:bldP spid="27" grpId="0" animBg="1"/>
      <p:bldP spid="28" grpId="0" animBg="1"/>
      <p:bldP spid="30" grpId="0" animBg="1"/>
      <p:bldP spid="33" grpId="0" animBg="1"/>
      <p:bldP spid="3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11:1-17</a:t>
            </a:r>
            <a:endParaRPr lang="en-US" sz="5800" dirty="0">
              <a:solidFill>
                <a:schemeClr val="bg1"/>
              </a:solidFill>
              <a:latin typeface="Castellar" pitchFamily="18" charset="0"/>
            </a:endParaRPr>
          </a:p>
        </p:txBody>
      </p:sp>
      <p:sp>
        <p:nvSpPr>
          <p:cNvPr id="2" name="TextBox 1"/>
          <p:cNvSpPr txBox="1"/>
          <p:nvPr/>
        </p:nvSpPr>
        <p:spPr>
          <a:xfrm>
            <a:off x="457200" y="1139035"/>
            <a:ext cx="8229600" cy="4385816"/>
          </a:xfrm>
          <a:prstGeom prst="rect">
            <a:avLst/>
          </a:prstGeom>
          <a:noFill/>
        </p:spPr>
        <p:txBody>
          <a:bodyPr wrap="square" rtlCol="0">
            <a:spAutoFit/>
          </a:bodyPr>
          <a:lstStyle/>
          <a:p>
            <a:r>
              <a:rPr lang="en-US" sz="3100" dirty="0"/>
              <a:t>Zech. 9:9 ~ </a:t>
            </a:r>
            <a:r>
              <a:rPr lang="en-US" sz="3100" dirty="0">
                <a:solidFill>
                  <a:srgbClr val="FFFF00"/>
                </a:solidFill>
              </a:rPr>
              <a:t>Rejoice greatly, O daughter of Zion! </a:t>
            </a:r>
          </a:p>
          <a:p>
            <a:r>
              <a:rPr lang="en-US" sz="3100" dirty="0">
                <a:solidFill>
                  <a:srgbClr val="FFFF00"/>
                </a:solidFill>
              </a:rPr>
              <a:t>Shout, O daughter of Jerusalem! </a:t>
            </a:r>
          </a:p>
          <a:p>
            <a:r>
              <a:rPr lang="en-US" sz="3100" dirty="0">
                <a:solidFill>
                  <a:srgbClr val="FFFF00"/>
                </a:solidFill>
              </a:rPr>
              <a:t>Behold, your King is coming to you; </a:t>
            </a:r>
          </a:p>
          <a:p>
            <a:r>
              <a:rPr lang="en-US" sz="3100" dirty="0">
                <a:solidFill>
                  <a:srgbClr val="FFFF00"/>
                </a:solidFill>
              </a:rPr>
              <a:t>He </a:t>
            </a:r>
            <a:r>
              <a:rPr lang="en-US" sz="3100" i="1" dirty="0">
                <a:solidFill>
                  <a:srgbClr val="FFFF00"/>
                </a:solidFill>
              </a:rPr>
              <a:t>is</a:t>
            </a:r>
            <a:r>
              <a:rPr lang="en-US" sz="3100" dirty="0">
                <a:solidFill>
                  <a:srgbClr val="FFFF00"/>
                </a:solidFill>
              </a:rPr>
              <a:t> just and having salvation, </a:t>
            </a:r>
          </a:p>
          <a:p>
            <a:r>
              <a:rPr lang="en-US" sz="3100" dirty="0">
                <a:solidFill>
                  <a:srgbClr val="FFFF00"/>
                </a:solidFill>
              </a:rPr>
              <a:t>Lowly and riding on a donkey, </a:t>
            </a:r>
          </a:p>
          <a:p>
            <a:r>
              <a:rPr lang="en-US" sz="3100" dirty="0">
                <a:solidFill>
                  <a:srgbClr val="FFFF00"/>
                </a:solidFill>
              </a:rPr>
              <a:t>A colt, the foal of a donkey. </a:t>
            </a:r>
          </a:p>
        </p:txBody>
      </p:sp>
    </p:spTree>
    <p:extLst>
      <p:ext uri="{BB962C8B-B14F-4D97-AF65-F5344CB8AC3E}">
        <p14:creationId xmlns:p14="http://schemas.microsoft.com/office/powerpoint/2010/main" xmlns="" val="7590688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11:1-17</a:t>
            </a:r>
            <a:endParaRPr lang="en-US" sz="5800" dirty="0">
              <a:solidFill>
                <a:schemeClr val="bg1"/>
              </a:solidFill>
              <a:latin typeface="Castellar" pitchFamily="18" charset="0"/>
            </a:endParaRPr>
          </a:p>
        </p:txBody>
      </p:sp>
      <p:sp>
        <p:nvSpPr>
          <p:cNvPr id="2" name="TextBox 1"/>
          <p:cNvSpPr txBox="1"/>
          <p:nvPr/>
        </p:nvSpPr>
        <p:spPr>
          <a:xfrm>
            <a:off x="457200" y="1139035"/>
            <a:ext cx="8229600" cy="5262979"/>
          </a:xfrm>
          <a:prstGeom prst="rect">
            <a:avLst/>
          </a:prstGeom>
          <a:noFill/>
        </p:spPr>
        <p:txBody>
          <a:bodyPr wrap="square" rtlCol="0">
            <a:spAutoFit/>
          </a:bodyPr>
          <a:lstStyle/>
          <a:p>
            <a:r>
              <a:rPr lang="en-US" sz="2800" dirty="0"/>
              <a:t>Matt. 23:37-39 ~ </a:t>
            </a:r>
            <a:r>
              <a:rPr lang="en-US" sz="2800" baseline="30000" dirty="0"/>
              <a:t>37</a:t>
            </a:r>
            <a:r>
              <a:rPr lang="en-US" sz="2800" dirty="0"/>
              <a:t> </a:t>
            </a:r>
            <a:r>
              <a:rPr lang="en-US" sz="2800" dirty="0">
                <a:solidFill>
                  <a:srgbClr val="FFFF00"/>
                </a:solidFill>
              </a:rPr>
              <a:t>O Jerusalem, Jerusalem, the one who kills the prophets and stones those who are sent to her! How often I wanted to gather your children together, as a hen gathers her chicks under </a:t>
            </a:r>
            <a:r>
              <a:rPr lang="en-US" sz="2800" i="1" dirty="0">
                <a:solidFill>
                  <a:srgbClr val="FFFF00"/>
                </a:solidFill>
              </a:rPr>
              <a:t>her</a:t>
            </a:r>
            <a:r>
              <a:rPr lang="en-US" sz="2800" dirty="0">
                <a:solidFill>
                  <a:srgbClr val="FFFF00"/>
                </a:solidFill>
              </a:rPr>
              <a:t> wings, but you were not willing! </a:t>
            </a:r>
            <a:r>
              <a:rPr lang="en-US" sz="2800" baseline="30000" dirty="0"/>
              <a:t>38</a:t>
            </a:r>
            <a:r>
              <a:rPr lang="en-US" sz="2800" dirty="0"/>
              <a:t> </a:t>
            </a:r>
            <a:r>
              <a:rPr lang="en-US" sz="2800" dirty="0">
                <a:solidFill>
                  <a:srgbClr val="FFFF00"/>
                </a:solidFill>
              </a:rPr>
              <a:t>See! Your house is left to you desolate; </a:t>
            </a:r>
            <a:r>
              <a:rPr lang="en-US" sz="2800" baseline="30000" dirty="0"/>
              <a:t>39</a:t>
            </a:r>
            <a:r>
              <a:rPr lang="en-US" sz="2800" dirty="0"/>
              <a:t> </a:t>
            </a:r>
            <a:r>
              <a:rPr lang="en-US" sz="2800" dirty="0">
                <a:solidFill>
                  <a:srgbClr val="FFFF00"/>
                </a:solidFill>
              </a:rPr>
              <a:t>for I say to you, you shall see Me no more till you say, “Blessed </a:t>
            </a:r>
            <a:r>
              <a:rPr lang="en-US" sz="2800" i="1" dirty="0">
                <a:solidFill>
                  <a:srgbClr val="FFFF00"/>
                </a:solidFill>
              </a:rPr>
              <a:t>is</a:t>
            </a:r>
            <a:r>
              <a:rPr lang="en-US" sz="2800" dirty="0">
                <a:solidFill>
                  <a:srgbClr val="FFFF00"/>
                </a:solidFill>
              </a:rPr>
              <a:t> He who comes in the name of the LORD</a:t>
            </a:r>
            <a:r>
              <a:rPr lang="en-US" sz="2800" dirty="0" smtClean="0">
                <a:solidFill>
                  <a:srgbClr val="FFFF00"/>
                </a:solidFill>
              </a:rPr>
              <a:t>!”</a:t>
            </a:r>
            <a:endParaRPr lang="en-US" sz="2800" dirty="0">
              <a:solidFill>
                <a:srgbClr val="FFFF00"/>
              </a:solidFill>
            </a:endParaRPr>
          </a:p>
        </p:txBody>
      </p:sp>
    </p:spTree>
    <p:extLst>
      <p:ext uri="{BB962C8B-B14F-4D97-AF65-F5344CB8AC3E}">
        <p14:creationId xmlns:p14="http://schemas.microsoft.com/office/powerpoint/2010/main" xmlns="" val="233356036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11:1-17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432497456"/>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11:1-17</a:t>
            </a:r>
            <a:endParaRPr lang="en-US" sz="5800" dirty="0">
              <a:solidFill>
                <a:schemeClr val="bg1"/>
              </a:solidFill>
              <a:latin typeface="Castellar" pitchFamily="18" charset="0"/>
            </a:endParaRPr>
          </a:p>
        </p:txBody>
      </p:sp>
      <p:sp>
        <p:nvSpPr>
          <p:cNvPr id="2" name="TextBox 1"/>
          <p:cNvSpPr txBox="1"/>
          <p:nvPr/>
        </p:nvSpPr>
        <p:spPr>
          <a:xfrm>
            <a:off x="457200" y="1139035"/>
            <a:ext cx="8229600" cy="2862322"/>
          </a:xfrm>
          <a:prstGeom prst="rect">
            <a:avLst/>
          </a:prstGeom>
          <a:noFill/>
        </p:spPr>
        <p:txBody>
          <a:bodyPr wrap="square" rtlCol="0">
            <a:spAutoFit/>
          </a:bodyPr>
          <a:lstStyle/>
          <a:p>
            <a:r>
              <a:rPr lang="en-US" sz="3600" dirty="0"/>
              <a:t>John 11:16 ~ </a:t>
            </a:r>
            <a:r>
              <a:rPr lang="en-US" sz="3600" dirty="0">
                <a:solidFill>
                  <a:srgbClr val="FFFF00"/>
                </a:solidFill>
              </a:rPr>
              <a:t>Then Thomas, who is called the Twin, said to his fellow disciples, "Let us also go, that we may die with Him."</a:t>
            </a:r>
          </a:p>
        </p:txBody>
      </p:sp>
    </p:spTree>
    <p:extLst>
      <p:ext uri="{BB962C8B-B14F-4D97-AF65-F5344CB8AC3E}">
        <p14:creationId xmlns:p14="http://schemas.microsoft.com/office/powerpoint/2010/main" xmlns="" val="30124039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11:1-17</a:t>
            </a:r>
            <a:endParaRPr lang="en-US" sz="5800" dirty="0">
              <a:solidFill>
                <a:schemeClr val="bg1"/>
              </a:solidFill>
              <a:latin typeface="Castellar" pitchFamily="18" charset="0"/>
            </a:endParaRPr>
          </a:p>
        </p:txBody>
      </p:sp>
      <p:sp>
        <p:nvSpPr>
          <p:cNvPr id="5" name="TextBox 4"/>
          <p:cNvSpPr txBox="1"/>
          <p:nvPr/>
        </p:nvSpPr>
        <p:spPr>
          <a:xfrm>
            <a:off x="457200" y="1147829"/>
            <a:ext cx="8229600" cy="5001369"/>
          </a:xfrm>
          <a:prstGeom prst="rect">
            <a:avLst/>
          </a:prstGeom>
          <a:noFill/>
        </p:spPr>
        <p:txBody>
          <a:bodyPr wrap="square" rtlCol="0">
            <a:spAutoFit/>
          </a:bodyPr>
          <a:lstStyle/>
          <a:p>
            <a:r>
              <a:rPr lang="en-US" sz="2900" dirty="0"/>
              <a:t>Keep about your work that GOD has given you. Do not flinch because the lion roars; do not stop to stone the devil's dogs; do not fool away your time chasing the devil's rabbits. Do your work. Let liars lie, let corporations resolve, let the devil do his worst; but see to it that nothing hinders you from fulfilling the work that GOD has given you.</a:t>
            </a:r>
          </a:p>
        </p:txBody>
      </p:sp>
      <p:sp>
        <p:nvSpPr>
          <p:cNvPr id="6" name="TextBox 5"/>
          <p:cNvSpPr txBox="1"/>
          <p:nvPr/>
        </p:nvSpPr>
        <p:spPr>
          <a:xfrm>
            <a:off x="457200" y="1150910"/>
            <a:ext cx="8229600" cy="5001369"/>
          </a:xfrm>
          <a:prstGeom prst="rect">
            <a:avLst/>
          </a:prstGeom>
          <a:noFill/>
        </p:spPr>
        <p:txBody>
          <a:bodyPr wrap="square" rtlCol="0">
            <a:spAutoFit/>
          </a:bodyPr>
          <a:lstStyle/>
          <a:p>
            <a:r>
              <a:rPr lang="en-US" sz="2900" dirty="0"/>
              <a:t>He has not commanded you to get rich. He has never bidden you defend your character. He has not set you at work to contradict falsehood about yourself which Satan and his servants may start to peddle. If you do those things, you will do nothing else; you will be at work for yourself and not for the LORD.</a:t>
            </a:r>
          </a:p>
        </p:txBody>
      </p:sp>
      <p:sp>
        <p:nvSpPr>
          <p:cNvPr id="7" name="TextBox 6"/>
          <p:cNvSpPr txBox="1"/>
          <p:nvPr/>
        </p:nvSpPr>
        <p:spPr>
          <a:xfrm>
            <a:off x="457200" y="1139035"/>
            <a:ext cx="8229600" cy="5447645"/>
          </a:xfrm>
          <a:prstGeom prst="rect">
            <a:avLst/>
          </a:prstGeom>
          <a:noFill/>
        </p:spPr>
        <p:txBody>
          <a:bodyPr wrap="square" rtlCol="0">
            <a:spAutoFit/>
          </a:bodyPr>
          <a:lstStyle/>
          <a:p>
            <a:r>
              <a:rPr lang="en-US" sz="2900" dirty="0"/>
              <a:t>Keep at your work. Let your aim be as steady as a star. You may be assaulted, wronged, insulted, slandered, wounded and rejected of men.  But see to it with steadfast determination, with unfaltering zeal, that you pursue the great purpose of your life and object of your being until at last you can say, "I have finished the work which Thou </a:t>
            </a:r>
            <a:r>
              <a:rPr lang="en-US" sz="2900" dirty="0" err="1"/>
              <a:t>gavest</a:t>
            </a:r>
            <a:r>
              <a:rPr lang="en-US" sz="2900" dirty="0"/>
              <a:t> me to do."</a:t>
            </a:r>
          </a:p>
        </p:txBody>
      </p:sp>
    </p:spTree>
    <p:extLst>
      <p:ext uri="{BB962C8B-B14F-4D97-AF65-F5344CB8AC3E}">
        <p14:creationId xmlns:p14="http://schemas.microsoft.com/office/powerpoint/2010/main" xmlns="" val="2109525006"/>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xit" presetSubtype="32" fill="hold" grpId="1" nodeType="clickEffect">
                                  <p:stCondLst>
                                    <p:cond delay="0"/>
                                  </p:stCondLst>
                                  <p:childTnLst>
                                    <p:anim calcmode="lin" valueType="num">
                                      <p:cBhvr>
                                        <p:cTn id="12" dur="500"/>
                                        <p:tgtEl>
                                          <p:spTgt spid="5"/>
                                        </p:tgtEl>
                                        <p:attrNameLst>
                                          <p:attrName>ppt_w</p:attrName>
                                        </p:attrNameLst>
                                      </p:cBhvr>
                                      <p:tavLst>
                                        <p:tav tm="0">
                                          <p:val>
                                            <p:strVal val="ppt_w"/>
                                          </p:val>
                                        </p:tav>
                                        <p:tav tm="100000">
                                          <p:val>
                                            <p:fltVal val="0"/>
                                          </p:val>
                                        </p:tav>
                                      </p:tavLst>
                                    </p:anim>
                                    <p:anim calcmode="lin" valueType="num">
                                      <p:cBhvr>
                                        <p:cTn id="13" dur="500"/>
                                        <p:tgtEl>
                                          <p:spTgt spid="5"/>
                                        </p:tgtEl>
                                        <p:attrNameLst>
                                          <p:attrName>ppt_h</p:attrName>
                                        </p:attrNameLst>
                                      </p:cBhvr>
                                      <p:tavLst>
                                        <p:tav tm="0">
                                          <p:val>
                                            <p:strVal val="ppt_h"/>
                                          </p:val>
                                        </p:tav>
                                        <p:tav tm="100000">
                                          <p:val>
                                            <p:fltVal val="0"/>
                                          </p:val>
                                        </p:tav>
                                      </p:tavLst>
                                    </p:anim>
                                    <p:animEffect transition="out" filter="fade">
                                      <p:cBhvr>
                                        <p:cTn id="14" dur="500"/>
                                        <p:tgtEl>
                                          <p:spTgt spid="5"/>
                                        </p:tgtEl>
                                      </p:cBhvr>
                                    </p:animEffect>
                                    <p:set>
                                      <p:cBhvr>
                                        <p:cTn id="15" dur="1" fill="hold">
                                          <p:stCondLst>
                                            <p:cond delay="499"/>
                                          </p:stCondLst>
                                        </p:cTn>
                                        <p:tgtEl>
                                          <p:spTgt spid="5"/>
                                        </p:tgtEl>
                                        <p:attrNameLst>
                                          <p:attrName>style.visibility</p:attrName>
                                        </p:attrNameLst>
                                      </p:cBhvr>
                                      <p:to>
                                        <p:strVal val="hidden"/>
                                      </p:to>
                                    </p:set>
                                  </p:childTnLst>
                                </p:cTn>
                              </p:par>
                              <p:par>
                                <p:cTn id="16" presetID="23" presetClass="entr" presetSubtype="16"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53" presetClass="exit" presetSubtype="32" fill="hold" grpId="1" nodeType="clickEffect">
                                  <p:stCondLst>
                                    <p:cond delay="0"/>
                                  </p:stCondLst>
                                  <p:childTnLst>
                                    <p:anim calcmode="lin" valueType="num">
                                      <p:cBhvr>
                                        <p:cTn id="23" dur="500"/>
                                        <p:tgtEl>
                                          <p:spTgt spid="6"/>
                                        </p:tgtEl>
                                        <p:attrNameLst>
                                          <p:attrName>ppt_w</p:attrName>
                                        </p:attrNameLst>
                                      </p:cBhvr>
                                      <p:tavLst>
                                        <p:tav tm="0">
                                          <p:val>
                                            <p:strVal val="ppt_w"/>
                                          </p:val>
                                        </p:tav>
                                        <p:tav tm="100000">
                                          <p:val>
                                            <p:fltVal val="0"/>
                                          </p:val>
                                        </p:tav>
                                      </p:tavLst>
                                    </p:anim>
                                    <p:anim calcmode="lin" valueType="num">
                                      <p:cBhvr>
                                        <p:cTn id="24" dur="500"/>
                                        <p:tgtEl>
                                          <p:spTgt spid="6"/>
                                        </p:tgtEl>
                                        <p:attrNameLst>
                                          <p:attrName>ppt_h</p:attrName>
                                        </p:attrNameLst>
                                      </p:cBhvr>
                                      <p:tavLst>
                                        <p:tav tm="0">
                                          <p:val>
                                            <p:strVal val="ppt_h"/>
                                          </p:val>
                                        </p:tav>
                                        <p:tav tm="100000">
                                          <p:val>
                                            <p:fltVal val="0"/>
                                          </p:val>
                                        </p:tav>
                                      </p:tavLst>
                                    </p:anim>
                                    <p:animEffect transition="out" filter="fade">
                                      <p:cBhvr>
                                        <p:cTn id="25" dur="500"/>
                                        <p:tgtEl>
                                          <p:spTgt spid="6"/>
                                        </p:tgtEl>
                                      </p:cBhvr>
                                    </p:animEffect>
                                    <p:set>
                                      <p:cBhvr>
                                        <p:cTn id="26" dur="1" fill="hold">
                                          <p:stCondLst>
                                            <p:cond delay="499"/>
                                          </p:stCondLst>
                                        </p:cTn>
                                        <p:tgtEl>
                                          <p:spTgt spid="6"/>
                                        </p:tgtEl>
                                        <p:attrNameLst>
                                          <p:attrName>style.visibility</p:attrName>
                                        </p:attrNameLst>
                                      </p:cBhvr>
                                      <p:to>
                                        <p:strVal val="hidden"/>
                                      </p:to>
                                    </p:set>
                                  </p:childTnLst>
                                </p:cTn>
                              </p:par>
                              <p:par>
                                <p:cTn id="27" presetID="23" presetClass="entr" presetSubtype="16"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p:cTn id="29" dur="500" fill="hold"/>
                                        <p:tgtEl>
                                          <p:spTgt spid="7"/>
                                        </p:tgtEl>
                                        <p:attrNameLst>
                                          <p:attrName>ppt_w</p:attrName>
                                        </p:attrNameLst>
                                      </p:cBhvr>
                                      <p:tavLst>
                                        <p:tav tm="0">
                                          <p:val>
                                            <p:fltVal val="0"/>
                                          </p:val>
                                        </p:tav>
                                        <p:tav tm="100000">
                                          <p:val>
                                            <p:strVal val="#ppt_w"/>
                                          </p:val>
                                        </p:tav>
                                      </p:tavLst>
                                    </p:anim>
                                    <p:anim calcmode="lin" valueType="num">
                                      <p:cBhvr>
                                        <p:cTn id="30" dur="5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6" grpId="1"/>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11:1-17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152733249"/>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11:1-17</a:t>
            </a:r>
            <a:endParaRPr lang="en-US" sz="5800" dirty="0">
              <a:solidFill>
                <a:schemeClr val="bg1"/>
              </a:solidFill>
              <a:latin typeface="Castellar" pitchFamily="18" charset="0"/>
            </a:endParaRPr>
          </a:p>
        </p:txBody>
      </p:sp>
      <p:sp>
        <p:nvSpPr>
          <p:cNvPr id="2" name="TextBox 1"/>
          <p:cNvSpPr txBox="1"/>
          <p:nvPr/>
        </p:nvSpPr>
        <p:spPr>
          <a:xfrm>
            <a:off x="457200" y="1139035"/>
            <a:ext cx="8229600" cy="5016758"/>
          </a:xfrm>
          <a:prstGeom prst="rect">
            <a:avLst/>
          </a:prstGeom>
          <a:noFill/>
        </p:spPr>
        <p:txBody>
          <a:bodyPr wrap="square" rtlCol="0">
            <a:spAutoFit/>
          </a:bodyPr>
          <a:lstStyle/>
          <a:p>
            <a:r>
              <a:rPr lang="en-US" sz="3200" dirty="0">
                <a:solidFill>
                  <a:srgbClr val="FFFF00"/>
                </a:solidFill>
              </a:rPr>
              <a:t>G. Campbell Morgan ~ </a:t>
            </a:r>
            <a:r>
              <a:rPr lang="en-US" sz="3200" dirty="0"/>
              <a:t>“There is no more warrant for criticizing our Lord for destroying a tree for the purpose of teaching, that there is for objecting to a Christmas tree for our children, or the plucking of petals from a flower in a lesson on botany.”</a:t>
            </a:r>
            <a:endParaRPr lang="en-US" sz="3100" dirty="0">
              <a:solidFill>
                <a:srgbClr val="FFFF00"/>
              </a:solidFill>
            </a:endParaRPr>
          </a:p>
        </p:txBody>
      </p:sp>
    </p:spTree>
    <p:extLst>
      <p:ext uri="{BB962C8B-B14F-4D97-AF65-F5344CB8AC3E}">
        <p14:creationId xmlns:p14="http://schemas.microsoft.com/office/powerpoint/2010/main" xmlns="" val="335527722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11:1-17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197555710"/>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11:1-17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627267419"/>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6477000" y="1981200"/>
            <a:ext cx="1371600" cy="838200"/>
          </a:xfrm>
          <a:prstGeom prst="rect">
            <a:avLst/>
          </a:prstGeom>
          <a:solidFill>
            <a:schemeClr val="accent2">
              <a:lumMod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11:1-17</a:t>
            </a:r>
            <a:endParaRPr lang="en-US" sz="5800" dirty="0">
              <a:solidFill>
                <a:schemeClr val="bg1"/>
              </a:solidFill>
              <a:latin typeface="Castellar" pitchFamily="18" charset="0"/>
            </a:endParaRPr>
          </a:p>
        </p:txBody>
      </p:sp>
      <p:sp>
        <p:nvSpPr>
          <p:cNvPr id="8" name="Rectangle 7"/>
          <p:cNvSpPr/>
          <p:nvPr/>
        </p:nvSpPr>
        <p:spPr>
          <a:xfrm>
            <a:off x="342408" y="2474519"/>
            <a:ext cx="6439392" cy="838200"/>
          </a:xfrm>
          <a:prstGeom prst="rect">
            <a:avLst/>
          </a:prstGeom>
          <a:solidFill>
            <a:schemeClr val="accent2">
              <a:lumMod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7200" y="1147829"/>
            <a:ext cx="8229600" cy="4031873"/>
          </a:xfrm>
          <a:prstGeom prst="rect">
            <a:avLst/>
          </a:prstGeom>
          <a:noFill/>
        </p:spPr>
        <p:txBody>
          <a:bodyPr wrap="square" rtlCol="0">
            <a:spAutoFit/>
          </a:bodyPr>
          <a:lstStyle/>
          <a:p>
            <a:r>
              <a:rPr lang="en-US" sz="3200" dirty="0"/>
              <a:t>Heb. 12:2 ~ </a:t>
            </a:r>
            <a:r>
              <a:rPr lang="en-US" sz="3200" dirty="0">
                <a:solidFill>
                  <a:srgbClr val="FFFF00"/>
                </a:solidFill>
              </a:rPr>
              <a:t>looking unto Jesus, the author and finisher of </a:t>
            </a:r>
            <a:r>
              <a:rPr lang="en-US" sz="3200" i="1" dirty="0">
                <a:solidFill>
                  <a:srgbClr val="FFFF00"/>
                </a:solidFill>
              </a:rPr>
              <a:t>our</a:t>
            </a:r>
            <a:r>
              <a:rPr lang="en-US" sz="3200" dirty="0">
                <a:solidFill>
                  <a:srgbClr val="FFFF00"/>
                </a:solidFill>
              </a:rPr>
              <a:t> faith, who for the joy that was set before Him endured the cross, despising the shame, and has sat down at the right hand of the throne of God.</a:t>
            </a:r>
            <a:endParaRPr lang="en-US" sz="2900" dirty="0">
              <a:solidFill>
                <a:srgbClr val="FFFF00"/>
              </a:solidFill>
            </a:endParaRPr>
          </a:p>
        </p:txBody>
      </p:sp>
    </p:spTree>
    <p:extLst>
      <p:ext uri="{BB962C8B-B14F-4D97-AF65-F5344CB8AC3E}">
        <p14:creationId xmlns:p14="http://schemas.microsoft.com/office/powerpoint/2010/main" xmlns="" val="690306906"/>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11:1-17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794226990"/>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1200329"/>
          </a:xfrm>
          <a:prstGeom prst="rect">
            <a:avLst/>
          </a:prstGeom>
          <a:noFill/>
        </p:spPr>
        <p:txBody>
          <a:bodyPr wrap="square" rtlCol="0">
            <a:spAutoFit/>
          </a:bodyPr>
          <a:lstStyle/>
          <a:p>
            <a:r>
              <a:rPr lang="en-US" sz="3600" dirty="0">
                <a:solidFill>
                  <a:srgbClr val="FFFF00"/>
                </a:solidFill>
              </a:rPr>
              <a:t>Bethphage</a:t>
            </a:r>
            <a:r>
              <a:rPr lang="en-US" sz="3600" dirty="0"/>
              <a:t> ~ </a:t>
            </a:r>
            <a:r>
              <a:rPr lang="en-US" sz="3600" b="1" i="1" dirty="0" err="1">
                <a:solidFill>
                  <a:srgbClr val="FFFF00"/>
                </a:solidFill>
                <a:latin typeface="Times New Roman" pitchFamily="18" charset="0"/>
                <a:cs typeface="Times New Roman" pitchFamily="18" charset="0"/>
              </a:rPr>
              <a:t>bēthphagē</a:t>
            </a:r>
            <a:r>
              <a:rPr lang="en-US" sz="3600" dirty="0">
                <a:solidFill>
                  <a:srgbClr val="FFFF00"/>
                </a:solidFill>
              </a:rPr>
              <a:t> </a:t>
            </a:r>
            <a:r>
              <a:rPr lang="en-US" sz="3600" dirty="0"/>
              <a:t>– </a:t>
            </a:r>
            <a:r>
              <a:rPr lang="en-US" sz="3600" i="1" dirty="0"/>
              <a:t>house of unripe figs</a:t>
            </a:r>
            <a:endParaRPr lang="en-US" sz="3600" dirty="0">
              <a:solidFill>
                <a:schemeClr val="bg1"/>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11:1-17</a:t>
            </a:r>
            <a:endParaRPr lang="en-US" sz="5800" dirty="0">
              <a:solidFill>
                <a:schemeClr val="bg1"/>
              </a:solidFill>
              <a:latin typeface="Castellar" pitchFamily="18" charset="0"/>
            </a:endParaRPr>
          </a:p>
        </p:txBody>
      </p:sp>
      <p:sp>
        <p:nvSpPr>
          <p:cNvPr id="6" name="TextBox 5"/>
          <p:cNvSpPr txBox="1"/>
          <p:nvPr/>
        </p:nvSpPr>
        <p:spPr>
          <a:xfrm>
            <a:off x="457200" y="2292996"/>
            <a:ext cx="8229600" cy="1200329"/>
          </a:xfrm>
          <a:prstGeom prst="rect">
            <a:avLst/>
          </a:prstGeom>
          <a:noFill/>
        </p:spPr>
        <p:txBody>
          <a:bodyPr wrap="square" rtlCol="0">
            <a:spAutoFit/>
          </a:bodyPr>
          <a:lstStyle/>
          <a:p>
            <a:r>
              <a:rPr lang="en-US" sz="3600" dirty="0">
                <a:solidFill>
                  <a:srgbClr val="FFFF00"/>
                </a:solidFill>
              </a:rPr>
              <a:t>Bethany</a:t>
            </a:r>
            <a:r>
              <a:rPr lang="en-US" sz="3600" dirty="0"/>
              <a:t> ~ </a:t>
            </a:r>
            <a:r>
              <a:rPr lang="en-US" sz="3600" b="1" i="1" dirty="0" err="1">
                <a:solidFill>
                  <a:srgbClr val="FFFF00"/>
                </a:solidFill>
                <a:latin typeface="Times New Roman" pitchFamily="18" charset="0"/>
                <a:cs typeface="Times New Roman" pitchFamily="18" charset="0"/>
              </a:rPr>
              <a:t>bēthania</a:t>
            </a:r>
            <a:r>
              <a:rPr lang="en-US" sz="3600" dirty="0">
                <a:solidFill>
                  <a:srgbClr val="FFFF00"/>
                </a:solidFill>
              </a:rPr>
              <a:t> </a:t>
            </a:r>
            <a:r>
              <a:rPr lang="en-US" sz="3600" dirty="0"/>
              <a:t>– </a:t>
            </a:r>
            <a:r>
              <a:rPr lang="en-US" sz="3600" i="1" dirty="0"/>
              <a:t>house of dates</a:t>
            </a:r>
            <a:endParaRPr lang="en-US" sz="3600" dirty="0"/>
          </a:p>
        </p:txBody>
      </p:sp>
    </p:spTree>
    <p:extLst>
      <p:ext uri="{BB962C8B-B14F-4D97-AF65-F5344CB8AC3E}">
        <p14:creationId xmlns:p14="http://schemas.microsoft.com/office/powerpoint/2010/main" xmlns="" val="502256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9" presetClass="emph" presetSubtype="0" grpId="2" nodeType="afterEffect">
                                  <p:stCondLst>
                                    <p:cond delay="0"/>
                                  </p:stCondLst>
                                  <p:childTnLst>
                                    <p:set>
                                      <p:cBhvr rctx="PPT">
                                        <p:cTn id="17" dur="indefinite"/>
                                        <p:tgtEl>
                                          <p:spTgt spid="2"/>
                                        </p:tgtEl>
                                        <p:attrNameLst>
                                          <p:attrName>style.opacity</p:attrName>
                                        </p:attrNameLst>
                                      </p:cBhvr>
                                      <p:to>
                                        <p:strVal val="0.5"/>
                                      </p:to>
                                    </p:set>
                                    <p:animEffect filter="image" prLst="opacity: 0.5">
                                      <p:cBhvr rctx="IE">
                                        <p:cTn id="18" dur="indefinite"/>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2" grpId="2"/>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11:1-17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714665671"/>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2308324"/>
          </a:xfrm>
          <a:prstGeom prst="rect">
            <a:avLst/>
          </a:prstGeom>
          <a:noFill/>
        </p:spPr>
        <p:txBody>
          <a:bodyPr wrap="square" rtlCol="0">
            <a:spAutoFit/>
          </a:bodyPr>
          <a:lstStyle/>
          <a:p>
            <a:r>
              <a:rPr lang="en-US" sz="3600" dirty="0"/>
              <a:t>John 7:6 ~ </a:t>
            </a:r>
            <a:r>
              <a:rPr lang="en-US" sz="3600" dirty="0">
                <a:solidFill>
                  <a:srgbClr val="FFFF00"/>
                </a:solidFill>
              </a:rPr>
              <a:t>Then Jesus said to them, "My time has not yet come, but your time is always ready.”</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11:1-17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56585700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11:1-17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377118528"/>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Mark">
  <a:themeElements>
    <a:clrScheme name="Mark">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ark">
      <a:majorFont>
        <a:latin typeface="Castellar"/>
        <a:ea typeface=""/>
        <a:cs typeface=""/>
      </a:majorFont>
      <a:minorFont>
        <a:latin typeface="Castellar"/>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600" dirty="0">
            <a:solidFill>
              <a:srgbClr val="FFFF00"/>
            </a:solidFill>
            <a:latin typeface="Castellar" pitchFamily="18"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Mark</Template>
  <TotalTime>2611</TotalTime>
  <Words>1012</Words>
  <Application>Microsoft Office PowerPoint</Application>
  <PresentationFormat>On-screen Show (4:3)</PresentationFormat>
  <Paragraphs>81</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Castellar</vt:lpstr>
      <vt:lpstr>Times New Roman</vt:lpstr>
      <vt:lpstr>Mark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25</cp:revision>
  <dcterms:created xsi:type="dcterms:W3CDTF">2012-06-28T12:04:13Z</dcterms:created>
  <dcterms:modified xsi:type="dcterms:W3CDTF">2012-07-02T16:44:44Z</dcterms:modified>
</cp:coreProperties>
</file>