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1" r:id="rId2"/>
    <p:sldId id="268" r:id="rId3"/>
    <p:sldId id="257" r:id="rId4"/>
    <p:sldId id="258" r:id="rId5"/>
    <p:sldId id="269" r:id="rId6"/>
    <p:sldId id="266" r:id="rId7"/>
    <p:sldId id="267" r:id="rId8"/>
    <p:sldId id="264" r:id="rId9"/>
    <p:sldId id="265" r:id="rId10"/>
    <p:sldId id="278" r:id="rId11"/>
    <p:sldId id="279" r:id="rId12"/>
    <p:sldId id="262" r:id="rId13"/>
    <p:sldId id="263" r:id="rId14"/>
    <p:sldId id="270" r:id="rId15"/>
    <p:sldId id="272" r:id="rId16"/>
    <p:sldId id="271" r:id="rId17"/>
    <p:sldId id="275" r:id="rId18"/>
    <p:sldId id="273" r:id="rId19"/>
    <p:sldId id="274" r:id="rId20"/>
    <p:sldId id="276" r:id="rId21"/>
    <p:sldId id="277" r:id="rId22"/>
    <p:sldId id="259" r:id="rId23"/>
    <p:sldId id="280" r:id="rId24"/>
  </p:sldIdLst>
  <p:sldSz cx="9144000" cy="6858000" type="screen4x3"/>
  <p:notesSz cx="6858000" cy="9144000"/>
  <p:embeddedFontLst>
    <p:embeddedFont>
      <p:font typeface="Castellar" pitchFamily="18" charset="0"/>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EECE1"/>
    <a:srgbClr val="4F6228"/>
    <a:srgbClr val="FFFF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878" y="-9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6/25/2012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6/25/2012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6/25/2012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6/25/2012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419600" y="4114800"/>
            <a:ext cx="4038600" cy="923330"/>
          </a:xfrm>
          <a:prstGeom prst="rect">
            <a:avLst/>
          </a:prstGeom>
          <a:noFill/>
        </p:spPr>
        <p:txBody>
          <a:bodyPr wrap="square" rtlCol="0">
            <a:spAutoFit/>
          </a:bodyPr>
          <a:lstStyle/>
          <a:p>
            <a:pPr algn="r"/>
            <a:r>
              <a:rPr lang="en-US" sz="5400" dirty="0" smtClean="0">
                <a:solidFill>
                  <a:schemeClr val="bg1"/>
                </a:solidFill>
                <a:latin typeface="Castellar" pitchFamily="18" charset="0"/>
              </a:rPr>
              <a:t>10:17-52</a:t>
            </a:r>
            <a:endParaRPr lang="en-US" sz="5400" dirty="0">
              <a:solidFill>
                <a:schemeClr val="bg1"/>
              </a:solidFill>
              <a:latin typeface="Castellar" pitchFamily="18" charset="0"/>
            </a:endParaRPr>
          </a:p>
        </p:txBody>
      </p:sp>
      <p:grpSp>
        <p:nvGrpSpPr>
          <p:cNvPr id="34" name="Group 33"/>
          <p:cNvGrpSpPr/>
          <p:nvPr/>
        </p:nvGrpSpPr>
        <p:grpSpPr>
          <a:xfrm>
            <a:off x="73348" y="4053114"/>
            <a:ext cx="5717852" cy="1323439"/>
            <a:chOff x="73348" y="4053114"/>
            <a:chExt cx="5946453" cy="1323439"/>
          </a:xfrm>
        </p:grpSpPr>
        <p:sp>
          <p:nvSpPr>
            <p:cNvPr id="7" name="TextBox 6"/>
            <p:cNvSpPr txBox="1"/>
            <p:nvPr/>
          </p:nvSpPr>
          <p:spPr>
            <a:xfrm>
              <a:off x="1143000" y="4053114"/>
              <a:ext cx="4876801"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b="1" dirty="0" smtClean="0">
                  <a:solidFill>
                    <a:schemeClr val="bg1"/>
                  </a:solidFill>
                  <a:effectLst>
                    <a:outerShdw blurRad="50800" dist="38100" dir="2700000" algn="tl" rotWithShape="0">
                      <a:srgbClr val="000000">
                        <a:alpha val="40000"/>
                      </a:srgbClr>
                    </a:outerShdw>
                  </a:effectLst>
                  <a:latin typeface="Castellar" pitchFamily="18" charset="0"/>
                </a:rPr>
                <a:t>A CD of this message will be available (free of charge) immediately following today's message</a:t>
              </a:r>
              <a:endParaRPr lang="en-US" sz="2000" b="1" dirty="0">
                <a:solidFill>
                  <a:schemeClr val="bg1"/>
                </a:solidFill>
                <a:effectLst>
                  <a:outerShdw blurRad="50800" dist="38100" dir="2700000" algn="tl" rotWithShape="0">
                    <a:srgbClr val="000000">
                      <a:alpha val="40000"/>
                    </a:srgbClr>
                  </a:outerShdw>
                </a:effectLst>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rgbClr val="000000">
                        <a:alpha val="40000"/>
                      </a:srgbClr>
                    </a:outerShdw>
                  </a:effectLst>
                </a:endParaRPr>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b="1" dirty="0" smtClean="0">
                  <a:solidFill>
                    <a:schemeClr val="bg1"/>
                  </a:solidFill>
                  <a:effectLst>
                    <a:outerShdw blurRad="50800" dist="38100" dir="2700000" algn="tl" rotWithShape="0">
                      <a:srgbClr val="000000">
                        <a:alpha val="40000"/>
                      </a:srgbClr>
                    </a:outerShdw>
                  </a:effectLst>
                  <a:latin typeface="Castellar" pitchFamily="18" charset="0"/>
                </a:rPr>
                <a:t>This message will be available via podcast later this week at calvaryokc.com</a:t>
              </a:r>
              <a:endParaRPr lang="en-US" sz="2000" b="1" dirty="0">
                <a:solidFill>
                  <a:schemeClr val="bg1"/>
                </a:solidFill>
                <a:effectLst>
                  <a:outerShdw blurRad="50800" dist="38100" dir="2700000" algn="tl" rotWithShape="0">
                    <a:srgbClr val="000000">
                      <a:alpha val="40000"/>
                    </a:srgbClr>
                  </a:outerShdw>
                </a:effectLst>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5791200" cy="646331"/>
          </a:xfrm>
          <a:prstGeom prst="rect">
            <a:avLst/>
          </a:prstGeom>
          <a:noFill/>
        </p:spPr>
        <p:txBody>
          <a:bodyPr wrap="square" rtlCol="0">
            <a:spAutoFit/>
          </a:bodyPr>
          <a:lstStyle/>
          <a:p>
            <a:r>
              <a:rPr lang="en-US" sz="3600" dirty="0">
                <a:solidFill>
                  <a:srgbClr val="FFFF00"/>
                </a:solidFill>
              </a:rPr>
              <a:t>Astonished</a:t>
            </a:r>
            <a:r>
              <a:rPr lang="en-US" sz="3600" dirty="0"/>
              <a:t> ~ </a:t>
            </a:r>
            <a:r>
              <a:rPr lang="en-US" sz="3600" b="1" i="1" dirty="0" err="1">
                <a:solidFill>
                  <a:srgbClr val="FFFF00"/>
                </a:solidFill>
                <a:latin typeface="Times New Roman" pitchFamily="18" charset="0"/>
                <a:cs typeface="Times New Roman" pitchFamily="18" charset="0"/>
              </a:rPr>
              <a:t>thambeō</a:t>
            </a:r>
            <a:r>
              <a:rPr lang="en-US" sz="3600" b="1" dirty="0">
                <a:solidFill>
                  <a:srgbClr val="FFFF00"/>
                </a:solidFill>
                <a:latin typeface="Times New Roman" pitchFamily="18" charset="0"/>
                <a:cs typeface="Times New Roman" pitchFamily="18" charset="0"/>
              </a:rPr>
              <a:t> </a:t>
            </a:r>
          </a:p>
        </p:txBody>
      </p:sp>
      <p:sp>
        <p:nvSpPr>
          <p:cNvPr id="3" name="TextBox 2"/>
          <p:cNvSpPr txBox="1"/>
          <p:nvPr/>
        </p:nvSpPr>
        <p:spPr>
          <a:xfrm>
            <a:off x="457200" y="1143000"/>
            <a:ext cx="8229600" cy="1754326"/>
          </a:xfrm>
          <a:prstGeom prst="rect">
            <a:avLst/>
          </a:prstGeom>
          <a:noFill/>
        </p:spPr>
        <p:txBody>
          <a:bodyPr wrap="square" rtlCol="0">
            <a:spAutoFit/>
          </a:bodyPr>
          <a:lstStyle/>
          <a:p>
            <a:r>
              <a:rPr lang="en-US" sz="3600" dirty="0" smtClean="0"/>
              <a:t>                                  – </a:t>
            </a:r>
            <a:r>
              <a:rPr lang="en-US" sz="3600" dirty="0"/>
              <a:t>From a root meaning to </a:t>
            </a:r>
            <a:r>
              <a:rPr lang="en-US" sz="3600" i="1" dirty="0"/>
              <a:t>dumbfound</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52694754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505700183"/>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smtClean="0">
                <a:solidFill>
                  <a:srgbClr val="FFFF00"/>
                </a:solidFill>
                <a:latin typeface="Castellar" pitchFamily="18" charset="0"/>
              </a:rPr>
              <a:t>Camel </a:t>
            </a:r>
            <a:r>
              <a:rPr lang="en-US" sz="3600" dirty="0" smtClean="0">
                <a:solidFill>
                  <a:schemeClr val="bg1"/>
                </a:solidFill>
                <a:latin typeface="Castellar" pitchFamily="18" charset="0"/>
              </a:rPr>
              <a:t>~</a:t>
            </a:r>
            <a:r>
              <a:rPr lang="en-US" sz="3600" dirty="0" smtClean="0">
                <a:solidFill>
                  <a:srgbClr val="FFFF00"/>
                </a:solidFill>
                <a:latin typeface="Castellar" pitchFamily="18" charset="0"/>
              </a:rPr>
              <a:t> </a:t>
            </a:r>
            <a:r>
              <a:rPr lang="en-US" sz="3600" b="1" i="1" dirty="0" err="1" smtClean="0">
                <a:solidFill>
                  <a:srgbClr val="FFFF00"/>
                </a:solidFill>
                <a:latin typeface="Times New Roman" pitchFamily="18" charset="0"/>
                <a:cs typeface="Times New Roman" pitchFamily="18" charset="0"/>
              </a:rPr>
              <a:t>kam</a:t>
            </a:r>
            <a:r>
              <a:rPr lang="en-US" sz="3600" b="1" i="1" dirty="0" smtClean="0">
                <a:solidFill>
                  <a:srgbClr val="FFFF00"/>
                </a:solidFill>
                <a:latin typeface="Times New Roman" pitchFamily="18" charset="0"/>
                <a:cs typeface="Times New Roman" pitchFamily="18" charset="0"/>
              </a:rPr>
              <a:t>  los</a:t>
            </a:r>
            <a:endParaRPr lang="en-US" sz="3600" b="1" i="1" dirty="0">
              <a:solidFill>
                <a:schemeClr val="bg1"/>
              </a:solidFill>
              <a:latin typeface="Times New Roman" pitchFamily="18" charset="0"/>
              <a:cs typeface="Times New Roman" pitchFamily="18" charset="0"/>
            </a:endParaRPr>
          </a:p>
        </p:txBody>
      </p:sp>
      <p:sp>
        <p:nvSpPr>
          <p:cNvPr id="3" name="TextBox 2"/>
          <p:cNvSpPr txBox="1"/>
          <p:nvPr/>
        </p:nvSpPr>
        <p:spPr>
          <a:xfrm>
            <a:off x="685800" y="1752600"/>
            <a:ext cx="8001000" cy="646331"/>
          </a:xfrm>
          <a:prstGeom prst="rect">
            <a:avLst/>
          </a:prstGeom>
          <a:noFill/>
        </p:spPr>
        <p:txBody>
          <a:bodyPr wrap="square" rtlCol="0">
            <a:spAutoFit/>
          </a:bodyPr>
          <a:lstStyle/>
          <a:p>
            <a:pPr marL="344488" indent="-344488">
              <a:buFont typeface="Arial" pitchFamily="34" charset="0"/>
              <a:buChar char="•"/>
            </a:pPr>
            <a:r>
              <a:rPr lang="en-US" sz="3600" dirty="0" smtClean="0">
                <a:solidFill>
                  <a:schemeClr val="bg1"/>
                </a:solidFill>
                <a:latin typeface="Castellar" pitchFamily="18" charset="0"/>
              </a:rPr>
              <a:t>Ship’s cable or rope</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
        <p:nvSpPr>
          <p:cNvPr id="5" name="TextBox 4"/>
          <p:cNvSpPr txBox="1"/>
          <p:nvPr/>
        </p:nvSpPr>
        <p:spPr>
          <a:xfrm>
            <a:off x="3669475" y="1130019"/>
            <a:ext cx="381000" cy="646331"/>
          </a:xfrm>
          <a:prstGeom prst="rect">
            <a:avLst/>
          </a:prstGeom>
          <a:noFill/>
        </p:spPr>
        <p:txBody>
          <a:bodyPr wrap="square" rtlCol="0">
            <a:spAutoFit/>
          </a:bodyPr>
          <a:lstStyle/>
          <a:p>
            <a:r>
              <a:rPr lang="en-US" sz="3600" b="1" i="1" dirty="0" smtClean="0">
                <a:solidFill>
                  <a:srgbClr val="FFFF00"/>
                </a:solidFill>
                <a:latin typeface="Times New Roman" pitchFamily="18" charset="0"/>
                <a:cs typeface="Times New Roman" pitchFamily="18" charset="0"/>
              </a:rPr>
              <a:t>e</a:t>
            </a:r>
            <a:endParaRPr lang="en-US" sz="3600" b="1" i="1" dirty="0">
              <a:solidFill>
                <a:srgbClr val="FFFF00"/>
              </a:solidFill>
              <a:latin typeface="Times New Roman" pitchFamily="18" charset="0"/>
              <a:cs typeface="Times New Roman" pitchFamily="18" charset="0"/>
            </a:endParaRPr>
          </a:p>
        </p:txBody>
      </p:sp>
      <p:sp>
        <p:nvSpPr>
          <p:cNvPr id="6" name="TextBox 5"/>
          <p:cNvSpPr txBox="1"/>
          <p:nvPr/>
        </p:nvSpPr>
        <p:spPr>
          <a:xfrm>
            <a:off x="3693225" y="1134100"/>
            <a:ext cx="381000" cy="646331"/>
          </a:xfrm>
          <a:prstGeom prst="rect">
            <a:avLst/>
          </a:prstGeom>
          <a:noFill/>
        </p:spPr>
        <p:txBody>
          <a:bodyPr wrap="square" rtlCol="0">
            <a:spAutoFit/>
          </a:bodyPr>
          <a:lstStyle/>
          <a:p>
            <a:r>
              <a:rPr lang="en-US" sz="3600" b="1" i="1" dirty="0" err="1" smtClean="0">
                <a:solidFill>
                  <a:srgbClr val="FFFF00"/>
                </a:solidFill>
                <a:latin typeface="Times New Roman" pitchFamily="18" charset="0"/>
                <a:cs typeface="Times New Roman" pitchFamily="18" charset="0"/>
              </a:rPr>
              <a:t>i</a:t>
            </a:r>
            <a:endParaRPr lang="en-US" sz="3600" b="1" i="1" dirty="0">
              <a:solidFill>
                <a:srgbClr val="FFFF00"/>
              </a:solidFill>
              <a:latin typeface="Times New Roman" pitchFamily="18" charset="0"/>
              <a:cs typeface="Times New Roman" pitchFamily="18" charset="0"/>
            </a:endParaRPr>
          </a:p>
        </p:txBody>
      </p:sp>
      <p:sp>
        <p:nvSpPr>
          <p:cNvPr id="8" name="TextBox 7"/>
          <p:cNvSpPr txBox="1"/>
          <p:nvPr/>
        </p:nvSpPr>
        <p:spPr>
          <a:xfrm>
            <a:off x="457200" y="2363306"/>
            <a:ext cx="8229600" cy="2862322"/>
          </a:xfrm>
          <a:prstGeom prst="rect">
            <a:avLst/>
          </a:prstGeom>
          <a:noFill/>
        </p:spPr>
        <p:txBody>
          <a:bodyPr wrap="square" rtlCol="0">
            <a:spAutoFit/>
          </a:bodyPr>
          <a:lstStyle/>
          <a:p>
            <a:r>
              <a:rPr lang="en-US" sz="3600" dirty="0">
                <a:solidFill>
                  <a:srgbClr val="FFFF00"/>
                </a:solidFill>
              </a:rPr>
              <a:t>Albert Barnes ~ </a:t>
            </a:r>
            <a:r>
              <a:rPr lang="en-US" sz="3600" dirty="0"/>
              <a:t>"This was a proverb in common use among the Jews, and is still common among the Arabians."</a:t>
            </a:r>
            <a:endParaRPr lang="en-US" sz="3600" dirty="0">
              <a:solidFill>
                <a:srgbClr val="FFFF00"/>
              </a:solidFill>
              <a:latin typeface="Castellar" pitchFamily="18" charset="0"/>
            </a:endParaRPr>
          </a:p>
        </p:txBody>
      </p:sp>
      <p:pic>
        <p:nvPicPr>
          <p:cNvPr id="7" name="Picture 2" descr="http://www.zianet.com/maxey/camned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432838">
            <a:off x="2343581" y="1202681"/>
            <a:ext cx="4028200" cy="4811843"/>
          </a:xfrm>
          <a:prstGeom prst="rect">
            <a:avLst/>
          </a:prstGeom>
          <a:noFill/>
          <a:scene3d>
            <a:camera prst="orthographicFront"/>
            <a:lightRig rig="threePt" dir="t"/>
          </a:scene3d>
          <a:sp3d>
            <a:bevelT w="139700" prst="cross"/>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86954175"/>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53" presetClass="entr" presetSubtype="16"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xit" presetSubtype="32" fill="hold" grpId="1" nodeType="clickEffect">
                                  <p:stCondLst>
                                    <p:cond delay="0"/>
                                  </p:stCondLst>
                                  <p:childTnLst>
                                    <p:anim calcmode="lin" valueType="num">
                                      <p:cBhvr>
                                        <p:cTn id="17" dur="500"/>
                                        <p:tgtEl>
                                          <p:spTgt spid="5"/>
                                        </p:tgtEl>
                                        <p:attrNameLst>
                                          <p:attrName>ppt_w</p:attrName>
                                        </p:attrNameLst>
                                      </p:cBhvr>
                                      <p:tavLst>
                                        <p:tav tm="0">
                                          <p:val>
                                            <p:strVal val="ppt_w"/>
                                          </p:val>
                                        </p:tav>
                                        <p:tav tm="100000">
                                          <p:val>
                                            <p:fltVal val="0"/>
                                          </p:val>
                                        </p:tav>
                                      </p:tavLst>
                                    </p:anim>
                                    <p:anim calcmode="lin" valueType="num">
                                      <p:cBhvr>
                                        <p:cTn id="18" dur="500"/>
                                        <p:tgtEl>
                                          <p:spTgt spid="5"/>
                                        </p:tgtEl>
                                        <p:attrNameLst>
                                          <p:attrName>ppt_h</p:attrName>
                                        </p:attrNameLst>
                                      </p:cBhvr>
                                      <p:tavLst>
                                        <p:tav tm="0">
                                          <p:val>
                                            <p:strVal val="ppt_h"/>
                                          </p:val>
                                        </p:tav>
                                        <p:tav tm="100000">
                                          <p:val>
                                            <p:fltVal val="0"/>
                                          </p:val>
                                        </p:tav>
                                      </p:tavLst>
                                    </p:anim>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par>
                          <p:cTn id="21" fill="hold">
                            <p:stCondLst>
                              <p:cond delay="500"/>
                            </p:stCondLst>
                            <p:childTnLst>
                              <p:par>
                                <p:cTn id="22" presetID="53" presetClass="entr" presetSubtype="16"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ppt_w</p:attrName>
                                        </p:attrNameLst>
                                      </p:cBhvr>
                                      <p:tavLst>
                                        <p:tav tm="0">
                                          <p:val>
                                            <p:fltVal val="0"/>
                                          </p:val>
                                        </p:tav>
                                        <p:tav tm="100000">
                                          <p:val>
                                            <p:strVal val="#ppt_w"/>
                                          </p:val>
                                        </p:tav>
                                      </p:tavLst>
                                    </p:anim>
                                    <p:anim calcmode="lin" valueType="num">
                                      <p:cBhvr>
                                        <p:cTn id="32"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animEffect transition="in" filter="fade">
                                      <p:cBhvr>
                                        <p:cTn id="39" dur="500"/>
                                        <p:tgtEl>
                                          <p:spTgt spid="8"/>
                                        </p:tgtEl>
                                      </p:cBhvr>
                                    </p:animEffect>
                                  </p:childTnLst>
                                </p:cTn>
                              </p:par>
                            </p:childTnLst>
                          </p:cTn>
                        </p:par>
                        <p:par>
                          <p:cTn id="40" fill="hold">
                            <p:stCondLst>
                              <p:cond delay="500"/>
                            </p:stCondLst>
                            <p:childTnLst>
                              <p:par>
                                <p:cTn id="41" presetID="9" presetClass="emph" presetSubtype="0" grpId="1" nodeType="afterEffect">
                                  <p:stCondLst>
                                    <p:cond delay="0"/>
                                  </p:stCondLst>
                                  <p:childTnLst>
                                    <p:set>
                                      <p:cBhvr rctx="PPT">
                                        <p:cTn id="42" dur="indefinite"/>
                                        <p:tgtEl>
                                          <p:spTgt spid="2"/>
                                        </p:tgtEl>
                                        <p:attrNameLst>
                                          <p:attrName>style.opacity</p:attrName>
                                        </p:attrNameLst>
                                      </p:cBhvr>
                                      <p:to>
                                        <p:strVal val="0.5"/>
                                      </p:to>
                                    </p:set>
                                    <p:animEffect filter="image" prLst="opacity: 0.5">
                                      <p:cBhvr rctx="IE">
                                        <p:cTn id="43" dur="indefinite"/>
                                        <p:tgtEl>
                                          <p:spTgt spid="2"/>
                                        </p:tgtEl>
                                      </p:cBhvr>
                                    </p:animEffect>
                                  </p:childTnLst>
                                </p:cTn>
                              </p:par>
                              <p:par>
                                <p:cTn id="44" presetID="9" presetClass="emph" presetSubtype="0" grpId="1" nodeType="withEffect">
                                  <p:stCondLst>
                                    <p:cond delay="0"/>
                                  </p:stCondLst>
                                  <p:childTnLst>
                                    <p:set>
                                      <p:cBhvr rctx="PPT">
                                        <p:cTn id="45" dur="indefinite"/>
                                        <p:tgtEl>
                                          <p:spTgt spid="6"/>
                                        </p:tgtEl>
                                        <p:attrNameLst>
                                          <p:attrName>style.opacity</p:attrName>
                                        </p:attrNameLst>
                                      </p:cBhvr>
                                      <p:to>
                                        <p:strVal val="0.5"/>
                                      </p:to>
                                    </p:set>
                                    <p:animEffect filter="image" prLst="opacity: 0.5">
                                      <p:cBhvr rctx="IE">
                                        <p:cTn id="46" dur="indefinite"/>
                                        <p:tgtEl>
                                          <p:spTgt spid="6"/>
                                        </p:tgtEl>
                                      </p:cBhvr>
                                    </p:animEffect>
                                  </p:childTnLst>
                                </p:cTn>
                              </p:par>
                              <p:par>
                                <p:cTn id="47" presetID="9" presetClass="emph" presetSubtype="0" grpId="1" nodeType="withEffect">
                                  <p:stCondLst>
                                    <p:cond delay="0"/>
                                  </p:stCondLst>
                                  <p:childTnLst>
                                    <p:set>
                                      <p:cBhvr rctx="PPT">
                                        <p:cTn id="48" dur="indefinite"/>
                                        <p:tgtEl>
                                          <p:spTgt spid="3"/>
                                        </p:tgtEl>
                                        <p:attrNameLst>
                                          <p:attrName>style.opacity</p:attrName>
                                        </p:attrNameLst>
                                      </p:cBhvr>
                                      <p:to>
                                        <p:strVal val="0.5"/>
                                      </p:to>
                                    </p:set>
                                    <p:animEffect filter="image" prLst="opacity: 0.5">
                                      <p:cBhvr rctx="IE">
                                        <p:cTn id="49" dur="indefinite"/>
                                        <p:tgtEl>
                                          <p:spTgt spid="3"/>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nodeType="click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500" fill="hold"/>
                                        <p:tgtEl>
                                          <p:spTgt spid="7"/>
                                        </p:tgtEl>
                                        <p:attrNameLst>
                                          <p:attrName>ppt_w</p:attrName>
                                        </p:attrNameLst>
                                      </p:cBhvr>
                                      <p:tavLst>
                                        <p:tav tm="0">
                                          <p:val>
                                            <p:fltVal val="0"/>
                                          </p:val>
                                        </p:tav>
                                        <p:tav tm="100000">
                                          <p:val>
                                            <p:strVal val="#ppt_w"/>
                                          </p:val>
                                        </p:tav>
                                      </p:tavLst>
                                    </p:anim>
                                    <p:anim calcmode="lin" valueType="num">
                                      <p:cBhvr>
                                        <p:cTn id="55" dur="500" fill="hold"/>
                                        <p:tgtEl>
                                          <p:spTgt spid="7"/>
                                        </p:tgtEl>
                                        <p:attrNameLst>
                                          <p:attrName>ppt_h</p:attrName>
                                        </p:attrNameLst>
                                      </p:cBhvr>
                                      <p:tavLst>
                                        <p:tav tm="0">
                                          <p:val>
                                            <p:fltVal val="0"/>
                                          </p:val>
                                        </p:tav>
                                        <p:tav tm="100000">
                                          <p:val>
                                            <p:strVal val="#ppt_h"/>
                                          </p:val>
                                        </p:tav>
                                      </p:tavLst>
                                    </p:anim>
                                    <p:animEffect transition="in" filter="fade">
                                      <p:cBhvr>
                                        <p:cTn id="56" dur="500"/>
                                        <p:tgtEl>
                                          <p:spTgt spid="7"/>
                                        </p:tgtEl>
                                      </p:cBhvr>
                                    </p:animEffect>
                                  </p:childTnLst>
                                </p:cTn>
                              </p:par>
                            </p:childTnLst>
                          </p:cTn>
                        </p:par>
                        <p:par>
                          <p:cTn id="57" fill="hold">
                            <p:stCondLst>
                              <p:cond delay="500"/>
                            </p:stCondLst>
                            <p:childTnLst>
                              <p:par>
                                <p:cTn id="58" presetID="9" presetClass="emph" presetSubtype="0" grpId="1" nodeType="afterEffect">
                                  <p:stCondLst>
                                    <p:cond delay="0"/>
                                  </p:stCondLst>
                                  <p:childTnLst>
                                    <p:set>
                                      <p:cBhvr rctx="PPT">
                                        <p:cTn id="59" dur="indefinite"/>
                                        <p:tgtEl>
                                          <p:spTgt spid="8"/>
                                        </p:tgtEl>
                                        <p:attrNameLst>
                                          <p:attrName>style.opacity</p:attrName>
                                        </p:attrNameLst>
                                      </p:cBhvr>
                                      <p:to>
                                        <p:strVal val="0.5"/>
                                      </p:to>
                                    </p:set>
                                    <p:animEffect filter="image" prLst="opacity: 0.5">
                                      <p:cBhvr rctx="IE">
                                        <p:cTn id="60"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5" grpId="0"/>
      <p:bldP spid="5" grpId="1"/>
      <p:bldP spid="6" grpId="0"/>
      <p:bldP spid="6" grpId="1"/>
      <p:bldP spid="8" grpId="0"/>
      <p:bldP spid="8"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81082842"/>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632311"/>
          </a:xfrm>
          <a:prstGeom prst="rect">
            <a:avLst/>
          </a:prstGeom>
          <a:noFill/>
        </p:spPr>
        <p:txBody>
          <a:bodyPr wrap="square" rtlCol="0">
            <a:spAutoFit/>
          </a:bodyPr>
          <a:lstStyle/>
          <a:p>
            <a:r>
              <a:rPr lang="en-US" sz="3600" dirty="0">
                <a:solidFill>
                  <a:srgbClr val="FFFF00"/>
                </a:solidFill>
              </a:rPr>
              <a:t>C. H. Spurgeon ~ </a:t>
            </a:r>
            <a:r>
              <a:rPr lang="en-US" sz="3600" dirty="0"/>
              <a:t>“In the final account, it shall be found that no man has been a loser through giving up anything for the Lord Jesus Christ though he has his own method of deciding who are to be first and who are to be last.”</a:t>
            </a:r>
            <a:endParaRPr lang="en-US" sz="3600" b="1" i="1" dirty="0">
              <a:solidFill>
                <a:schemeClr val="bg1"/>
              </a:solidFill>
              <a:latin typeface="Times New Roman" pitchFamily="18" charset="0"/>
              <a:cs typeface="Times New Roman"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843930972"/>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970318"/>
          </a:xfrm>
          <a:prstGeom prst="rect">
            <a:avLst/>
          </a:prstGeom>
          <a:noFill/>
        </p:spPr>
        <p:txBody>
          <a:bodyPr wrap="square" rtlCol="0">
            <a:spAutoFit/>
          </a:bodyPr>
          <a:lstStyle/>
          <a:p>
            <a:r>
              <a:rPr lang="en-US" sz="3600" dirty="0">
                <a:solidFill>
                  <a:srgbClr val="FFFF00"/>
                </a:solidFill>
              </a:rPr>
              <a:t>David Livingstone ~ </a:t>
            </a:r>
            <a:r>
              <a:rPr lang="en-US" sz="3600" dirty="0"/>
              <a:t>“If a commission by an earthly king is considered a </a:t>
            </a:r>
            <a:r>
              <a:rPr lang="en-US" sz="3600" dirty="0" err="1"/>
              <a:t>honour</a:t>
            </a:r>
            <a:r>
              <a:rPr lang="en-US" sz="3600" dirty="0"/>
              <a:t>, how can a commission by a Heavenly King be considered a sacrifice?”</a:t>
            </a:r>
            <a:endParaRPr lang="en-US" sz="3600" b="1" i="1" dirty="0">
              <a:solidFill>
                <a:schemeClr val="bg1"/>
              </a:solidFill>
              <a:latin typeface="Times New Roman" pitchFamily="18" charset="0"/>
              <a:cs typeface="Times New Roman"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58185116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44815274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170646"/>
          </a:xfrm>
          <a:prstGeom prst="rect">
            <a:avLst/>
          </a:prstGeom>
          <a:noFill/>
        </p:spPr>
        <p:txBody>
          <a:bodyPr wrap="square" rtlCol="0">
            <a:spAutoFit/>
          </a:bodyPr>
          <a:lstStyle/>
          <a:p>
            <a:r>
              <a:rPr lang="en-US" sz="3300" dirty="0"/>
              <a:t>Matt. 7:7-8 ~ </a:t>
            </a:r>
            <a:r>
              <a:rPr lang="en-US" sz="3300" baseline="30000" dirty="0"/>
              <a:t>7</a:t>
            </a:r>
            <a:r>
              <a:rPr lang="en-US" sz="3300" dirty="0"/>
              <a:t> (Keep on) </a:t>
            </a:r>
            <a:r>
              <a:rPr lang="en-US" sz="3300" dirty="0">
                <a:solidFill>
                  <a:srgbClr val="FFFF00"/>
                </a:solidFill>
              </a:rPr>
              <a:t>ask</a:t>
            </a:r>
            <a:r>
              <a:rPr lang="en-US" sz="3300" dirty="0"/>
              <a:t>(</a:t>
            </a:r>
            <a:r>
              <a:rPr lang="en-US" sz="3300" dirty="0" err="1"/>
              <a:t>ing</a:t>
            </a:r>
            <a:r>
              <a:rPr lang="en-US" sz="3300" dirty="0"/>
              <a:t>)</a:t>
            </a:r>
            <a:r>
              <a:rPr lang="en-US" sz="3300" dirty="0">
                <a:solidFill>
                  <a:srgbClr val="FFFF00"/>
                </a:solidFill>
              </a:rPr>
              <a:t>,</a:t>
            </a:r>
            <a:r>
              <a:rPr lang="en-US" sz="3300" dirty="0"/>
              <a:t> </a:t>
            </a:r>
            <a:r>
              <a:rPr lang="en-US" sz="3300" dirty="0">
                <a:solidFill>
                  <a:srgbClr val="FFFF00"/>
                </a:solidFill>
              </a:rPr>
              <a:t>and it will be given to you; </a:t>
            </a:r>
            <a:r>
              <a:rPr lang="en-US" sz="3300" dirty="0"/>
              <a:t>(keep on) </a:t>
            </a:r>
            <a:r>
              <a:rPr lang="en-US" sz="3300" dirty="0">
                <a:solidFill>
                  <a:srgbClr val="FFFF00"/>
                </a:solidFill>
              </a:rPr>
              <a:t>seek</a:t>
            </a:r>
            <a:r>
              <a:rPr lang="en-US" sz="3300" dirty="0"/>
              <a:t>(</a:t>
            </a:r>
            <a:r>
              <a:rPr lang="en-US" sz="3300" dirty="0" err="1"/>
              <a:t>ing</a:t>
            </a:r>
            <a:r>
              <a:rPr lang="en-US" sz="3300" dirty="0"/>
              <a:t>)</a:t>
            </a:r>
            <a:r>
              <a:rPr lang="en-US" sz="3300" dirty="0">
                <a:solidFill>
                  <a:srgbClr val="FFFF00"/>
                </a:solidFill>
              </a:rPr>
              <a:t>,</a:t>
            </a:r>
            <a:r>
              <a:rPr lang="en-US" sz="3300" dirty="0"/>
              <a:t> </a:t>
            </a:r>
            <a:r>
              <a:rPr lang="en-US" sz="3300" dirty="0">
                <a:solidFill>
                  <a:srgbClr val="FFFF00"/>
                </a:solidFill>
              </a:rPr>
              <a:t>and you will find; </a:t>
            </a:r>
            <a:r>
              <a:rPr lang="en-US" sz="3300" dirty="0"/>
              <a:t>(keep on) </a:t>
            </a:r>
            <a:r>
              <a:rPr lang="en-US" sz="3300" dirty="0">
                <a:solidFill>
                  <a:srgbClr val="FFFF00"/>
                </a:solidFill>
              </a:rPr>
              <a:t>knock</a:t>
            </a:r>
            <a:r>
              <a:rPr lang="en-US" sz="3300" dirty="0"/>
              <a:t>(</a:t>
            </a:r>
            <a:r>
              <a:rPr lang="en-US" sz="3300" dirty="0" err="1"/>
              <a:t>ing</a:t>
            </a:r>
            <a:r>
              <a:rPr lang="en-US" sz="3300" dirty="0"/>
              <a:t>)</a:t>
            </a:r>
            <a:r>
              <a:rPr lang="en-US" sz="3300" dirty="0">
                <a:solidFill>
                  <a:srgbClr val="FFFF00"/>
                </a:solidFill>
              </a:rPr>
              <a:t>,</a:t>
            </a:r>
            <a:r>
              <a:rPr lang="en-US" sz="3300" dirty="0"/>
              <a:t> </a:t>
            </a:r>
            <a:r>
              <a:rPr lang="en-US" sz="3300" dirty="0">
                <a:solidFill>
                  <a:srgbClr val="FFFF00"/>
                </a:solidFill>
              </a:rPr>
              <a:t>and it will be opened to you. </a:t>
            </a:r>
            <a:r>
              <a:rPr lang="en-US" sz="3300" baseline="30000" dirty="0"/>
              <a:t>8</a:t>
            </a:r>
            <a:r>
              <a:rPr lang="en-US" sz="3300" dirty="0"/>
              <a:t> </a:t>
            </a:r>
            <a:r>
              <a:rPr lang="en-US" sz="3300" dirty="0">
                <a:solidFill>
                  <a:srgbClr val="FFFF00"/>
                </a:solidFill>
              </a:rPr>
              <a:t>For everyone who</a:t>
            </a:r>
            <a:r>
              <a:rPr lang="en-US" sz="3300" dirty="0"/>
              <a:t> (keeps on) </a:t>
            </a:r>
            <a:r>
              <a:rPr lang="en-US" sz="3300" dirty="0">
                <a:solidFill>
                  <a:srgbClr val="FFFF00"/>
                </a:solidFill>
              </a:rPr>
              <a:t>ask</a:t>
            </a:r>
            <a:r>
              <a:rPr lang="en-US" sz="3300" dirty="0"/>
              <a:t>(</a:t>
            </a:r>
            <a:r>
              <a:rPr lang="en-US" sz="3300" dirty="0" err="1"/>
              <a:t>ing</a:t>
            </a:r>
            <a:r>
              <a:rPr lang="en-US" sz="3300" dirty="0"/>
              <a:t>) </a:t>
            </a:r>
            <a:r>
              <a:rPr lang="en-US" sz="3300" dirty="0">
                <a:solidFill>
                  <a:srgbClr val="FFFF00"/>
                </a:solidFill>
              </a:rPr>
              <a:t>receives, and he who </a:t>
            </a:r>
            <a:r>
              <a:rPr lang="en-US" sz="3300" dirty="0"/>
              <a:t>(keeps on) </a:t>
            </a:r>
            <a:r>
              <a:rPr lang="en-US" sz="3300" dirty="0">
                <a:solidFill>
                  <a:srgbClr val="FFFF00"/>
                </a:solidFill>
              </a:rPr>
              <a:t>seek</a:t>
            </a:r>
            <a:r>
              <a:rPr lang="en-US" sz="3300" dirty="0">
                <a:solidFill>
                  <a:schemeClr val="bg1"/>
                </a:solidFill>
              </a:rPr>
              <a:t>(</a:t>
            </a:r>
            <a:r>
              <a:rPr lang="en-US" sz="3300" dirty="0" err="1">
                <a:solidFill>
                  <a:schemeClr val="bg1"/>
                </a:solidFill>
              </a:rPr>
              <a:t>ing</a:t>
            </a:r>
            <a:r>
              <a:rPr lang="en-US" sz="3300" dirty="0">
                <a:solidFill>
                  <a:schemeClr val="bg1"/>
                </a:solidFill>
              </a:rPr>
              <a:t>)</a:t>
            </a:r>
            <a:r>
              <a:rPr lang="en-US" sz="3300" dirty="0">
                <a:solidFill>
                  <a:srgbClr val="FFFF00"/>
                </a:solidFill>
              </a:rPr>
              <a:t> finds, and to him who </a:t>
            </a:r>
            <a:r>
              <a:rPr lang="en-US" sz="3300" dirty="0"/>
              <a:t>(keeps on) </a:t>
            </a:r>
            <a:r>
              <a:rPr lang="en-US" sz="3300" dirty="0" smtClean="0">
                <a:solidFill>
                  <a:srgbClr val="FFFF00"/>
                </a:solidFill>
              </a:rPr>
              <a:t>knock</a:t>
            </a:r>
            <a:r>
              <a:rPr lang="en-US" sz="3300" dirty="0" smtClean="0">
                <a:solidFill>
                  <a:schemeClr val="bg1"/>
                </a:solidFill>
              </a:rPr>
              <a:t>-</a:t>
            </a:r>
            <a:r>
              <a:rPr lang="en-US" sz="3300" dirty="0" smtClean="0"/>
              <a:t>(</a:t>
            </a:r>
            <a:r>
              <a:rPr lang="en-US" sz="3300" dirty="0" err="1"/>
              <a:t>ing</a:t>
            </a:r>
            <a:r>
              <a:rPr lang="en-US" sz="3300" dirty="0"/>
              <a:t>) </a:t>
            </a:r>
            <a:r>
              <a:rPr lang="en-US" sz="3300" dirty="0">
                <a:solidFill>
                  <a:srgbClr val="FFFF00"/>
                </a:solidFill>
              </a:rPr>
              <a:t>it will be opened.</a:t>
            </a:r>
            <a:endParaRPr lang="en-US" sz="3300" b="1" i="1" dirty="0">
              <a:solidFill>
                <a:srgbClr val="FFFF00"/>
              </a:solidFill>
              <a:latin typeface="Times New Roman" pitchFamily="18" charset="0"/>
              <a:cs typeface="Times New Roman"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03402862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170646"/>
          </a:xfrm>
          <a:prstGeom prst="rect">
            <a:avLst/>
          </a:prstGeom>
          <a:noFill/>
        </p:spPr>
        <p:txBody>
          <a:bodyPr wrap="square" rtlCol="0">
            <a:spAutoFit/>
          </a:bodyPr>
          <a:lstStyle/>
          <a:p>
            <a:r>
              <a:rPr lang="en-US" sz="3300" dirty="0">
                <a:solidFill>
                  <a:srgbClr val="FFFF00"/>
                </a:solidFill>
              </a:rPr>
              <a:t>C. H. Spurgeon ~ </a:t>
            </a:r>
            <a:r>
              <a:rPr lang="en-US" sz="3300" dirty="0"/>
              <a:t>“Take the gates of heaven and shake them with thy vehemence, as though thou wouldst pull them up post and bar and all. Stand at Mercy’s door, and take no denial. Knock, and knock, and knock again, as though thou wouldst shake the </a:t>
            </a:r>
            <a:r>
              <a:rPr lang="en-US" sz="3300" dirty="0" smtClean="0"/>
              <a:t>very spheres, </a:t>
            </a:r>
            <a:endParaRPr lang="en-US" sz="33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
        <p:nvSpPr>
          <p:cNvPr id="5" name="TextBox 4"/>
          <p:cNvSpPr txBox="1"/>
          <p:nvPr/>
        </p:nvSpPr>
        <p:spPr>
          <a:xfrm>
            <a:off x="457200" y="1143000"/>
            <a:ext cx="8229600" cy="5170646"/>
          </a:xfrm>
          <a:prstGeom prst="rect">
            <a:avLst/>
          </a:prstGeom>
          <a:noFill/>
        </p:spPr>
        <p:txBody>
          <a:bodyPr wrap="square" rtlCol="0">
            <a:spAutoFit/>
          </a:bodyPr>
          <a:lstStyle/>
          <a:p>
            <a:r>
              <a:rPr lang="en-US" sz="3300" dirty="0"/>
              <a:t>but what thou wouldst obtain an answer to thy cries. ‘The kingdom of heaven </a:t>
            </a:r>
            <a:r>
              <a:rPr lang="en-US" sz="3300" dirty="0" err="1"/>
              <a:t>suffereth</a:t>
            </a:r>
            <a:r>
              <a:rPr lang="en-US" sz="3300" dirty="0"/>
              <a:t> violence, and the violent take it by force.’ Cold prayers never win God’s ear. Draw thy bow with thy full strength, if thou wouldst send thy arrow up so high as heaven</a:t>
            </a:r>
            <a:r>
              <a:rPr lang="en-US" sz="3300" dirty="0" smtClean="0"/>
              <a:t>.”</a:t>
            </a:r>
            <a:endParaRPr lang="en-US" sz="3300" dirty="0"/>
          </a:p>
        </p:txBody>
      </p:sp>
    </p:spTree>
    <p:extLst>
      <p:ext uri="{BB962C8B-B14F-4D97-AF65-F5344CB8AC3E}">
        <p14:creationId xmlns:p14="http://schemas.microsoft.com/office/powerpoint/2010/main" xmlns="" val="342130343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20272390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a:t>He was very rich (v. 22)</a:t>
            </a:r>
          </a:p>
        </p:txBody>
      </p:sp>
      <p:sp>
        <p:nvSpPr>
          <p:cNvPr id="3" name="TextBox 2"/>
          <p:cNvSpPr txBox="1"/>
          <p:nvPr/>
        </p:nvSpPr>
        <p:spPr>
          <a:xfrm>
            <a:off x="457200" y="1781300"/>
            <a:ext cx="8229600" cy="1200329"/>
          </a:xfrm>
          <a:prstGeom prst="rect">
            <a:avLst/>
          </a:prstGeom>
          <a:noFill/>
        </p:spPr>
        <p:txBody>
          <a:bodyPr wrap="square" rtlCol="0">
            <a:spAutoFit/>
          </a:bodyPr>
          <a:lstStyle/>
          <a:p>
            <a:r>
              <a:rPr lang="en-US" sz="3600" dirty="0"/>
              <a:t>He was very young (</a:t>
            </a:r>
            <a:r>
              <a:rPr lang="en-US" sz="3600" dirty="0" smtClean="0"/>
              <a:t>Matt. </a:t>
            </a:r>
            <a:r>
              <a:rPr lang="en-US" sz="3600" dirty="0"/>
              <a:t>19:20)</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
        <p:nvSpPr>
          <p:cNvPr id="5" name="TextBox 4"/>
          <p:cNvSpPr txBox="1"/>
          <p:nvPr/>
        </p:nvSpPr>
        <p:spPr>
          <a:xfrm>
            <a:off x="457200" y="2948050"/>
            <a:ext cx="8229600" cy="1200329"/>
          </a:xfrm>
          <a:prstGeom prst="rect">
            <a:avLst/>
          </a:prstGeom>
          <a:noFill/>
        </p:spPr>
        <p:txBody>
          <a:bodyPr wrap="square" rtlCol="0">
            <a:spAutoFit/>
          </a:bodyPr>
          <a:lstStyle/>
          <a:p>
            <a:r>
              <a:rPr lang="en-US" sz="3600" dirty="0"/>
              <a:t>He was very powerful (Luke 18:18</a:t>
            </a:r>
            <a:r>
              <a:rPr lang="en-US" sz="3600" dirty="0" smtClean="0"/>
              <a:t>)</a:t>
            </a:r>
            <a:endParaRPr lang="en-US" sz="3400" dirty="0">
              <a:solidFill>
                <a:srgbClr val="FFFF00"/>
              </a:solidFill>
              <a:latin typeface="Castellar" pitchFamily="18" charset="0"/>
            </a:endParaRPr>
          </a:p>
        </p:txBody>
      </p:sp>
    </p:spTree>
    <p:extLst>
      <p:ext uri="{BB962C8B-B14F-4D97-AF65-F5344CB8AC3E}">
        <p14:creationId xmlns:p14="http://schemas.microsoft.com/office/powerpoint/2010/main" xmlns="" val="362460714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mph" presetSubtype="0" grpId="1" nodeType="afterEffect">
                                  <p:stCondLst>
                                    <p:cond delay="0"/>
                                  </p:stCondLst>
                                  <p:childTnLst>
                                    <p:set>
                                      <p:cBhvr rctx="PPT">
                                        <p:cTn id="27" dur="indefinite"/>
                                        <p:tgtEl>
                                          <p:spTgt spid="3"/>
                                        </p:tgtEl>
                                        <p:attrNameLst>
                                          <p:attrName>style.opacity</p:attrName>
                                        </p:attrNameLst>
                                      </p:cBhvr>
                                      <p:to>
                                        <p:strVal val="0.5"/>
                                      </p:to>
                                    </p:set>
                                    <p:animEffect filter="image" prLst="opacity: 0.5">
                                      <p:cBhvr rctx="IE">
                                        <p:cTn id="28"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754326"/>
          </a:xfrm>
          <a:prstGeom prst="rect">
            <a:avLst/>
          </a:prstGeom>
          <a:noFill/>
        </p:spPr>
        <p:txBody>
          <a:bodyPr wrap="square" rtlCol="0">
            <a:spAutoFit/>
          </a:bodyPr>
          <a:lstStyle/>
          <a:p>
            <a:r>
              <a:rPr lang="en-US" sz="3600" dirty="0"/>
              <a:t>The </a:t>
            </a:r>
            <a:r>
              <a:rPr lang="en-US" sz="3600" i="1" dirty="0"/>
              <a:t>“</a:t>
            </a:r>
            <a:r>
              <a:rPr lang="en-US" sz="3600" i="1" dirty="0" err="1"/>
              <a:t>i</a:t>
            </a:r>
            <a:r>
              <a:rPr lang="en-US" sz="3600" i="1" dirty="0"/>
              <a:t>”</a:t>
            </a:r>
            <a:r>
              <a:rPr lang="en-US" sz="3600" dirty="0"/>
              <a:t> suffix in Hebrew indicates 1</a:t>
            </a:r>
            <a:r>
              <a:rPr lang="en-US" sz="3600" baseline="30000" dirty="0"/>
              <a:t>st</a:t>
            </a:r>
            <a:r>
              <a:rPr lang="en-US" sz="3600" dirty="0"/>
              <a:t> person, </a:t>
            </a:r>
            <a:r>
              <a:rPr lang="en-US" sz="3600" dirty="0" smtClean="0"/>
              <a:t>person-al</a:t>
            </a:r>
            <a:r>
              <a:rPr lang="en-US" sz="3600" dirty="0"/>
              <a:t>, possessive pronoun</a:t>
            </a:r>
            <a:endParaRPr lang="en-US" sz="33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
        <p:nvSpPr>
          <p:cNvPr id="6" name="TextBox 5"/>
          <p:cNvSpPr txBox="1"/>
          <p:nvPr/>
        </p:nvSpPr>
        <p:spPr>
          <a:xfrm>
            <a:off x="685800" y="2859975"/>
            <a:ext cx="8001000" cy="1200329"/>
          </a:xfrm>
          <a:prstGeom prst="rect">
            <a:avLst/>
          </a:prstGeom>
          <a:noFill/>
        </p:spPr>
        <p:txBody>
          <a:bodyPr wrap="square" rtlCol="0">
            <a:spAutoFit/>
          </a:bodyPr>
          <a:lstStyle/>
          <a:p>
            <a:pPr marL="344488" indent="-344488">
              <a:buFont typeface="Arial" pitchFamily="34" charset="0"/>
              <a:buChar char="•"/>
            </a:pPr>
            <a:r>
              <a:rPr lang="en-US" sz="3600" dirty="0" smtClean="0">
                <a:solidFill>
                  <a:schemeClr val="bg1"/>
                </a:solidFill>
                <a:latin typeface="Castellar" pitchFamily="18" charset="0"/>
              </a:rPr>
              <a:t>E. g. Malachi = </a:t>
            </a:r>
            <a:r>
              <a:rPr lang="en-US" sz="3600" i="1" dirty="0" smtClean="0">
                <a:solidFill>
                  <a:schemeClr val="bg1"/>
                </a:solidFill>
                <a:latin typeface="Castellar" pitchFamily="18" charset="0"/>
              </a:rPr>
              <a:t>“my Messenger”</a:t>
            </a:r>
            <a:endParaRPr lang="en-US" sz="3600" i="1" dirty="0">
              <a:solidFill>
                <a:schemeClr val="bg1"/>
              </a:solidFill>
              <a:latin typeface="Castellar" pitchFamily="18" charset="0"/>
            </a:endParaRPr>
          </a:p>
        </p:txBody>
      </p:sp>
      <p:sp>
        <p:nvSpPr>
          <p:cNvPr id="7" name="TextBox 6"/>
          <p:cNvSpPr txBox="1"/>
          <p:nvPr/>
        </p:nvSpPr>
        <p:spPr>
          <a:xfrm>
            <a:off x="685800" y="3981271"/>
            <a:ext cx="8001000" cy="646331"/>
          </a:xfrm>
          <a:prstGeom prst="rect">
            <a:avLst/>
          </a:prstGeom>
          <a:noFill/>
        </p:spPr>
        <p:txBody>
          <a:bodyPr wrap="square" rtlCol="0">
            <a:spAutoFit/>
          </a:bodyPr>
          <a:lstStyle/>
          <a:p>
            <a:pPr marL="225425" indent="-225425">
              <a:buFont typeface="Arial" pitchFamily="34" charset="0"/>
              <a:buChar char="•"/>
            </a:pPr>
            <a:r>
              <a:rPr lang="en-US" sz="3600" dirty="0" smtClean="0">
                <a:solidFill>
                  <a:schemeClr val="bg1"/>
                </a:solidFill>
                <a:latin typeface="Castellar" pitchFamily="18" charset="0"/>
              </a:rPr>
              <a:t> </a:t>
            </a:r>
            <a:r>
              <a:rPr lang="en-US" sz="3600" dirty="0" err="1" smtClean="0">
                <a:solidFill>
                  <a:srgbClr val="FFFF00"/>
                </a:solidFill>
                <a:latin typeface="Castellar" pitchFamily="18" charset="0"/>
              </a:rPr>
              <a:t>Rabboni</a:t>
            </a:r>
            <a:r>
              <a:rPr lang="en-US" sz="3600" dirty="0" smtClean="0">
                <a:solidFill>
                  <a:schemeClr val="bg1"/>
                </a:solidFill>
                <a:latin typeface="Castellar" pitchFamily="18" charset="0"/>
              </a:rPr>
              <a:t> = </a:t>
            </a:r>
            <a:r>
              <a:rPr lang="en-US" sz="3600" i="1" dirty="0" smtClean="0">
                <a:solidFill>
                  <a:schemeClr val="bg1"/>
                </a:solidFill>
                <a:latin typeface="Castellar" pitchFamily="18" charset="0"/>
              </a:rPr>
              <a:t>“my Master”</a:t>
            </a:r>
            <a:endParaRPr lang="en-US" sz="3600" i="1" dirty="0">
              <a:solidFill>
                <a:schemeClr val="bg1"/>
              </a:solidFill>
              <a:latin typeface="Castellar" pitchFamily="18" charset="0"/>
            </a:endParaRPr>
          </a:p>
        </p:txBody>
      </p:sp>
    </p:spTree>
    <p:extLst>
      <p:ext uri="{BB962C8B-B14F-4D97-AF65-F5344CB8AC3E}">
        <p14:creationId xmlns:p14="http://schemas.microsoft.com/office/powerpoint/2010/main" xmlns="" val="264539219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par>
                          <p:cTn id="23" fill="hold">
                            <p:stCondLst>
                              <p:cond delay="500"/>
                            </p:stCondLst>
                            <p:childTnLst>
                              <p:par>
                                <p:cTn id="24" presetID="9" presetClass="emph" presetSubtype="0" grpId="1" nodeType="afterEffect">
                                  <p:stCondLst>
                                    <p:cond delay="0"/>
                                  </p:stCondLst>
                                  <p:childTnLst>
                                    <p:set>
                                      <p:cBhvr rctx="PPT">
                                        <p:cTn id="25" dur="indefinite"/>
                                        <p:tgtEl>
                                          <p:spTgt spid="6"/>
                                        </p:tgtEl>
                                        <p:attrNameLst>
                                          <p:attrName>style.opacity</p:attrName>
                                        </p:attrNameLst>
                                      </p:cBhvr>
                                      <p:to>
                                        <p:strVal val="0.5"/>
                                      </p:to>
                                    </p:set>
                                    <p:animEffect filter="image" prLst="opacity: 0.5">
                                      <p:cBhvr rctx="IE">
                                        <p:cTn id="26"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6" grpId="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70288529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4524315"/>
          </a:xfrm>
          <a:prstGeom prst="rect">
            <a:avLst/>
          </a:prstGeom>
          <a:noFill/>
        </p:spPr>
        <p:txBody>
          <a:bodyPr wrap="square" rtlCol="0">
            <a:spAutoFit/>
          </a:bodyPr>
          <a:lstStyle/>
          <a:p>
            <a:r>
              <a:rPr lang="en-US" sz="3600" dirty="0">
                <a:solidFill>
                  <a:srgbClr val="FFFF00"/>
                </a:solidFill>
              </a:rPr>
              <a:t>Adam Clarke ~ </a:t>
            </a:r>
            <a:r>
              <a:rPr lang="en-US" sz="3600" dirty="0"/>
              <a:t>“Apply to the Son of David; lose not a moment; he is </a:t>
            </a:r>
            <a:r>
              <a:rPr lang="en-US" sz="3600" i="1" dirty="0"/>
              <a:t>passing by</a:t>
            </a:r>
            <a:r>
              <a:rPr lang="en-US" sz="3600" dirty="0"/>
              <a:t>, and thou art </a:t>
            </a:r>
            <a:r>
              <a:rPr lang="en-US" sz="3600" i="1" dirty="0"/>
              <a:t>passing</a:t>
            </a:r>
            <a:r>
              <a:rPr lang="en-US" sz="3600" dirty="0"/>
              <a:t> into </a:t>
            </a:r>
            <a:r>
              <a:rPr lang="en-US" sz="3600" i="1" dirty="0"/>
              <a:t>eternity</a:t>
            </a:r>
            <a:r>
              <a:rPr lang="en-US" sz="3600" dirty="0"/>
              <a:t>, and probably wilt never have a more </a:t>
            </a:r>
            <a:r>
              <a:rPr lang="en-US" sz="3600" dirty="0" err="1"/>
              <a:t>favourable</a:t>
            </a:r>
            <a:r>
              <a:rPr lang="en-US" sz="3600" dirty="0"/>
              <a:t> opportunity than the present.”</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502256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16752566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138773"/>
          </a:xfrm>
          <a:prstGeom prst="rect">
            <a:avLst/>
          </a:prstGeom>
          <a:noFill/>
        </p:spPr>
        <p:txBody>
          <a:bodyPr wrap="square" rtlCol="0">
            <a:spAutoFit/>
          </a:bodyPr>
          <a:lstStyle/>
          <a:p>
            <a:r>
              <a:rPr lang="en-US" sz="3400" dirty="0" smtClean="0">
                <a:solidFill>
                  <a:srgbClr val="FFFF00"/>
                </a:solidFill>
              </a:rPr>
              <a:t>   Honor your father and your mother</a:t>
            </a:r>
            <a:endParaRPr lang="en-US" sz="3400" dirty="0">
              <a:solidFill>
                <a:schemeClr val="bg1"/>
              </a:solidFill>
              <a:latin typeface="Castellar" pitchFamily="18" charset="0"/>
            </a:endParaRPr>
          </a:p>
        </p:txBody>
      </p:sp>
      <p:sp>
        <p:nvSpPr>
          <p:cNvPr id="3" name="TextBox 2"/>
          <p:cNvSpPr txBox="1"/>
          <p:nvPr/>
        </p:nvSpPr>
        <p:spPr>
          <a:xfrm>
            <a:off x="457200" y="2249384"/>
            <a:ext cx="8229600" cy="615553"/>
          </a:xfrm>
          <a:prstGeom prst="rect">
            <a:avLst/>
          </a:prstGeom>
          <a:noFill/>
        </p:spPr>
        <p:txBody>
          <a:bodyPr wrap="square" rtlCol="0">
            <a:spAutoFit/>
          </a:bodyPr>
          <a:lstStyle/>
          <a:p>
            <a:r>
              <a:rPr lang="en-US" sz="3400" dirty="0">
                <a:solidFill>
                  <a:schemeClr val="bg1"/>
                </a:solidFill>
                <a:latin typeface="Castellar" pitchFamily="18" charset="0"/>
              </a:rPr>
              <a:t> </a:t>
            </a:r>
            <a:r>
              <a:rPr lang="en-US" sz="3400" dirty="0" smtClean="0">
                <a:solidFill>
                  <a:schemeClr val="bg1"/>
                </a:solidFill>
                <a:latin typeface="Castellar" pitchFamily="18" charset="0"/>
              </a:rPr>
              <a:t>  </a:t>
            </a:r>
            <a:r>
              <a:rPr lang="en-US" sz="3400" dirty="0" smtClean="0">
                <a:solidFill>
                  <a:srgbClr val="FFFF00"/>
                </a:solidFill>
                <a:latin typeface="Castellar" pitchFamily="18" charset="0"/>
              </a:rPr>
              <a:t>You shall not murder</a:t>
            </a:r>
            <a:endParaRPr lang="en-US" sz="34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
        <p:nvSpPr>
          <p:cNvPr id="5" name="TextBox 4"/>
          <p:cNvSpPr txBox="1"/>
          <p:nvPr/>
        </p:nvSpPr>
        <p:spPr>
          <a:xfrm>
            <a:off x="457200" y="2900550"/>
            <a:ext cx="8229600" cy="1138773"/>
          </a:xfrm>
          <a:prstGeom prst="rect">
            <a:avLst/>
          </a:prstGeom>
          <a:noFill/>
        </p:spPr>
        <p:txBody>
          <a:bodyPr wrap="square" rtlCol="0">
            <a:spAutoFit/>
          </a:bodyPr>
          <a:lstStyle/>
          <a:p>
            <a:r>
              <a:rPr lang="en-US" sz="3400" dirty="0">
                <a:solidFill>
                  <a:schemeClr val="bg1"/>
                </a:solidFill>
                <a:latin typeface="Castellar" pitchFamily="18" charset="0"/>
              </a:rPr>
              <a:t> </a:t>
            </a:r>
            <a:r>
              <a:rPr lang="en-US" sz="3400" dirty="0" smtClean="0">
                <a:solidFill>
                  <a:schemeClr val="bg1"/>
                </a:solidFill>
                <a:latin typeface="Castellar" pitchFamily="18" charset="0"/>
              </a:rPr>
              <a:t>  </a:t>
            </a:r>
            <a:r>
              <a:rPr lang="en-US" sz="3400" dirty="0" smtClean="0">
                <a:solidFill>
                  <a:srgbClr val="FFFF00"/>
                </a:solidFill>
                <a:latin typeface="Castellar" pitchFamily="18" charset="0"/>
              </a:rPr>
              <a:t>You shall not commit adultery</a:t>
            </a:r>
            <a:endParaRPr lang="en-US" sz="3400" dirty="0">
              <a:solidFill>
                <a:srgbClr val="FFFF00"/>
              </a:solidFill>
              <a:latin typeface="Castellar" pitchFamily="18" charset="0"/>
            </a:endParaRPr>
          </a:p>
        </p:txBody>
      </p:sp>
      <p:sp>
        <p:nvSpPr>
          <p:cNvPr id="6" name="TextBox 5"/>
          <p:cNvSpPr txBox="1"/>
          <p:nvPr/>
        </p:nvSpPr>
        <p:spPr>
          <a:xfrm>
            <a:off x="457200" y="3986221"/>
            <a:ext cx="8229600" cy="615553"/>
          </a:xfrm>
          <a:prstGeom prst="rect">
            <a:avLst/>
          </a:prstGeom>
          <a:noFill/>
        </p:spPr>
        <p:txBody>
          <a:bodyPr wrap="square" rtlCol="0">
            <a:spAutoFit/>
          </a:bodyPr>
          <a:lstStyle/>
          <a:p>
            <a:r>
              <a:rPr lang="en-US" sz="3400" dirty="0">
                <a:solidFill>
                  <a:schemeClr val="bg1"/>
                </a:solidFill>
                <a:latin typeface="Castellar" pitchFamily="18" charset="0"/>
              </a:rPr>
              <a:t> </a:t>
            </a:r>
            <a:r>
              <a:rPr lang="en-US" sz="3400" dirty="0" smtClean="0">
                <a:solidFill>
                  <a:schemeClr val="bg1"/>
                </a:solidFill>
                <a:latin typeface="Castellar" pitchFamily="18" charset="0"/>
              </a:rPr>
              <a:t>  </a:t>
            </a:r>
            <a:r>
              <a:rPr lang="en-US" sz="3400" dirty="0" smtClean="0">
                <a:solidFill>
                  <a:srgbClr val="FFFF00"/>
                </a:solidFill>
                <a:latin typeface="Castellar" pitchFamily="18" charset="0"/>
              </a:rPr>
              <a:t>You shall not steal</a:t>
            </a:r>
            <a:endParaRPr lang="en-US" sz="3400" dirty="0">
              <a:solidFill>
                <a:srgbClr val="FFFF00"/>
              </a:solidFill>
              <a:latin typeface="Castellar" pitchFamily="18" charset="0"/>
            </a:endParaRPr>
          </a:p>
        </p:txBody>
      </p:sp>
      <p:sp>
        <p:nvSpPr>
          <p:cNvPr id="7" name="TextBox 6"/>
          <p:cNvSpPr txBox="1"/>
          <p:nvPr/>
        </p:nvSpPr>
        <p:spPr>
          <a:xfrm>
            <a:off x="457200" y="4568919"/>
            <a:ext cx="8229600" cy="1138773"/>
          </a:xfrm>
          <a:prstGeom prst="rect">
            <a:avLst/>
          </a:prstGeom>
          <a:noFill/>
        </p:spPr>
        <p:txBody>
          <a:bodyPr wrap="square" rtlCol="0">
            <a:spAutoFit/>
          </a:bodyPr>
          <a:lstStyle/>
          <a:p>
            <a:r>
              <a:rPr lang="en-US" sz="3400" dirty="0">
                <a:solidFill>
                  <a:schemeClr val="bg1"/>
                </a:solidFill>
                <a:latin typeface="Castellar" pitchFamily="18" charset="0"/>
              </a:rPr>
              <a:t> </a:t>
            </a:r>
            <a:r>
              <a:rPr lang="en-US" sz="3400" dirty="0" smtClean="0">
                <a:solidFill>
                  <a:schemeClr val="bg1"/>
                </a:solidFill>
                <a:latin typeface="Castellar" pitchFamily="18" charset="0"/>
              </a:rPr>
              <a:t>  </a:t>
            </a:r>
            <a:r>
              <a:rPr lang="en-US" sz="3400" dirty="0" smtClean="0">
                <a:solidFill>
                  <a:srgbClr val="FFFF00"/>
                </a:solidFill>
                <a:latin typeface="Castellar" pitchFamily="18" charset="0"/>
              </a:rPr>
              <a:t>You shall not bear false witness</a:t>
            </a:r>
            <a:endParaRPr lang="en-US" sz="3400" dirty="0">
              <a:solidFill>
                <a:srgbClr val="FFFF00"/>
              </a:solidFill>
              <a:latin typeface="Castellar" pitchFamily="18" charset="0"/>
            </a:endParaRPr>
          </a:p>
        </p:txBody>
      </p:sp>
      <p:sp>
        <p:nvSpPr>
          <p:cNvPr id="8" name="TextBox 7"/>
          <p:cNvSpPr txBox="1"/>
          <p:nvPr/>
        </p:nvSpPr>
        <p:spPr>
          <a:xfrm>
            <a:off x="457200" y="5661547"/>
            <a:ext cx="8229600" cy="615553"/>
          </a:xfrm>
          <a:prstGeom prst="rect">
            <a:avLst/>
          </a:prstGeom>
          <a:noFill/>
        </p:spPr>
        <p:txBody>
          <a:bodyPr wrap="square" rtlCol="0">
            <a:spAutoFit/>
          </a:bodyPr>
          <a:lstStyle/>
          <a:p>
            <a:r>
              <a:rPr lang="en-US" sz="3400" dirty="0">
                <a:solidFill>
                  <a:schemeClr val="bg1"/>
                </a:solidFill>
                <a:latin typeface="Castellar" pitchFamily="18" charset="0"/>
              </a:rPr>
              <a:t> </a:t>
            </a:r>
            <a:r>
              <a:rPr lang="en-US" sz="3400" dirty="0" smtClean="0">
                <a:solidFill>
                  <a:schemeClr val="bg1"/>
                </a:solidFill>
                <a:latin typeface="Castellar" pitchFamily="18" charset="0"/>
              </a:rPr>
              <a:t>  </a:t>
            </a:r>
            <a:r>
              <a:rPr lang="en-US" sz="3400" dirty="0" smtClean="0">
                <a:solidFill>
                  <a:srgbClr val="FFFF00"/>
                </a:solidFill>
                <a:latin typeface="Castellar" pitchFamily="18" charset="0"/>
              </a:rPr>
              <a:t>You shall not covet</a:t>
            </a:r>
            <a:endParaRPr lang="en-US" sz="3400" dirty="0">
              <a:solidFill>
                <a:srgbClr val="FFFF00"/>
              </a:solidFill>
              <a:latin typeface="Castellar" pitchFamily="18" charset="0"/>
            </a:endParaRPr>
          </a:p>
        </p:txBody>
      </p:sp>
      <p:sp>
        <p:nvSpPr>
          <p:cNvPr id="9" name="Rectangle 8"/>
          <p:cNvSpPr/>
          <p:nvPr/>
        </p:nvSpPr>
        <p:spPr>
          <a:xfrm>
            <a:off x="533400" y="1219200"/>
            <a:ext cx="381000" cy="421214"/>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3400" y="2350686"/>
            <a:ext cx="381000" cy="421214"/>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33400" y="2984036"/>
            <a:ext cx="381000" cy="421214"/>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33400" y="4067661"/>
            <a:ext cx="381000" cy="421214"/>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33400" y="4653511"/>
            <a:ext cx="381000" cy="421214"/>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33400" y="5744061"/>
            <a:ext cx="381000" cy="421214"/>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589892" y="1333725"/>
            <a:ext cx="152400" cy="28985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16"/>
          <p:cNvSpPr/>
          <p:nvPr/>
        </p:nvSpPr>
        <p:spPr>
          <a:xfrm rot="360000">
            <a:off x="769618" y="1042526"/>
            <a:ext cx="107156" cy="582398"/>
          </a:xfrm>
          <a:custGeom>
            <a:avLst/>
            <a:gdLst>
              <a:gd name="connsiteX0" fmla="*/ 0 w 109537"/>
              <a:gd name="connsiteY0" fmla="*/ 366712 h 366712"/>
              <a:gd name="connsiteX1" fmla="*/ 38100 w 109537"/>
              <a:gd name="connsiteY1" fmla="*/ 138112 h 366712"/>
              <a:gd name="connsiteX2" fmla="*/ 109537 w 109537"/>
              <a:gd name="connsiteY2" fmla="*/ 0 h 366712"/>
            </a:gdLst>
            <a:ahLst/>
            <a:cxnLst>
              <a:cxn ang="0">
                <a:pos x="connsiteX0" y="connsiteY0"/>
              </a:cxn>
              <a:cxn ang="0">
                <a:pos x="connsiteX1" y="connsiteY1"/>
              </a:cxn>
              <a:cxn ang="0">
                <a:pos x="connsiteX2" y="connsiteY2"/>
              </a:cxn>
            </a:cxnLst>
            <a:rect l="l" t="t" r="r" b="b"/>
            <a:pathLst>
              <a:path w="109537" h="366712">
                <a:moveTo>
                  <a:pt x="0" y="366712"/>
                </a:moveTo>
                <a:cubicBezTo>
                  <a:pt x="9922" y="282971"/>
                  <a:pt x="19844" y="199231"/>
                  <a:pt x="38100" y="138112"/>
                </a:cubicBezTo>
                <a:cubicBezTo>
                  <a:pt x="56356" y="76993"/>
                  <a:pt x="82946" y="38496"/>
                  <a:pt x="109537" y="0"/>
                </a:cubicBez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609600" y="2464820"/>
            <a:ext cx="152400" cy="28985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rot="360000">
            <a:off x="789326" y="2173621"/>
            <a:ext cx="107156" cy="582398"/>
          </a:xfrm>
          <a:custGeom>
            <a:avLst/>
            <a:gdLst>
              <a:gd name="connsiteX0" fmla="*/ 0 w 109537"/>
              <a:gd name="connsiteY0" fmla="*/ 366712 h 366712"/>
              <a:gd name="connsiteX1" fmla="*/ 38100 w 109537"/>
              <a:gd name="connsiteY1" fmla="*/ 138112 h 366712"/>
              <a:gd name="connsiteX2" fmla="*/ 109537 w 109537"/>
              <a:gd name="connsiteY2" fmla="*/ 0 h 366712"/>
            </a:gdLst>
            <a:ahLst/>
            <a:cxnLst>
              <a:cxn ang="0">
                <a:pos x="connsiteX0" y="connsiteY0"/>
              </a:cxn>
              <a:cxn ang="0">
                <a:pos x="connsiteX1" y="connsiteY1"/>
              </a:cxn>
              <a:cxn ang="0">
                <a:pos x="connsiteX2" y="connsiteY2"/>
              </a:cxn>
            </a:cxnLst>
            <a:rect l="l" t="t" r="r" b="b"/>
            <a:pathLst>
              <a:path w="109537" h="366712">
                <a:moveTo>
                  <a:pt x="0" y="366712"/>
                </a:moveTo>
                <a:cubicBezTo>
                  <a:pt x="9922" y="282971"/>
                  <a:pt x="19844" y="199231"/>
                  <a:pt x="38100" y="138112"/>
                </a:cubicBezTo>
                <a:cubicBezTo>
                  <a:pt x="56356" y="76993"/>
                  <a:pt x="82946" y="38496"/>
                  <a:pt x="109537" y="0"/>
                </a:cubicBez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609600" y="3098170"/>
            <a:ext cx="152400" cy="28985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rot="360000">
            <a:off x="789326" y="2806971"/>
            <a:ext cx="107156" cy="582398"/>
          </a:xfrm>
          <a:custGeom>
            <a:avLst/>
            <a:gdLst>
              <a:gd name="connsiteX0" fmla="*/ 0 w 109537"/>
              <a:gd name="connsiteY0" fmla="*/ 366712 h 366712"/>
              <a:gd name="connsiteX1" fmla="*/ 38100 w 109537"/>
              <a:gd name="connsiteY1" fmla="*/ 138112 h 366712"/>
              <a:gd name="connsiteX2" fmla="*/ 109537 w 109537"/>
              <a:gd name="connsiteY2" fmla="*/ 0 h 366712"/>
            </a:gdLst>
            <a:ahLst/>
            <a:cxnLst>
              <a:cxn ang="0">
                <a:pos x="connsiteX0" y="connsiteY0"/>
              </a:cxn>
              <a:cxn ang="0">
                <a:pos x="connsiteX1" y="connsiteY1"/>
              </a:cxn>
              <a:cxn ang="0">
                <a:pos x="connsiteX2" y="connsiteY2"/>
              </a:cxn>
            </a:cxnLst>
            <a:rect l="l" t="t" r="r" b="b"/>
            <a:pathLst>
              <a:path w="109537" h="366712">
                <a:moveTo>
                  <a:pt x="0" y="366712"/>
                </a:moveTo>
                <a:cubicBezTo>
                  <a:pt x="9922" y="282971"/>
                  <a:pt x="19844" y="199231"/>
                  <a:pt x="38100" y="138112"/>
                </a:cubicBezTo>
                <a:cubicBezTo>
                  <a:pt x="56356" y="76993"/>
                  <a:pt x="82946" y="38496"/>
                  <a:pt x="109537" y="0"/>
                </a:cubicBez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p:nvPr/>
        </p:nvCxnSpPr>
        <p:spPr>
          <a:xfrm>
            <a:off x="609600" y="4193670"/>
            <a:ext cx="152400" cy="28985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rot="360000">
            <a:off x="789326" y="3902471"/>
            <a:ext cx="107156" cy="582398"/>
          </a:xfrm>
          <a:custGeom>
            <a:avLst/>
            <a:gdLst>
              <a:gd name="connsiteX0" fmla="*/ 0 w 109537"/>
              <a:gd name="connsiteY0" fmla="*/ 366712 h 366712"/>
              <a:gd name="connsiteX1" fmla="*/ 38100 w 109537"/>
              <a:gd name="connsiteY1" fmla="*/ 138112 h 366712"/>
              <a:gd name="connsiteX2" fmla="*/ 109537 w 109537"/>
              <a:gd name="connsiteY2" fmla="*/ 0 h 366712"/>
            </a:gdLst>
            <a:ahLst/>
            <a:cxnLst>
              <a:cxn ang="0">
                <a:pos x="connsiteX0" y="connsiteY0"/>
              </a:cxn>
              <a:cxn ang="0">
                <a:pos x="connsiteX1" y="connsiteY1"/>
              </a:cxn>
              <a:cxn ang="0">
                <a:pos x="connsiteX2" y="connsiteY2"/>
              </a:cxn>
            </a:cxnLst>
            <a:rect l="l" t="t" r="r" b="b"/>
            <a:pathLst>
              <a:path w="109537" h="366712">
                <a:moveTo>
                  <a:pt x="0" y="366712"/>
                </a:moveTo>
                <a:cubicBezTo>
                  <a:pt x="9922" y="282971"/>
                  <a:pt x="19844" y="199231"/>
                  <a:pt x="38100" y="138112"/>
                </a:cubicBezTo>
                <a:cubicBezTo>
                  <a:pt x="56356" y="76993"/>
                  <a:pt x="82946" y="38496"/>
                  <a:pt x="109537" y="0"/>
                </a:cubicBez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609600" y="4762695"/>
            <a:ext cx="152400" cy="28985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Freeform 25"/>
          <p:cNvSpPr/>
          <p:nvPr/>
        </p:nvSpPr>
        <p:spPr>
          <a:xfrm rot="360000">
            <a:off x="789326" y="4471496"/>
            <a:ext cx="107156" cy="582398"/>
          </a:xfrm>
          <a:custGeom>
            <a:avLst/>
            <a:gdLst>
              <a:gd name="connsiteX0" fmla="*/ 0 w 109537"/>
              <a:gd name="connsiteY0" fmla="*/ 366712 h 366712"/>
              <a:gd name="connsiteX1" fmla="*/ 38100 w 109537"/>
              <a:gd name="connsiteY1" fmla="*/ 138112 h 366712"/>
              <a:gd name="connsiteX2" fmla="*/ 109537 w 109537"/>
              <a:gd name="connsiteY2" fmla="*/ 0 h 366712"/>
            </a:gdLst>
            <a:ahLst/>
            <a:cxnLst>
              <a:cxn ang="0">
                <a:pos x="connsiteX0" y="connsiteY0"/>
              </a:cxn>
              <a:cxn ang="0">
                <a:pos x="connsiteX1" y="connsiteY1"/>
              </a:cxn>
              <a:cxn ang="0">
                <a:pos x="connsiteX2" y="connsiteY2"/>
              </a:cxn>
            </a:cxnLst>
            <a:rect l="l" t="t" r="r" b="b"/>
            <a:pathLst>
              <a:path w="109537" h="366712">
                <a:moveTo>
                  <a:pt x="0" y="366712"/>
                </a:moveTo>
                <a:cubicBezTo>
                  <a:pt x="9922" y="282971"/>
                  <a:pt x="19844" y="199231"/>
                  <a:pt x="38100" y="138112"/>
                </a:cubicBezTo>
                <a:cubicBezTo>
                  <a:pt x="56356" y="76993"/>
                  <a:pt x="82946" y="38496"/>
                  <a:pt x="109537" y="0"/>
                </a:cubicBez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57200" y="2667000"/>
            <a:ext cx="7315200" cy="106680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53" presetClass="entr" presetSubtype="16"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childTnLst>
                          </p:cTn>
                        </p:par>
                        <p:par>
                          <p:cTn id="14" fill="hold">
                            <p:stCondLst>
                              <p:cond delay="500"/>
                            </p:stCondLst>
                            <p:childTnLst>
                              <p:par>
                                <p:cTn id="15" presetID="23" presetClass="entr" presetSubtype="16" fill="hold" grpId="1"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childTnLst>
                                </p:cTn>
                              </p:par>
                              <p:par>
                                <p:cTn id="19" presetID="53" presetClass="entr" presetSubtype="16"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1000"/>
                            </p:stCondLst>
                            <p:childTnLst>
                              <p:par>
                                <p:cTn id="25" presetID="23" presetClass="entr" presetSubtype="16"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par>
                          <p:cTn id="34" fill="hold">
                            <p:stCondLst>
                              <p:cond delay="1500"/>
                            </p:stCondLst>
                            <p:childTnLst>
                              <p:par>
                                <p:cTn id="35" presetID="23" presetClass="entr" presetSubtype="16" fill="hold" grpId="0" nodeType="after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childTnLst>
                                </p:cTn>
                              </p:par>
                              <p:par>
                                <p:cTn id="39" presetID="53" presetClass="entr" presetSubtype="16"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500" fill="hold"/>
                                        <p:tgtEl>
                                          <p:spTgt spid="12"/>
                                        </p:tgtEl>
                                        <p:attrNameLst>
                                          <p:attrName>ppt_w</p:attrName>
                                        </p:attrNameLst>
                                      </p:cBhvr>
                                      <p:tavLst>
                                        <p:tav tm="0">
                                          <p:val>
                                            <p:fltVal val="0"/>
                                          </p:val>
                                        </p:tav>
                                        <p:tav tm="100000">
                                          <p:val>
                                            <p:strVal val="#ppt_w"/>
                                          </p:val>
                                        </p:tav>
                                      </p:tavLst>
                                    </p:anim>
                                    <p:anim calcmode="lin" valueType="num">
                                      <p:cBhvr>
                                        <p:cTn id="42" dur="500" fill="hold"/>
                                        <p:tgtEl>
                                          <p:spTgt spid="12"/>
                                        </p:tgtEl>
                                        <p:attrNameLst>
                                          <p:attrName>ppt_h</p:attrName>
                                        </p:attrNameLst>
                                      </p:cBhvr>
                                      <p:tavLst>
                                        <p:tav tm="0">
                                          <p:val>
                                            <p:fltVal val="0"/>
                                          </p:val>
                                        </p:tav>
                                        <p:tav tm="100000">
                                          <p:val>
                                            <p:strVal val="#ppt_h"/>
                                          </p:val>
                                        </p:tav>
                                      </p:tavLst>
                                    </p:anim>
                                    <p:animEffect transition="in" filter="fade">
                                      <p:cBhvr>
                                        <p:cTn id="43" dur="500"/>
                                        <p:tgtEl>
                                          <p:spTgt spid="12"/>
                                        </p:tgtEl>
                                      </p:cBhvr>
                                    </p:animEffect>
                                  </p:childTnLst>
                                </p:cTn>
                              </p:par>
                            </p:childTnLst>
                          </p:cTn>
                        </p:par>
                        <p:par>
                          <p:cTn id="44" fill="hold">
                            <p:stCondLst>
                              <p:cond delay="2000"/>
                            </p:stCondLst>
                            <p:childTnLst>
                              <p:par>
                                <p:cTn id="45" presetID="23" presetClass="entr" presetSubtype="16"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childTnLst>
                                </p:cTn>
                              </p:par>
                              <p:par>
                                <p:cTn id="49" presetID="53" presetClass="entr" presetSubtype="16"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Effect transition="in" filter="fade">
                                      <p:cBhvr>
                                        <p:cTn id="53" dur="500"/>
                                        <p:tgtEl>
                                          <p:spTgt spid="13"/>
                                        </p:tgtEl>
                                      </p:cBhvr>
                                    </p:animEffect>
                                  </p:childTnLst>
                                </p:cTn>
                              </p:par>
                            </p:childTnLst>
                          </p:cTn>
                        </p:par>
                        <p:par>
                          <p:cTn id="54" fill="hold">
                            <p:stCondLst>
                              <p:cond delay="2500"/>
                            </p:stCondLst>
                            <p:childTnLst>
                              <p:par>
                                <p:cTn id="55" presetID="23" presetClass="entr" presetSubtype="16" fill="hold" grpId="0" nodeType="afterEffect">
                                  <p:stCondLst>
                                    <p:cond delay="0"/>
                                  </p:stCondLst>
                                  <p:iterate type="lt">
                                    <p:tmPct val="0"/>
                                  </p:iterate>
                                  <p:childTnLst>
                                    <p:set>
                                      <p:cBhvr>
                                        <p:cTn id="56" dur="1" fill="hold">
                                          <p:stCondLst>
                                            <p:cond delay="0"/>
                                          </p:stCondLst>
                                        </p:cTn>
                                        <p:tgtEl>
                                          <p:spTgt spid="8"/>
                                        </p:tgtEl>
                                        <p:attrNameLst>
                                          <p:attrName>style.visibility</p:attrName>
                                        </p:attrNameLst>
                                      </p:cBhvr>
                                      <p:to>
                                        <p:strVal val="visible"/>
                                      </p:to>
                                    </p:set>
                                    <p:anim calcmode="lin" valueType="num">
                                      <p:cBhvr>
                                        <p:cTn id="57" dur="500" fill="hold"/>
                                        <p:tgtEl>
                                          <p:spTgt spid="8"/>
                                        </p:tgtEl>
                                        <p:attrNameLst>
                                          <p:attrName>ppt_w</p:attrName>
                                        </p:attrNameLst>
                                      </p:cBhvr>
                                      <p:tavLst>
                                        <p:tav tm="0">
                                          <p:val>
                                            <p:fltVal val="0"/>
                                          </p:val>
                                        </p:tav>
                                        <p:tav tm="100000">
                                          <p:val>
                                            <p:strVal val="#ppt_w"/>
                                          </p:val>
                                        </p:tav>
                                      </p:tavLst>
                                    </p:anim>
                                    <p:anim calcmode="lin" valueType="num">
                                      <p:cBhvr>
                                        <p:cTn id="58" dur="500" fill="hold"/>
                                        <p:tgtEl>
                                          <p:spTgt spid="8"/>
                                        </p:tgtEl>
                                        <p:attrNameLst>
                                          <p:attrName>ppt_h</p:attrName>
                                        </p:attrNameLst>
                                      </p:cBhvr>
                                      <p:tavLst>
                                        <p:tav tm="0">
                                          <p:val>
                                            <p:fltVal val="0"/>
                                          </p:val>
                                        </p:tav>
                                        <p:tav tm="100000">
                                          <p:val>
                                            <p:strVal val="#ppt_h"/>
                                          </p:val>
                                        </p:tav>
                                      </p:tavLst>
                                    </p:anim>
                                  </p:childTnLst>
                                </p:cTn>
                              </p:par>
                              <p:par>
                                <p:cTn id="59" presetID="53" presetClass="entr" presetSubtype="16"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wipe(up)">
                                      <p:cBhvr>
                                        <p:cTn id="68" dur="250"/>
                                        <p:tgtEl>
                                          <p:spTgt spid="21"/>
                                        </p:tgtEl>
                                      </p:cBhvr>
                                    </p:animEffect>
                                  </p:childTnLst>
                                </p:cTn>
                              </p:par>
                            </p:childTnLst>
                          </p:cTn>
                        </p:par>
                        <p:par>
                          <p:cTn id="69" fill="hold">
                            <p:stCondLst>
                              <p:cond delay="250"/>
                            </p:stCondLst>
                            <p:childTnLst>
                              <p:par>
                                <p:cTn id="70" presetID="22" presetClass="entr" presetSubtype="4"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wipe(down)">
                                      <p:cBhvr>
                                        <p:cTn id="72" dur="250"/>
                                        <p:tgtEl>
                                          <p:spTgt spid="22"/>
                                        </p:tgtEl>
                                      </p:cBhvr>
                                    </p:animEffect>
                                  </p:childTnLst>
                                </p:cTn>
                              </p:par>
                            </p:childTnLst>
                          </p:cTn>
                        </p:par>
                        <p:par>
                          <p:cTn id="73" fill="hold">
                            <p:stCondLst>
                              <p:cond delay="500"/>
                            </p:stCondLst>
                            <p:childTnLst>
                              <p:par>
                                <p:cTn id="74" presetID="9" presetClass="emph" presetSubtype="0" grpId="1" nodeType="afterEffect">
                                  <p:stCondLst>
                                    <p:cond delay="0"/>
                                  </p:stCondLst>
                                  <p:childTnLst>
                                    <p:set>
                                      <p:cBhvr rctx="PPT">
                                        <p:cTn id="75" dur="indefinite"/>
                                        <p:tgtEl>
                                          <p:spTgt spid="5"/>
                                        </p:tgtEl>
                                        <p:attrNameLst>
                                          <p:attrName>style.opacity</p:attrName>
                                        </p:attrNameLst>
                                      </p:cBhvr>
                                      <p:to>
                                        <p:strVal val="0.5"/>
                                      </p:to>
                                    </p:set>
                                    <p:animEffect filter="image" prLst="opacity: 0.5">
                                      <p:cBhvr rctx="IE">
                                        <p:cTn id="76" dur="indefinite"/>
                                        <p:tgtEl>
                                          <p:spTgt spid="5"/>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1" fill="hold" nodeType="click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wipe(up)">
                                      <p:cBhvr>
                                        <p:cTn id="81" dur="250"/>
                                        <p:tgtEl>
                                          <p:spTgt spid="19"/>
                                        </p:tgtEl>
                                      </p:cBhvr>
                                    </p:animEffect>
                                  </p:childTnLst>
                                </p:cTn>
                              </p:par>
                            </p:childTnLst>
                          </p:cTn>
                        </p:par>
                        <p:par>
                          <p:cTn id="82" fill="hold">
                            <p:stCondLst>
                              <p:cond delay="250"/>
                            </p:stCondLst>
                            <p:childTnLst>
                              <p:par>
                                <p:cTn id="83" presetID="22" presetClass="entr" presetSubtype="4"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wipe(down)">
                                      <p:cBhvr>
                                        <p:cTn id="85" dur="250"/>
                                        <p:tgtEl>
                                          <p:spTgt spid="20"/>
                                        </p:tgtEl>
                                      </p:cBhvr>
                                    </p:animEffect>
                                  </p:childTnLst>
                                </p:cTn>
                              </p:par>
                            </p:childTnLst>
                          </p:cTn>
                        </p:par>
                        <p:par>
                          <p:cTn id="86" fill="hold">
                            <p:stCondLst>
                              <p:cond delay="500"/>
                            </p:stCondLst>
                            <p:childTnLst>
                              <p:par>
                                <p:cTn id="87" presetID="9" presetClass="emph" presetSubtype="0" grpId="2" nodeType="afterEffect">
                                  <p:stCondLst>
                                    <p:cond delay="0"/>
                                  </p:stCondLst>
                                  <p:childTnLst>
                                    <p:set>
                                      <p:cBhvr rctx="PPT">
                                        <p:cTn id="88" dur="indefinite"/>
                                        <p:tgtEl>
                                          <p:spTgt spid="3"/>
                                        </p:tgtEl>
                                        <p:attrNameLst>
                                          <p:attrName>style.opacity</p:attrName>
                                        </p:attrNameLst>
                                      </p:cBhvr>
                                      <p:to>
                                        <p:strVal val="0.5"/>
                                      </p:to>
                                    </p:set>
                                    <p:animEffect filter="image" prLst="opacity: 0.5">
                                      <p:cBhvr rctx="IE">
                                        <p:cTn id="89" dur="indefinite"/>
                                        <p:tgtEl>
                                          <p:spTgt spid="3"/>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1" fill="hold" nodeType="clickEffect">
                                  <p:stCondLst>
                                    <p:cond delay="0"/>
                                  </p:stCondLst>
                                  <p:childTnLst>
                                    <p:set>
                                      <p:cBhvr>
                                        <p:cTn id="93" dur="1" fill="hold">
                                          <p:stCondLst>
                                            <p:cond delay="0"/>
                                          </p:stCondLst>
                                        </p:cTn>
                                        <p:tgtEl>
                                          <p:spTgt spid="23"/>
                                        </p:tgtEl>
                                        <p:attrNameLst>
                                          <p:attrName>style.visibility</p:attrName>
                                        </p:attrNameLst>
                                      </p:cBhvr>
                                      <p:to>
                                        <p:strVal val="visible"/>
                                      </p:to>
                                    </p:set>
                                    <p:animEffect transition="in" filter="wipe(up)">
                                      <p:cBhvr>
                                        <p:cTn id="94" dur="250"/>
                                        <p:tgtEl>
                                          <p:spTgt spid="23"/>
                                        </p:tgtEl>
                                      </p:cBhvr>
                                    </p:animEffect>
                                  </p:childTnLst>
                                </p:cTn>
                              </p:par>
                            </p:childTnLst>
                          </p:cTn>
                        </p:par>
                        <p:par>
                          <p:cTn id="95" fill="hold">
                            <p:stCondLst>
                              <p:cond delay="250"/>
                            </p:stCondLst>
                            <p:childTnLst>
                              <p:par>
                                <p:cTn id="96" presetID="22" presetClass="entr" presetSubtype="4"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wipe(down)">
                                      <p:cBhvr>
                                        <p:cTn id="98" dur="250"/>
                                        <p:tgtEl>
                                          <p:spTgt spid="24"/>
                                        </p:tgtEl>
                                      </p:cBhvr>
                                    </p:animEffect>
                                  </p:childTnLst>
                                </p:cTn>
                              </p:par>
                            </p:childTnLst>
                          </p:cTn>
                        </p:par>
                        <p:par>
                          <p:cTn id="99" fill="hold">
                            <p:stCondLst>
                              <p:cond delay="500"/>
                            </p:stCondLst>
                            <p:childTnLst>
                              <p:par>
                                <p:cTn id="100" presetID="9" presetClass="emph" presetSubtype="0" grpId="1" nodeType="afterEffect">
                                  <p:stCondLst>
                                    <p:cond delay="0"/>
                                  </p:stCondLst>
                                  <p:childTnLst>
                                    <p:set>
                                      <p:cBhvr rctx="PPT">
                                        <p:cTn id="101" dur="indefinite"/>
                                        <p:tgtEl>
                                          <p:spTgt spid="6"/>
                                        </p:tgtEl>
                                        <p:attrNameLst>
                                          <p:attrName>style.opacity</p:attrName>
                                        </p:attrNameLst>
                                      </p:cBhvr>
                                      <p:to>
                                        <p:strVal val="0.5"/>
                                      </p:to>
                                    </p:set>
                                    <p:animEffect filter="image" prLst="opacity: 0.5">
                                      <p:cBhvr rctx="IE">
                                        <p:cTn id="102" dur="indefinite"/>
                                        <p:tgtEl>
                                          <p:spTgt spid="6"/>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1" fill="hold" nodeType="clickEffect">
                                  <p:stCondLst>
                                    <p:cond delay="0"/>
                                  </p:stCondLst>
                                  <p:childTnLst>
                                    <p:set>
                                      <p:cBhvr>
                                        <p:cTn id="106" dur="1" fill="hold">
                                          <p:stCondLst>
                                            <p:cond delay="0"/>
                                          </p:stCondLst>
                                        </p:cTn>
                                        <p:tgtEl>
                                          <p:spTgt spid="25"/>
                                        </p:tgtEl>
                                        <p:attrNameLst>
                                          <p:attrName>style.visibility</p:attrName>
                                        </p:attrNameLst>
                                      </p:cBhvr>
                                      <p:to>
                                        <p:strVal val="visible"/>
                                      </p:to>
                                    </p:set>
                                    <p:animEffect transition="in" filter="wipe(up)">
                                      <p:cBhvr>
                                        <p:cTn id="107" dur="250"/>
                                        <p:tgtEl>
                                          <p:spTgt spid="25"/>
                                        </p:tgtEl>
                                      </p:cBhvr>
                                    </p:animEffect>
                                  </p:childTnLst>
                                </p:cTn>
                              </p:par>
                            </p:childTnLst>
                          </p:cTn>
                        </p:par>
                        <p:par>
                          <p:cTn id="108" fill="hold">
                            <p:stCondLst>
                              <p:cond delay="250"/>
                            </p:stCondLst>
                            <p:childTnLst>
                              <p:par>
                                <p:cTn id="109" presetID="22" presetClass="entr" presetSubtype="4" fill="hold" grpId="0" nodeType="afterEffect">
                                  <p:stCondLst>
                                    <p:cond delay="0"/>
                                  </p:stCondLst>
                                  <p:childTnLst>
                                    <p:set>
                                      <p:cBhvr>
                                        <p:cTn id="110" dur="1" fill="hold">
                                          <p:stCondLst>
                                            <p:cond delay="0"/>
                                          </p:stCondLst>
                                        </p:cTn>
                                        <p:tgtEl>
                                          <p:spTgt spid="26"/>
                                        </p:tgtEl>
                                        <p:attrNameLst>
                                          <p:attrName>style.visibility</p:attrName>
                                        </p:attrNameLst>
                                      </p:cBhvr>
                                      <p:to>
                                        <p:strVal val="visible"/>
                                      </p:to>
                                    </p:set>
                                    <p:animEffect transition="in" filter="wipe(down)">
                                      <p:cBhvr>
                                        <p:cTn id="111" dur="250"/>
                                        <p:tgtEl>
                                          <p:spTgt spid="26"/>
                                        </p:tgtEl>
                                      </p:cBhvr>
                                    </p:animEffect>
                                  </p:childTnLst>
                                </p:cTn>
                              </p:par>
                            </p:childTnLst>
                          </p:cTn>
                        </p:par>
                        <p:par>
                          <p:cTn id="112" fill="hold">
                            <p:stCondLst>
                              <p:cond delay="500"/>
                            </p:stCondLst>
                            <p:childTnLst>
                              <p:par>
                                <p:cTn id="113" presetID="9" presetClass="emph" presetSubtype="0" grpId="1" nodeType="afterEffect">
                                  <p:stCondLst>
                                    <p:cond delay="0"/>
                                  </p:stCondLst>
                                  <p:childTnLst>
                                    <p:set>
                                      <p:cBhvr rctx="PPT">
                                        <p:cTn id="114" dur="indefinite"/>
                                        <p:tgtEl>
                                          <p:spTgt spid="7"/>
                                        </p:tgtEl>
                                        <p:attrNameLst>
                                          <p:attrName>style.opacity</p:attrName>
                                        </p:attrNameLst>
                                      </p:cBhvr>
                                      <p:to>
                                        <p:strVal val="0.5"/>
                                      </p:to>
                                    </p:set>
                                    <p:animEffect filter="image" prLst="opacity: 0.5">
                                      <p:cBhvr rctx="IE">
                                        <p:cTn id="115" dur="indefinite"/>
                                        <p:tgtEl>
                                          <p:spTgt spid="7"/>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1" fill="hold" nodeType="clickEffect">
                                  <p:stCondLst>
                                    <p:cond delay="0"/>
                                  </p:stCondLst>
                                  <p:childTnLst>
                                    <p:set>
                                      <p:cBhvr>
                                        <p:cTn id="119" dur="1" fill="hold">
                                          <p:stCondLst>
                                            <p:cond delay="0"/>
                                          </p:stCondLst>
                                        </p:cTn>
                                        <p:tgtEl>
                                          <p:spTgt spid="16"/>
                                        </p:tgtEl>
                                        <p:attrNameLst>
                                          <p:attrName>style.visibility</p:attrName>
                                        </p:attrNameLst>
                                      </p:cBhvr>
                                      <p:to>
                                        <p:strVal val="visible"/>
                                      </p:to>
                                    </p:set>
                                    <p:animEffect transition="in" filter="wipe(up)">
                                      <p:cBhvr>
                                        <p:cTn id="120" dur="250"/>
                                        <p:tgtEl>
                                          <p:spTgt spid="16"/>
                                        </p:tgtEl>
                                      </p:cBhvr>
                                    </p:animEffect>
                                  </p:childTnLst>
                                </p:cTn>
                              </p:par>
                            </p:childTnLst>
                          </p:cTn>
                        </p:par>
                        <p:par>
                          <p:cTn id="121" fill="hold">
                            <p:stCondLst>
                              <p:cond delay="250"/>
                            </p:stCondLst>
                            <p:childTnLst>
                              <p:par>
                                <p:cTn id="122" presetID="22" presetClass="entr" presetSubtype="4" fill="hold" grpId="0" nodeType="afterEffect">
                                  <p:stCondLst>
                                    <p:cond delay="0"/>
                                  </p:stCondLst>
                                  <p:childTnLst>
                                    <p:set>
                                      <p:cBhvr>
                                        <p:cTn id="123" dur="1" fill="hold">
                                          <p:stCondLst>
                                            <p:cond delay="0"/>
                                          </p:stCondLst>
                                        </p:cTn>
                                        <p:tgtEl>
                                          <p:spTgt spid="17"/>
                                        </p:tgtEl>
                                        <p:attrNameLst>
                                          <p:attrName>style.visibility</p:attrName>
                                        </p:attrNameLst>
                                      </p:cBhvr>
                                      <p:to>
                                        <p:strVal val="visible"/>
                                      </p:to>
                                    </p:set>
                                    <p:animEffect transition="in" filter="wipe(down)">
                                      <p:cBhvr>
                                        <p:cTn id="124" dur="250"/>
                                        <p:tgtEl>
                                          <p:spTgt spid="17"/>
                                        </p:tgtEl>
                                      </p:cBhvr>
                                    </p:animEffect>
                                  </p:childTnLst>
                                </p:cTn>
                              </p:par>
                            </p:childTnLst>
                          </p:cTn>
                        </p:par>
                        <p:par>
                          <p:cTn id="125" fill="hold">
                            <p:stCondLst>
                              <p:cond delay="500"/>
                            </p:stCondLst>
                            <p:childTnLst>
                              <p:par>
                                <p:cTn id="126" presetID="9" presetClass="emph" presetSubtype="0" grpId="2" nodeType="afterEffect">
                                  <p:stCondLst>
                                    <p:cond delay="0"/>
                                  </p:stCondLst>
                                  <p:childTnLst>
                                    <p:set>
                                      <p:cBhvr rctx="PPT">
                                        <p:cTn id="127" dur="indefinite"/>
                                        <p:tgtEl>
                                          <p:spTgt spid="2"/>
                                        </p:tgtEl>
                                        <p:attrNameLst>
                                          <p:attrName>style.opacity</p:attrName>
                                        </p:attrNameLst>
                                      </p:cBhvr>
                                      <p:to>
                                        <p:strVal val="0.5"/>
                                      </p:to>
                                    </p:set>
                                    <p:animEffect filter="image" prLst="opacity: 0.5">
                                      <p:cBhvr rctx="IE">
                                        <p:cTn id="128" dur="indefinite"/>
                                        <p:tgtEl>
                                          <p:spTgt spid="2"/>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xit" presetSubtype="32" fill="hold" grpId="3" nodeType="clickEffect">
                                  <p:stCondLst>
                                    <p:cond delay="0"/>
                                  </p:stCondLst>
                                  <p:childTnLst>
                                    <p:anim calcmode="lin" valueType="num">
                                      <p:cBhvr>
                                        <p:cTn id="132" dur="500"/>
                                        <p:tgtEl>
                                          <p:spTgt spid="2"/>
                                        </p:tgtEl>
                                        <p:attrNameLst>
                                          <p:attrName>ppt_w</p:attrName>
                                        </p:attrNameLst>
                                      </p:cBhvr>
                                      <p:tavLst>
                                        <p:tav tm="0">
                                          <p:val>
                                            <p:strVal val="ppt_w"/>
                                          </p:val>
                                        </p:tav>
                                        <p:tav tm="100000">
                                          <p:val>
                                            <p:fltVal val="0"/>
                                          </p:val>
                                        </p:tav>
                                      </p:tavLst>
                                    </p:anim>
                                    <p:anim calcmode="lin" valueType="num">
                                      <p:cBhvr>
                                        <p:cTn id="133" dur="500"/>
                                        <p:tgtEl>
                                          <p:spTgt spid="2"/>
                                        </p:tgtEl>
                                        <p:attrNameLst>
                                          <p:attrName>ppt_h</p:attrName>
                                        </p:attrNameLst>
                                      </p:cBhvr>
                                      <p:tavLst>
                                        <p:tav tm="0">
                                          <p:val>
                                            <p:strVal val="ppt_h"/>
                                          </p:val>
                                        </p:tav>
                                        <p:tav tm="100000">
                                          <p:val>
                                            <p:fltVal val="0"/>
                                          </p:val>
                                        </p:tav>
                                      </p:tavLst>
                                    </p:anim>
                                    <p:animEffect transition="out" filter="fade">
                                      <p:cBhvr>
                                        <p:cTn id="134" dur="500"/>
                                        <p:tgtEl>
                                          <p:spTgt spid="2"/>
                                        </p:tgtEl>
                                      </p:cBhvr>
                                    </p:animEffect>
                                    <p:set>
                                      <p:cBhvr>
                                        <p:cTn id="135" dur="1" fill="hold">
                                          <p:stCondLst>
                                            <p:cond delay="499"/>
                                          </p:stCondLst>
                                        </p:cTn>
                                        <p:tgtEl>
                                          <p:spTgt spid="2"/>
                                        </p:tgtEl>
                                        <p:attrNameLst>
                                          <p:attrName>style.visibility</p:attrName>
                                        </p:attrNameLst>
                                      </p:cBhvr>
                                      <p:to>
                                        <p:strVal val="hidden"/>
                                      </p:to>
                                    </p:set>
                                  </p:childTnLst>
                                </p:cTn>
                              </p:par>
                              <p:par>
                                <p:cTn id="136" presetID="53" presetClass="exit" presetSubtype="32" fill="hold" grpId="1" nodeType="withEffect">
                                  <p:stCondLst>
                                    <p:cond delay="0"/>
                                  </p:stCondLst>
                                  <p:childTnLst>
                                    <p:anim calcmode="lin" valueType="num">
                                      <p:cBhvr>
                                        <p:cTn id="137" dur="500"/>
                                        <p:tgtEl>
                                          <p:spTgt spid="9"/>
                                        </p:tgtEl>
                                        <p:attrNameLst>
                                          <p:attrName>ppt_w</p:attrName>
                                        </p:attrNameLst>
                                      </p:cBhvr>
                                      <p:tavLst>
                                        <p:tav tm="0">
                                          <p:val>
                                            <p:strVal val="ppt_w"/>
                                          </p:val>
                                        </p:tav>
                                        <p:tav tm="100000">
                                          <p:val>
                                            <p:fltVal val="0"/>
                                          </p:val>
                                        </p:tav>
                                      </p:tavLst>
                                    </p:anim>
                                    <p:anim calcmode="lin" valueType="num">
                                      <p:cBhvr>
                                        <p:cTn id="138" dur="500"/>
                                        <p:tgtEl>
                                          <p:spTgt spid="9"/>
                                        </p:tgtEl>
                                        <p:attrNameLst>
                                          <p:attrName>ppt_h</p:attrName>
                                        </p:attrNameLst>
                                      </p:cBhvr>
                                      <p:tavLst>
                                        <p:tav tm="0">
                                          <p:val>
                                            <p:strVal val="ppt_h"/>
                                          </p:val>
                                        </p:tav>
                                        <p:tav tm="100000">
                                          <p:val>
                                            <p:fltVal val="0"/>
                                          </p:val>
                                        </p:tav>
                                      </p:tavLst>
                                    </p:anim>
                                    <p:animEffect transition="out" filter="fade">
                                      <p:cBhvr>
                                        <p:cTn id="139" dur="500"/>
                                        <p:tgtEl>
                                          <p:spTgt spid="9"/>
                                        </p:tgtEl>
                                      </p:cBhvr>
                                    </p:animEffect>
                                    <p:set>
                                      <p:cBhvr>
                                        <p:cTn id="140" dur="1" fill="hold">
                                          <p:stCondLst>
                                            <p:cond delay="499"/>
                                          </p:stCondLst>
                                        </p:cTn>
                                        <p:tgtEl>
                                          <p:spTgt spid="9"/>
                                        </p:tgtEl>
                                        <p:attrNameLst>
                                          <p:attrName>style.visibility</p:attrName>
                                        </p:attrNameLst>
                                      </p:cBhvr>
                                      <p:to>
                                        <p:strVal val="hidden"/>
                                      </p:to>
                                    </p:set>
                                  </p:childTnLst>
                                </p:cTn>
                              </p:par>
                              <p:par>
                                <p:cTn id="141" presetID="53" presetClass="exit" presetSubtype="32" fill="hold" grpId="3" nodeType="withEffect">
                                  <p:stCondLst>
                                    <p:cond delay="0"/>
                                  </p:stCondLst>
                                  <p:childTnLst>
                                    <p:anim calcmode="lin" valueType="num">
                                      <p:cBhvr>
                                        <p:cTn id="142" dur="500"/>
                                        <p:tgtEl>
                                          <p:spTgt spid="3"/>
                                        </p:tgtEl>
                                        <p:attrNameLst>
                                          <p:attrName>ppt_w</p:attrName>
                                        </p:attrNameLst>
                                      </p:cBhvr>
                                      <p:tavLst>
                                        <p:tav tm="0">
                                          <p:val>
                                            <p:strVal val="ppt_w"/>
                                          </p:val>
                                        </p:tav>
                                        <p:tav tm="100000">
                                          <p:val>
                                            <p:fltVal val="0"/>
                                          </p:val>
                                        </p:tav>
                                      </p:tavLst>
                                    </p:anim>
                                    <p:anim calcmode="lin" valueType="num">
                                      <p:cBhvr>
                                        <p:cTn id="143" dur="500"/>
                                        <p:tgtEl>
                                          <p:spTgt spid="3"/>
                                        </p:tgtEl>
                                        <p:attrNameLst>
                                          <p:attrName>ppt_h</p:attrName>
                                        </p:attrNameLst>
                                      </p:cBhvr>
                                      <p:tavLst>
                                        <p:tav tm="0">
                                          <p:val>
                                            <p:strVal val="ppt_h"/>
                                          </p:val>
                                        </p:tav>
                                        <p:tav tm="100000">
                                          <p:val>
                                            <p:fltVal val="0"/>
                                          </p:val>
                                        </p:tav>
                                      </p:tavLst>
                                    </p:anim>
                                    <p:animEffect transition="out" filter="fade">
                                      <p:cBhvr>
                                        <p:cTn id="144" dur="500"/>
                                        <p:tgtEl>
                                          <p:spTgt spid="3"/>
                                        </p:tgtEl>
                                      </p:cBhvr>
                                    </p:animEffect>
                                    <p:set>
                                      <p:cBhvr>
                                        <p:cTn id="145" dur="1" fill="hold">
                                          <p:stCondLst>
                                            <p:cond delay="499"/>
                                          </p:stCondLst>
                                        </p:cTn>
                                        <p:tgtEl>
                                          <p:spTgt spid="3"/>
                                        </p:tgtEl>
                                        <p:attrNameLst>
                                          <p:attrName>style.visibility</p:attrName>
                                        </p:attrNameLst>
                                      </p:cBhvr>
                                      <p:to>
                                        <p:strVal val="hidden"/>
                                      </p:to>
                                    </p:set>
                                  </p:childTnLst>
                                </p:cTn>
                              </p:par>
                              <p:par>
                                <p:cTn id="146" presetID="53" presetClass="exit" presetSubtype="32" fill="hold" grpId="1" nodeType="withEffect">
                                  <p:stCondLst>
                                    <p:cond delay="0"/>
                                  </p:stCondLst>
                                  <p:childTnLst>
                                    <p:anim calcmode="lin" valueType="num">
                                      <p:cBhvr>
                                        <p:cTn id="147" dur="500"/>
                                        <p:tgtEl>
                                          <p:spTgt spid="10"/>
                                        </p:tgtEl>
                                        <p:attrNameLst>
                                          <p:attrName>ppt_w</p:attrName>
                                        </p:attrNameLst>
                                      </p:cBhvr>
                                      <p:tavLst>
                                        <p:tav tm="0">
                                          <p:val>
                                            <p:strVal val="ppt_w"/>
                                          </p:val>
                                        </p:tav>
                                        <p:tav tm="100000">
                                          <p:val>
                                            <p:fltVal val="0"/>
                                          </p:val>
                                        </p:tav>
                                      </p:tavLst>
                                    </p:anim>
                                    <p:anim calcmode="lin" valueType="num">
                                      <p:cBhvr>
                                        <p:cTn id="148" dur="500"/>
                                        <p:tgtEl>
                                          <p:spTgt spid="10"/>
                                        </p:tgtEl>
                                        <p:attrNameLst>
                                          <p:attrName>ppt_h</p:attrName>
                                        </p:attrNameLst>
                                      </p:cBhvr>
                                      <p:tavLst>
                                        <p:tav tm="0">
                                          <p:val>
                                            <p:strVal val="ppt_h"/>
                                          </p:val>
                                        </p:tav>
                                        <p:tav tm="100000">
                                          <p:val>
                                            <p:fltVal val="0"/>
                                          </p:val>
                                        </p:tav>
                                      </p:tavLst>
                                    </p:anim>
                                    <p:animEffect transition="out" filter="fade">
                                      <p:cBhvr>
                                        <p:cTn id="149" dur="500"/>
                                        <p:tgtEl>
                                          <p:spTgt spid="10"/>
                                        </p:tgtEl>
                                      </p:cBhvr>
                                    </p:animEffect>
                                    <p:set>
                                      <p:cBhvr>
                                        <p:cTn id="150" dur="1" fill="hold">
                                          <p:stCondLst>
                                            <p:cond delay="499"/>
                                          </p:stCondLst>
                                        </p:cTn>
                                        <p:tgtEl>
                                          <p:spTgt spid="10"/>
                                        </p:tgtEl>
                                        <p:attrNameLst>
                                          <p:attrName>style.visibility</p:attrName>
                                        </p:attrNameLst>
                                      </p:cBhvr>
                                      <p:to>
                                        <p:strVal val="hidden"/>
                                      </p:to>
                                    </p:set>
                                  </p:childTnLst>
                                </p:cTn>
                              </p:par>
                              <p:par>
                                <p:cTn id="151" presetID="53" presetClass="exit" presetSubtype="32" fill="hold" grpId="2" nodeType="withEffect">
                                  <p:stCondLst>
                                    <p:cond delay="0"/>
                                  </p:stCondLst>
                                  <p:childTnLst>
                                    <p:anim calcmode="lin" valueType="num">
                                      <p:cBhvr>
                                        <p:cTn id="152" dur="500"/>
                                        <p:tgtEl>
                                          <p:spTgt spid="5"/>
                                        </p:tgtEl>
                                        <p:attrNameLst>
                                          <p:attrName>ppt_w</p:attrName>
                                        </p:attrNameLst>
                                      </p:cBhvr>
                                      <p:tavLst>
                                        <p:tav tm="0">
                                          <p:val>
                                            <p:strVal val="ppt_w"/>
                                          </p:val>
                                        </p:tav>
                                        <p:tav tm="100000">
                                          <p:val>
                                            <p:fltVal val="0"/>
                                          </p:val>
                                        </p:tav>
                                      </p:tavLst>
                                    </p:anim>
                                    <p:anim calcmode="lin" valueType="num">
                                      <p:cBhvr>
                                        <p:cTn id="153" dur="500"/>
                                        <p:tgtEl>
                                          <p:spTgt spid="5"/>
                                        </p:tgtEl>
                                        <p:attrNameLst>
                                          <p:attrName>ppt_h</p:attrName>
                                        </p:attrNameLst>
                                      </p:cBhvr>
                                      <p:tavLst>
                                        <p:tav tm="0">
                                          <p:val>
                                            <p:strVal val="ppt_h"/>
                                          </p:val>
                                        </p:tav>
                                        <p:tav tm="100000">
                                          <p:val>
                                            <p:fltVal val="0"/>
                                          </p:val>
                                        </p:tav>
                                      </p:tavLst>
                                    </p:anim>
                                    <p:animEffect transition="out" filter="fade">
                                      <p:cBhvr>
                                        <p:cTn id="154" dur="500"/>
                                        <p:tgtEl>
                                          <p:spTgt spid="5"/>
                                        </p:tgtEl>
                                      </p:cBhvr>
                                    </p:animEffect>
                                    <p:set>
                                      <p:cBhvr>
                                        <p:cTn id="155" dur="1" fill="hold">
                                          <p:stCondLst>
                                            <p:cond delay="499"/>
                                          </p:stCondLst>
                                        </p:cTn>
                                        <p:tgtEl>
                                          <p:spTgt spid="5"/>
                                        </p:tgtEl>
                                        <p:attrNameLst>
                                          <p:attrName>style.visibility</p:attrName>
                                        </p:attrNameLst>
                                      </p:cBhvr>
                                      <p:to>
                                        <p:strVal val="hidden"/>
                                      </p:to>
                                    </p:set>
                                  </p:childTnLst>
                                </p:cTn>
                              </p:par>
                              <p:par>
                                <p:cTn id="156" presetID="53" presetClass="exit" presetSubtype="32" fill="hold" grpId="1" nodeType="withEffect">
                                  <p:stCondLst>
                                    <p:cond delay="0"/>
                                  </p:stCondLst>
                                  <p:childTnLst>
                                    <p:anim calcmode="lin" valueType="num">
                                      <p:cBhvr>
                                        <p:cTn id="157" dur="500"/>
                                        <p:tgtEl>
                                          <p:spTgt spid="11"/>
                                        </p:tgtEl>
                                        <p:attrNameLst>
                                          <p:attrName>ppt_w</p:attrName>
                                        </p:attrNameLst>
                                      </p:cBhvr>
                                      <p:tavLst>
                                        <p:tav tm="0">
                                          <p:val>
                                            <p:strVal val="ppt_w"/>
                                          </p:val>
                                        </p:tav>
                                        <p:tav tm="100000">
                                          <p:val>
                                            <p:fltVal val="0"/>
                                          </p:val>
                                        </p:tav>
                                      </p:tavLst>
                                    </p:anim>
                                    <p:anim calcmode="lin" valueType="num">
                                      <p:cBhvr>
                                        <p:cTn id="158" dur="500"/>
                                        <p:tgtEl>
                                          <p:spTgt spid="11"/>
                                        </p:tgtEl>
                                        <p:attrNameLst>
                                          <p:attrName>ppt_h</p:attrName>
                                        </p:attrNameLst>
                                      </p:cBhvr>
                                      <p:tavLst>
                                        <p:tav tm="0">
                                          <p:val>
                                            <p:strVal val="ppt_h"/>
                                          </p:val>
                                        </p:tav>
                                        <p:tav tm="100000">
                                          <p:val>
                                            <p:fltVal val="0"/>
                                          </p:val>
                                        </p:tav>
                                      </p:tavLst>
                                    </p:anim>
                                    <p:animEffect transition="out" filter="fade">
                                      <p:cBhvr>
                                        <p:cTn id="159" dur="500"/>
                                        <p:tgtEl>
                                          <p:spTgt spid="11"/>
                                        </p:tgtEl>
                                      </p:cBhvr>
                                    </p:animEffect>
                                    <p:set>
                                      <p:cBhvr>
                                        <p:cTn id="160" dur="1" fill="hold">
                                          <p:stCondLst>
                                            <p:cond delay="499"/>
                                          </p:stCondLst>
                                        </p:cTn>
                                        <p:tgtEl>
                                          <p:spTgt spid="11"/>
                                        </p:tgtEl>
                                        <p:attrNameLst>
                                          <p:attrName>style.visibility</p:attrName>
                                        </p:attrNameLst>
                                      </p:cBhvr>
                                      <p:to>
                                        <p:strVal val="hidden"/>
                                      </p:to>
                                    </p:set>
                                  </p:childTnLst>
                                </p:cTn>
                              </p:par>
                              <p:par>
                                <p:cTn id="161" presetID="53" presetClass="exit" presetSubtype="32" fill="hold" grpId="2" nodeType="withEffect">
                                  <p:stCondLst>
                                    <p:cond delay="0"/>
                                  </p:stCondLst>
                                  <p:childTnLst>
                                    <p:anim calcmode="lin" valueType="num">
                                      <p:cBhvr>
                                        <p:cTn id="162" dur="500"/>
                                        <p:tgtEl>
                                          <p:spTgt spid="6"/>
                                        </p:tgtEl>
                                        <p:attrNameLst>
                                          <p:attrName>ppt_w</p:attrName>
                                        </p:attrNameLst>
                                      </p:cBhvr>
                                      <p:tavLst>
                                        <p:tav tm="0">
                                          <p:val>
                                            <p:strVal val="ppt_w"/>
                                          </p:val>
                                        </p:tav>
                                        <p:tav tm="100000">
                                          <p:val>
                                            <p:fltVal val="0"/>
                                          </p:val>
                                        </p:tav>
                                      </p:tavLst>
                                    </p:anim>
                                    <p:anim calcmode="lin" valueType="num">
                                      <p:cBhvr>
                                        <p:cTn id="163" dur="500"/>
                                        <p:tgtEl>
                                          <p:spTgt spid="6"/>
                                        </p:tgtEl>
                                        <p:attrNameLst>
                                          <p:attrName>ppt_h</p:attrName>
                                        </p:attrNameLst>
                                      </p:cBhvr>
                                      <p:tavLst>
                                        <p:tav tm="0">
                                          <p:val>
                                            <p:strVal val="ppt_h"/>
                                          </p:val>
                                        </p:tav>
                                        <p:tav tm="100000">
                                          <p:val>
                                            <p:fltVal val="0"/>
                                          </p:val>
                                        </p:tav>
                                      </p:tavLst>
                                    </p:anim>
                                    <p:animEffect transition="out" filter="fade">
                                      <p:cBhvr>
                                        <p:cTn id="164" dur="500"/>
                                        <p:tgtEl>
                                          <p:spTgt spid="6"/>
                                        </p:tgtEl>
                                      </p:cBhvr>
                                    </p:animEffect>
                                    <p:set>
                                      <p:cBhvr>
                                        <p:cTn id="165" dur="1" fill="hold">
                                          <p:stCondLst>
                                            <p:cond delay="499"/>
                                          </p:stCondLst>
                                        </p:cTn>
                                        <p:tgtEl>
                                          <p:spTgt spid="6"/>
                                        </p:tgtEl>
                                        <p:attrNameLst>
                                          <p:attrName>style.visibility</p:attrName>
                                        </p:attrNameLst>
                                      </p:cBhvr>
                                      <p:to>
                                        <p:strVal val="hidden"/>
                                      </p:to>
                                    </p:set>
                                  </p:childTnLst>
                                </p:cTn>
                              </p:par>
                              <p:par>
                                <p:cTn id="166" presetID="53" presetClass="exit" presetSubtype="32" fill="hold" grpId="1" nodeType="withEffect">
                                  <p:stCondLst>
                                    <p:cond delay="0"/>
                                  </p:stCondLst>
                                  <p:childTnLst>
                                    <p:anim calcmode="lin" valueType="num">
                                      <p:cBhvr>
                                        <p:cTn id="167" dur="500"/>
                                        <p:tgtEl>
                                          <p:spTgt spid="12"/>
                                        </p:tgtEl>
                                        <p:attrNameLst>
                                          <p:attrName>ppt_w</p:attrName>
                                        </p:attrNameLst>
                                      </p:cBhvr>
                                      <p:tavLst>
                                        <p:tav tm="0">
                                          <p:val>
                                            <p:strVal val="ppt_w"/>
                                          </p:val>
                                        </p:tav>
                                        <p:tav tm="100000">
                                          <p:val>
                                            <p:fltVal val="0"/>
                                          </p:val>
                                        </p:tav>
                                      </p:tavLst>
                                    </p:anim>
                                    <p:anim calcmode="lin" valueType="num">
                                      <p:cBhvr>
                                        <p:cTn id="168" dur="500"/>
                                        <p:tgtEl>
                                          <p:spTgt spid="12"/>
                                        </p:tgtEl>
                                        <p:attrNameLst>
                                          <p:attrName>ppt_h</p:attrName>
                                        </p:attrNameLst>
                                      </p:cBhvr>
                                      <p:tavLst>
                                        <p:tav tm="0">
                                          <p:val>
                                            <p:strVal val="ppt_h"/>
                                          </p:val>
                                        </p:tav>
                                        <p:tav tm="100000">
                                          <p:val>
                                            <p:fltVal val="0"/>
                                          </p:val>
                                        </p:tav>
                                      </p:tavLst>
                                    </p:anim>
                                    <p:animEffect transition="out" filter="fade">
                                      <p:cBhvr>
                                        <p:cTn id="169" dur="500"/>
                                        <p:tgtEl>
                                          <p:spTgt spid="12"/>
                                        </p:tgtEl>
                                      </p:cBhvr>
                                    </p:animEffect>
                                    <p:set>
                                      <p:cBhvr>
                                        <p:cTn id="170" dur="1" fill="hold">
                                          <p:stCondLst>
                                            <p:cond delay="499"/>
                                          </p:stCondLst>
                                        </p:cTn>
                                        <p:tgtEl>
                                          <p:spTgt spid="12"/>
                                        </p:tgtEl>
                                        <p:attrNameLst>
                                          <p:attrName>style.visibility</p:attrName>
                                        </p:attrNameLst>
                                      </p:cBhvr>
                                      <p:to>
                                        <p:strVal val="hidden"/>
                                      </p:to>
                                    </p:set>
                                  </p:childTnLst>
                                </p:cTn>
                              </p:par>
                              <p:par>
                                <p:cTn id="171" presetID="53" presetClass="exit" presetSubtype="32" fill="hold" grpId="2" nodeType="withEffect">
                                  <p:stCondLst>
                                    <p:cond delay="0"/>
                                  </p:stCondLst>
                                  <p:childTnLst>
                                    <p:anim calcmode="lin" valueType="num">
                                      <p:cBhvr>
                                        <p:cTn id="172" dur="500"/>
                                        <p:tgtEl>
                                          <p:spTgt spid="7"/>
                                        </p:tgtEl>
                                        <p:attrNameLst>
                                          <p:attrName>ppt_w</p:attrName>
                                        </p:attrNameLst>
                                      </p:cBhvr>
                                      <p:tavLst>
                                        <p:tav tm="0">
                                          <p:val>
                                            <p:strVal val="ppt_w"/>
                                          </p:val>
                                        </p:tav>
                                        <p:tav tm="100000">
                                          <p:val>
                                            <p:fltVal val="0"/>
                                          </p:val>
                                        </p:tav>
                                      </p:tavLst>
                                    </p:anim>
                                    <p:anim calcmode="lin" valueType="num">
                                      <p:cBhvr>
                                        <p:cTn id="173" dur="500"/>
                                        <p:tgtEl>
                                          <p:spTgt spid="7"/>
                                        </p:tgtEl>
                                        <p:attrNameLst>
                                          <p:attrName>ppt_h</p:attrName>
                                        </p:attrNameLst>
                                      </p:cBhvr>
                                      <p:tavLst>
                                        <p:tav tm="0">
                                          <p:val>
                                            <p:strVal val="ppt_h"/>
                                          </p:val>
                                        </p:tav>
                                        <p:tav tm="100000">
                                          <p:val>
                                            <p:fltVal val="0"/>
                                          </p:val>
                                        </p:tav>
                                      </p:tavLst>
                                    </p:anim>
                                    <p:animEffect transition="out" filter="fade">
                                      <p:cBhvr>
                                        <p:cTn id="174" dur="500"/>
                                        <p:tgtEl>
                                          <p:spTgt spid="7"/>
                                        </p:tgtEl>
                                      </p:cBhvr>
                                    </p:animEffect>
                                    <p:set>
                                      <p:cBhvr>
                                        <p:cTn id="175" dur="1" fill="hold">
                                          <p:stCondLst>
                                            <p:cond delay="499"/>
                                          </p:stCondLst>
                                        </p:cTn>
                                        <p:tgtEl>
                                          <p:spTgt spid="7"/>
                                        </p:tgtEl>
                                        <p:attrNameLst>
                                          <p:attrName>style.visibility</p:attrName>
                                        </p:attrNameLst>
                                      </p:cBhvr>
                                      <p:to>
                                        <p:strVal val="hidden"/>
                                      </p:to>
                                    </p:set>
                                  </p:childTnLst>
                                </p:cTn>
                              </p:par>
                              <p:par>
                                <p:cTn id="176" presetID="53" presetClass="exit" presetSubtype="32" fill="hold" grpId="1" nodeType="withEffect">
                                  <p:stCondLst>
                                    <p:cond delay="0"/>
                                  </p:stCondLst>
                                  <p:childTnLst>
                                    <p:anim calcmode="lin" valueType="num">
                                      <p:cBhvr>
                                        <p:cTn id="177" dur="500"/>
                                        <p:tgtEl>
                                          <p:spTgt spid="13"/>
                                        </p:tgtEl>
                                        <p:attrNameLst>
                                          <p:attrName>ppt_w</p:attrName>
                                        </p:attrNameLst>
                                      </p:cBhvr>
                                      <p:tavLst>
                                        <p:tav tm="0">
                                          <p:val>
                                            <p:strVal val="ppt_w"/>
                                          </p:val>
                                        </p:tav>
                                        <p:tav tm="100000">
                                          <p:val>
                                            <p:fltVal val="0"/>
                                          </p:val>
                                        </p:tav>
                                      </p:tavLst>
                                    </p:anim>
                                    <p:anim calcmode="lin" valueType="num">
                                      <p:cBhvr>
                                        <p:cTn id="178" dur="500"/>
                                        <p:tgtEl>
                                          <p:spTgt spid="13"/>
                                        </p:tgtEl>
                                        <p:attrNameLst>
                                          <p:attrName>ppt_h</p:attrName>
                                        </p:attrNameLst>
                                      </p:cBhvr>
                                      <p:tavLst>
                                        <p:tav tm="0">
                                          <p:val>
                                            <p:strVal val="ppt_h"/>
                                          </p:val>
                                        </p:tav>
                                        <p:tav tm="100000">
                                          <p:val>
                                            <p:fltVal val="0"/>
                                          </p:val>
                                        </p:tav>
                                      </p:tavLst>
                                    </p:anim>
                                    <p:animEffect transition="out" filter="fade">
                                      <p:cBhvr>
                                        <p:cTn id="179" dur="500"/>
                                        <p:tgtEl>
                                          <p:spTgt spid="13"/>
                                        </p:tgtEl>
                                      </p:cBhvr>
                                    </p:animEffect>
                                    <p:set>
                                      <p:cBhvr>
                                        <p:cTn id="180" dur="1" fill="hold">
                                          <p:stCondLst>
                                            <p:cond delay="499"/>
                                          </p:stCondLst>
                                        </p:cTn>
                                        <p:tgtEl>
                                          <p:spTgt spid="13"/>
                                        </p:tgtEl>
                                        <p:attrNameLst>
                                          <p:attrName>style.visibility</p:attrName>
                                        </p:attrNameLst>
                                      </p:cBhvr>
                                      <p:to>
                                        <p:strVal val="hidden"/>
                                      </p:to>
                                    </p:set>
                                  </p:childTnLst>
                                </p:cTn>
                              </p:par>
                              <p:par>
                                <p:cTn id="181" presetID="53" presetClass="exit" presetSubtype="32" fill="hold" grpId="1" nodeType="withEffect">
                                  <p:stCondLst>
                                    <p:cond delay="0"/>
                                  </p:stCondLst>
                                  <p:childTnLst>
                                    <p:anim calcmode="lin" valueType="num">
                                      <p:cBhvr>
                                        <p:cTn id="182" dur="500"/>
                                        <p:tgtEl>
                                          <p:spTgt spid="14"/>
                                        </p:tgtEl>
                                        <p:attrNameLst>
                                          <p:attrName>ppt_w</p:attrName>
                                        </p:attrNameLst>
                                      </p:cBhvr>
                                      <p:tavLst>
                                        <p:tav tm="0">
                                          <p:val>
                                            <p:strVal val="ppt_w"/>
                                          </p:val>
                                        </p:tav>
                                        <p:tav tm="100000">
                                          <p:val>
                                            <p:fltVal val="0"/>
                                          </p:val>
                                        </p:tav>
                                      </p:tavLst>
                                    </p:anim>
                                    <p:anim calcmode="lin" valueType="num">
                                      <p:cBhvr>
                                        <p:cTn id="183" dur="500"/>
                                        <p:tgtEl>
                                          <p:spTgt spid="14"/>
                                        </p:tgtEl>
                                        <p:attrNameLst>
                                          <p:attrName>ppt_h</p:attrName>
                                        </p:attrNameLst>
                                      </p:cBhvr>
                                      <p:tavLst>
                                        <p:tav tm="0">
                                          <p:val>
                                            <p:strVal val="ppt_h"/>
                                          </p:val>
                                        </p:tav>
                                        <p:tav tm="100000">
                                          <p:val>
                                            <p:fltVal val="0"/>
                                          </p:val>
                                        </p:tav>
                                      </p:tavLst>
                                    </p:anim>
                                    <p:animEffect transition="out" filter="fade">
                                      <p:cBhvr>
                                        <p:cTn id="184" dur="500"/>
                                        <p:tgtEl>
                                          <p:spTgt spid="14"/>
                                        </p:tgtEl>
                                      </p:cBhvr>
                                    </p:animEffect>
                                    <p:set>
                                      <p:cBhvr>
                                        <p:cTn id="185" dur="1" fill="hold">
                                          <p:stCondLst>
                                            <p:cond delay="499"/>
                                          </p:stCondLst>
                                        </p:cTn>
                                        <p:tgtEl>
                                          <p:spTgt spid="14"/>
                                        </p:tgtEl>
                                        <p:attrNameLst>
                                          <p:attrName>style.visibility</p:attrName>
                                        </p:attrNameLst>
                                      </p:cBhvr>
                                      <p:to>
                                        <p:strVal val="hidden"/>
                                      </p:to>
                                    </p:set>
                                  </p:childTnLst>
                                </p:cTn>
                              </p:par>
                              <p:par>
                                <p:cTn id="186" presetID="53" presetClass="exit" presetSubtype="32" fill="hold" nodeType="withEffect">
                                  <p:stCondLst>
                                    <p:cond delay="0"/>
                                  </p:stCondLst>
                                  <p:childTnLst>
                                    <p:anim calcmode="lin" valueType="num">
                                      <p:cBhvr>
                                        <p:cTn id="187" dur="500"/>
                                        <p:tgtEl>
                                          <p:spTgt spid="21"/>
                                        </p:tgtEl>
                                        <p:attrNameLst>
                                          <p:attrName>ppt_w</p:attrName>
                                        </p:attrNameLst>
                                      </p:cBhvr>
                                      <p:tavLst>
                                        <p:tav tm="0">
                                          <p:val>
                                            <p:strVal val="ppt_w"/>
                                          </p:val>
                                        </p:tav>
                                        <p:tav tm="100000">
                                          <p:val>
                                            <p:fltVal val="0"/>
                                          </p:val>
                                        </p:tav>
                                      </p:tavLst>
                                    </p:anim>
                                    <p:anim calcmode="lin" valueType="num">
                                      <p:cBhvr>
                                        <p:cTn id="188" dur="500"/>
                                        <p:tgtEl>
                                          <p:spTgt spid="21"/>
                                        </p:tgtEl>
                                        <p:attrNameLst>
                                          <p:attrName>ppt_h</p:attrName>
                                        </p:attrNameLst>
                                      </p:cBhvr>
                                      <p:tavLst>
                                        <p:tav tm="0">
                                          <p:val>
                                            <p:strVal val="ppt_h"/>
                                          </p:val>
                                        </p:tav>
                                        <p:tav tm="100000">
                                          <p:val>
                                            <p:fltVal val="0"/>
                                          </p:val>
                                        </p:tav>
                                      </p:tavLst>
                                    </p:anim>
                                    <p:animEffect transition="out" filter="fade">
                                      <p:cBhvr>
                                        <p:cTn id="189" dur="500"/>
                                        <p:tgtEl>
                                          <p:spTgt spid="21"/>
                                        </p:tgtEl>
                                      </p:cBhvr>
                                    </p:animEffect>
                                    <p:set>
                                      <p:cBhvr>
                                        <p:cTn id="190" dur="1" fill="hold">
                                          <p:stCondLst>
                                            <p:cond delay="499"/>
                                          </p:stCondLst>
                                        </p:cTn>
                                        <p:tgtEl>
                                          <p:spTgt spid="21"/>
                                        </p:tgtEl>
                                        <p:attrNameLst>
                                          <p:attrName>style.visibility</p:attrName>
                                        </p:attrNameLst>
                                      </p:cBhvr>
                                      <p:to>
                                        <p:strVal val="hidden"/>
                                      </p:to>
                                    </p:set>
                                  </p:childTnLst>
                                </p:cTn>
                              </p:par>
                              <p:par>
                                <p:cTn id="191" presetID="53" presetClass="exit" presetSubtype="32" fill="hold" grpId="1" nodeType="withEffect">
                                  <p:stCondLst>
                                    <p:cond delay="0"/>
                                  </p:stCondLst>
                                  <p:childTnLst>
                                    <p:anim calcmode="lin" valueType="num">
                                      <p:cBhvr>
                                        <p:cTn id="192" dur="500"/>
                                        <p:tgtEl>
                                          <p:spTgt spid="22"/>
                                        </p:tgtEl>
                                        <p:attrNameLst>
                                          <p:attrName>ppt_w</p:attrName>
                                        </p:attrNameLst>
                                      </p:cBhvr>
                                      <p:tavLst>
                                        <p:tav tm="0">
                                          <p:val>
                                            <p:strVal val="ppt_w"/>
                                          </p:val>
                                        </p:tav>
                                        <p:tav tm="100000">
                                          <p:val>
                                            <p:fltVal val="0"/>
                                          </p:val>
                                        </p:tav>
                                      </p:tavLst>
                                    </p:anim>
                                    <p:anim calcmode="lin" valueType="num">
                                      <p:cBhvr>
                                        <p:cTn id="193" dur="500"/>
                                        <p:tgtEl>
                                          <p:spTgt spid="22"/>
                                        </p:tgtEl>
                                        <p:attrNameLst>
                                          <p:attrName>ppt_h</p:attrName>
                                        </p:attrNameLst>
                                      </p:cBhvr>
                                      <p:tavLst>
                                        <p:tav tm="0">
                                          <p:val>
                                            <p:strVal val="ppt_h"/>
                                          </p:val>
                                        </p:tav>
                                        <p:tav tm="100000">
                                          <p:val>
                                            <p:fltVal val="0"/>
                                          </p:val>
                                        </p:tav>
                                      </p:tavLst>
                                    </p:anim>
                                    <p:animEffect transition="out" filter="fade">
                                      <p:cBhvr>
                                        <p:cTn id="194" dur="500"/>
                                        <p:tgtEl>
                                          <p:spTgt spid="22"/>
                                        </p:tgtEl>
                                      </p:cBhvr>
                                    </p:animEffect>
                                    <p:set>
                                      <p:cBhvr>
                                        <p:cTn id="195" dur="1" fill="hold">
                                          <p:stCondLst>
                                            <p:cond delay="499"/>
                                          </p:stCondLst>
                                        </p:cTn>
                                        <p:tgtEl>
                                          <p:spTgt spid="22"/>
                                        </p:tgtEl>
                                        <p:attrNameLst>
                                          <p:attrName>style.visibility</p:attrName>
                                        </p:attrNameLst>
                                      </p:cBhvr>
                                      <p:to>
                                        <p:strVal val="hidden"/>
                                      </p:to>
                                    </p:set>
                                  </p:childTnLst>
                                </p:cTn>
                              </p:par>
                              <p:par>
                                <p:cTn id="196" presetID="53" presetClass="exit" presetSubtype="32" fill="hold" nodeType="withEffect">
                                  <p:stCondLst>
                                    <p:cond delay="0"/>
                                  </p:stCondLst>
                                  <p:childTnLst>
                                    <p:anim calcmode="lin" valueType="num">
                                      <p:cBhvr>
                                        <p:cTn id="197" dur="500"/>
                                        <p:tgtEl>
                                          <p:spTgt spid="19"/>
                                        </p:tgtEl>
                                        <p:attrNameLst>
                                          <p:attrName>ppt_w</p:attrName>
                                        </p:attrNameLst>
                                      </p:cBhvr>
                                      <p:tavLst>
                                        <p:tav tm="0">
                                          <p:val>
                                            <p:strVal val="ppt_w"/>
                                          </p:val>
                                        </p:tav>
                                        <p:tav tm="100000">
                                          <p:val>
                                            <p:fltVal val="0"/>
                                          </p:val>
                                        </p:tav>
                                      </p:tavLst>
                                    </p:anim>
                                    <p:anim calcmode="lin" valueType="num">
                                      <p:cBhvr>
                                        <p:cTn id="198" dur="500"/>
                                        <p:tgtEl>
                                          <p:spTgt spid="19"/>
                                        </p:tgtEl>
                                        <p:attrNameLst>
                                          <p:attrName>ppt_h</p:attrName>
                                        </p:attrNameLst>
                                      </p:cBhvr>
                                      <p:tavLst>
                                        <p:tav tm="0">
                                          <p:val>
                                            <p:strVal val="ppt_h"/>
                                          </p:val>
                                        </p:tav>
                                        <p:tav tm="100000">
                                          <p:val>
                                            <p:fltVal val="0"/>
                                          </p:val>
                                        </p:tav>
                                      </p:tavLst>
                                    </p:anim>
                                    <p:animEffect transition="out" filter="fade">
                                      <p:cBhvr>
                                        <p:cTn id="199" dur="500"/>
                                        <p:tgtEl>
                                          <p:spTgt spid="19"/>
                                        </p:tgtEl>
                                      </p:cBhvr>
                                    </p:animEffect>
                                    <p:set>
                                      <p:cBhvr>
                                        <p:cTn id="200" dur="1" fill="hold">
                                          <p:stCondLst>
                                            <p:cond delay="499"/>
                                          </p:stCondLst>
                                        </p:cTn>
                                        <p:tgtEl>
                                          <p:spTgt spid="19"/>
                                        </p:tgtEl>
                                        <p:attrNameLst>
                                          <p:attrName>style.visibility</p:attrName>
                                        </p:attrNameLst>
                                      </p:cBhvr>
                                      <p:to>
                                        <p:strVal val="hidden"/>
                                      </p:to>
                                    </p:set>
                                  </p:childTnLst>
                                </p:cTn>
                              </p:par>
                              <p:par>
                                <p:cTn id="201" presetID="53" presetClass="exit" presetSubtype="32" fill="hold" grpId="1" nodeType="withEffect">
                                  <p:stCondLst>
                                    <p:cond delay="0"/>
                                  </p:stCondLst>
                                  <p:childTnLst>
                                    <p:anim calcmode="lin" valueType="num">
                                      <p:cBhvr>
                                        <p:cTn id="202" dur="500"/>
                                        <p:tgtEl>
                                          <p:spTgt spid="20"/>
                                        </p:tgtEl>
                                        <p:attrNameLst>
                                          <p:attrName>ppt_w</p:attrName>
                                        </p:attrNameLst>
                                      </p:cBhvr>
                                      <p:tavLst>
                                        <p:tav tm="0">
                                          <p:val>
                                            <p:strVal val="ppt_w"/>
                                          </p:val>
                                        </p:tav>
                                        <p:tav tm="100000">
                                          <p:val>
                                            <p:fltVal val="0"/>
                                          </p:val>
                                        </p:tav>
                                      </p:tavLst>
                                    </p:anim>
                                    <p:anim calcmode="lin" valueType="num">
                                      <p:cBhvr>
                                        <p:cTn id="203" dur="500"/>
                                        <p:tgtEl>
                                          <p:spTgt spid="20"/>
                                        </p:tgtEl>
                                        <p:attrNameLst>
                                          <p:attrName>ppt_h</p:attrName>
                                        </p:attrNameLst>
                                      </p:cBhvr>
                                      <p:tavLst>
                                        <p:tav tm="0">
                                          <p:val>
                                            <p:strVal val="ppt_h"/>
                                          </p:val>
                                        </p:tav>
                                        <p:tav tm="100000">
                                          <p:val>
                                            <p:fltVal val="0"/>
                                          </p:val>
                                        </p:tav>
                                      </p:tavLst>
                                    </p:anim>
                                    <p:animEffect transition="out" filter="fade">
                                      <p:cBhvr>
                                        <p:cTn id="204" dur="500"/>
                                        <p:tgtEl>
                                          <p:spTgt spid="20"/>
                                        </p:tgtEl>
                                      </p:cBhvr>
                                    </p:animEffect>
                                    <p:set>
                                      <p:cBhvr>
                                        <p:cTn id="205" dur="1" fill="hold">
                                          <p:stCondLst>
                                            <p:cond delay="499"/>
                                          </p:stCondLst>
                                        </p:cTn>
                                        <p:tgtEl>
                                          <p:spTgt spid="20"/>
                                        </p:tgtEl>
                                        <p:attrNameLst>
                                          <p:attrName>style.visibility</p:attrName>
                                        </p:attrNameLst>
                                      </p:cBhvr>
                                      <p:to>
                                        <p:strVal val="hidden"/>
                                      </p:to>
                                    </p:set>
                                  </p:childTnLst>
                                </p:cTn>
                              </p:par>
                              <p:par>
                                <p:cTn id="206" presetID="53" presetClass="exit" presetSubtype="32" fill="hold" nodeType="withEffect">
                                  <p:stCondLst>
                                    <p:cond delay="0"/>
                                  </p:stCondLst>
                                  <p:childTnLst>
                                    <p:anim calcmode="lin" valueType="num">
                                      <p:cBhvr>
                                        <p:cTn id="207" dur="500"/>
                                        <p:tgtEl>
                                          <p:spTgt spid="23"/>
                                        </p:tgtEl>
                                        <p:attrNameLst>
                                          <p:attrName>ppt_w</p:attrName>
                                        </p:attrNameLst>
                                      </p:cBhvr>
                                      <p:tavLst>
                                        <p:tav tm="0">
                                          <p:val>
                                            <p:strVal val="ppt_w"/>
                                          </p:val>
                                        </p:tav>
                                        <p:tav tm="100000">
                                          <p:val>
                                            <p:fltVal val="0"/>
                                          </p:val>
                                        </p:tav>
                                      </p:tavLst>
                                    </p:anim>
                                    <p:anim calcmode="lin" valueType="num">
                                      <p:cBhvr>
                                        <p:cTn id="208" dur="500"/>
                                        <p:tgtEl>
                                          <p:spTgt spid="23"/>
                                        </p:tgtEl>
                                        <p:attrNameLst>
                                          <p:attrName>ppt_h</p:attrName>
                                        </p:attrNameLst>
                                      </p:cBhvr>
                                      <p:tavLst>
                                        <p:tav tm="0">
                                          <p:val>
                                            <p:strVal val="ppt_h"/>
                                          </p:val>
                                        </p:tav>
                                        <p:tav tm="100000">
                                          <p:val>
                                            <p:fltVal val="0"/>
                                          </p:val>
                                        </p:tav>
                                      </p:tavLst>
                                    </p:anim>
                                    <p:animEffect transition="out" filter="fade">
                                      <p:cBhvr>
                                        <p:cTn id="209" dur="500"/>
                                        <p:tgtEl>
                                          <p:spTgt spid="23"/>
                                        </p:tgtEl>
                                      </p:cBhvr>
                                    </p:animEffect>
                                    <p:set>
                                      <p:cBhvr>
                                        <p:cTn id="210" dur="1" fill="hold">
                                          <p:stCondLst>
                                            <p:cond delay="499"/>
                                          </p:stCondLst>
                                        </p:cTn>
                                        <p:tgtEl>
                                          <p:spTgt spid="23"/>
                                        </p:tgtEl>
                                        <p:attrNameLst>
                                          <p:attrName>style.visibility</p:attrName>
                                        </p:attrNameLst>
                                      </p:cBhvr>
                                      <p:to>
                                        <p:strVal val="hidden"/>
                                      </p:to>
                                    </p:set>
                                  </p:childTnLst>
                                </p:cTn>
                              </p:par>
                              <p:par>
                                <p:cTn id="211" presetID="53" presetClass="exit" presetSubtype="32" fill="hold" grpId="1" nodeType="withEffect">
                                  <p:stCondLst>
                                    <p:cond delay="0"/>
                                  </p:stCondLst>
                                  <p:childTnLst>
                                    <p:anim calcmode="lin" valueType="num">
                                      <p:cBhvr>
                                        <p:cTn id="212" dur="500"/>
                                        <p:tgtEl>
                                          <p:spTgt spid="24"/>
                                        </p:tgtEl>
                                        <p:attrNameLst>
                                          <p:attrName>ppt_w</p:attrName>
                                        </p:attrNameLst>
                                      </p:cBhvr>
                                      <p:tavLst>
                                        <p:tav tm="0">
                                          <p:val>
                                            <p:strVal val="ppt_w"/>
                                          </p:val>
                                        </p:tav>
                                        <p:tav tm="100000">
                                          <p:val>
                                            <p:fltVal val="0"/>
                                          </p:val>
                                        </p:tav>
                                      </p:tavLst>
                                    </p:anim>
                                    <p:anim calcmode="lin" valueType="num">
                                      <p:cBhvr>
                                        <p:cTn id="213" dur="500"/>
                                        <p:tgtEl>
                                          <p:spTgt spid="24"/>
                                        </p:tgtEl>
                                        <p:attrNameLst>
                                          <p:attrName>ppt_h</p:attrName>
                                        </p:attrNameLst>
                                      </p:cBhvr>
                                      <p:tavLst>
                                        <p:tav tm="0">
                                          <p:val>
                                            <p:strVal val="ppt_h"/>
                                          </p:val>
                                        </p:tav>
                                        <p:tav tm="100000">
                                          <p:val>
                                            <p:fltVal val="0"/>
                                          </p:val>
                                        </p:tav>
                                      </p:tavLst>
                                    </p:anim>
                                    <p:animEffect transition="out" filter="fade">
                                      <p:cBhvr>
                                        <p:cTn id="214" dur="500"/>
                                        <p:tgtEl>
                                          <p:spTgt spid="24"/>
                                        </p:tgtEl>
                                      </p:cBhvr>
                                    </p:animEffect>
                                    <p:set>
                                      <p:cBhvr>
                                        <p:cTn id="215" dur="1" fill="hold">
                                          <p:stCondLst>
                                            <p:cond delay="499"/>
                                          </p:stCondLst>
                                        </p:cTn>
                                        <p:tgtEl>
                                          <p:spTgt spid="24"/>
                                        </p:tgtEl>
                                        <p:attrNameLst>
                                          <p:attrName>style.visibility</p:attrName>
                                        </p:attrNameLst>
                                      </p:cBhvr>
                                      <p:to>
                                        <p:strVal val="hidden"/>
                                      </p:to>
                                    </p:set>
                                  </p:childTnLst>
                                </p:cTn>
                              </p:par>
                              <p:par>
                                <p:cTn id="216" presetID="53" presetClass="exit" presetSubtype="32" fill="hold" nodeType="withEffect">
                                  <p:stCondLst>
                                    <p:cond delay="0"/>
                                  </p:stCondLst>
                                  <p:childTnLst>
                                    <p:anim calcmode="lin" valueType="num">
                                      <p:cBhvr>
                                        <p:cTn id="217" dur="500"/>
                                        <p:tgtEl>
                                          <p:spTgt spid="25"/>
                                        </p:tgtEl>
                                        <p:attrNameLst>
                                          <p:attrName>ppt_w</p:attrName>
                                        </p:attrNameLst>
                                      </p:cBhvr>
                                      <p:tavLst>
                                        <p:tav tm="0">
                                          <p:val>
                                            <p:strVal val="ppt_w"/>
                                          </p:val>
                                        </p:tav>
                                        <p:tav tm="100000">
                                          <p:val>
                                            <p:fltVal val="0"/>
                                          </p:val>
                                        </p:tav>
                                      </p:tavLst>
                                    </p:anim>
                                    <p:anim calcmode="lin" valueType="num">
                                      <p:cBhvr>
                                        <p:cTn id="218" dur="500"/>
                                        <p:tgtEl>
                                          <p:spTgt spid="25"/>
                                        </p:tgtEl>
                                        <p:attrNameLst>
                                          <p:attrName>ppt_h</p:attrName>
                                        </p:attrNameLst>
                                      </p:cBhvr>
                                      <p:tavLst>
                                        <p:tav tm="0">
                                          <p:val>
                                            <p:strVal val="ppt_h"/>
                                          </p:val>
                                        </p:tav>
                                        <p:tav tm="100000">
                                          <p:val>
                                            <p:fltVal val="0"/>
                                          </p:val>
                                        </p:tav>
                                      </p:tavLst>
                                    </p:anim>
                                    <p:animEffect transition="out" filter="fade">
                                      <p:cBhvr>
                                        <p:cTn id="219" dur="500"/>
                                        <p:tgtEl>
                                          <p:spTgt spid="25"/>
                                        </p:tgtEl>
                                      </p:cBhvr>
                                    </p:animEffect>
                                    <p:set>
                                      <p:cBhvr>
                                        <p:cTn id="220" dur="1" fill="hold">
                                          <p:stCondLst>
                                            <p:cond delay="499"/>
                                          </p:stCondLst>
                                        </p:cTn>
                                        <p:tgtEl>
                                          <p:spTgt spid="25"/>
                                        </p:tgtEl>
                                        <p:attrNameLst>
                                          <p:attrName>style.visibility</p:attrName>
                                        </p:attrNameLst>
                                      </p:cBhvr>
                                      <p:to>
                                        <p:strVal val="hidden"/>
                                      </p:to>
                                    </p:set>
                                  </p:childTnLst>
                                </p:cTn>
                              </p:par>
                              <p:par>
                                <p:cTn id="221" presetID="53" presetClass="exit" presetSubtype="32" fill="hold" grpId="1" nodeType="withEffect">
                                  <p:stCondLst>
                                    <p:cond delay="0"/>
                                  </p:stCondLst>
                                  <p:childTnLst>
                                    <p:anim calcmode="lin" valueType="num">
                                      <p:cBhvr>
                                        <p:cTn id="222" dur="500"/>
                                        <p:tgtEl>
                                          <p:spTgt spid="26"/>
                                        </p:tgtEl>
                                        <p:attrNameLst>
                                          <p:attrName>ppt_w</p:attrName>
                                        </p:attrNameLst>
                                      </p:cBhvr>
                                      <p:tavLst>
                                        <p:tav tm="0">
                                          <p:val>
                                            <p:strVal val="ppt_w"/>
                                          </p:val>
                                        </p:tav>
                                        <p:tav tm="100000">
                                          <p:val>
                                            <p:fltVal val="0"/>
                                          </p:val>
                                        </p:tav>
                                      </p:tavLst>
                                    </p:anim>
                                    <p:anim calcmode="lin" valueType="num">
                                      <p:cBhvr>
                                        <p:cTn id="223" dur="500"/>
                                        <p:tgtEl>
                                          <p:spTgt spid="26"/>
                                        </p:tgtEl>
                                        <p:attrNameLst>
                                          <p:attrName>ppt_h</p:attrName>
                                        </p:attrNameLst>
                                      </p:cBhvr>
                                      <p:tavLst>
                                        <p:tav tm="0">
                                          <p:val>
                                            <p:strVal val="ppt_h"/>
                                          </p:val>
                                        </p:tav>
                                        <p:tav tm="100000">
                                          <p:val>
                                            <p:fltVal val="0"/>
                                          </p:val>
                                        </p:tav>
                                      </p:tavLst>
                                    </p:anim>
                                    <p:animEffect transition="out" filter="fade">
                                      <p:cBhvr>
                                        <p:cTn id="224" dur="500"/>
                                        <p:tgtEl>
                                          <p:spTgt spid="26"/>
                                        </p:tgtEl>
                                      </p:cBhvr>
                                    </p:animEffect>
                                    <p:set>
                                      <p:cBhvr>
                                        <p:cTn id="225" dur="1" fill="hold">
                                          <p:stCondLst>
                                            <p:cond delay="499"/>
                                          </p:stCondLst>
                                        </p:cTn>
                                        <p:tgtEl>
                                          <p:spTgt spid="26"/>
                                        </p:tgtEl>
                                        <p:attrNameLst>
                                          <p:attrName>style.visibility</p:attrName>
                                        </p:attrNameLst>
                                      </p:cBhvr>
                                      <p:to>
                                        <p:strVal val="hidden"/>
                                      </p:to>
                                    </p:set>
                                  </p:childTnLst>
                                </p:cTn>
                              </p:par>
                              <p:par>
                                <p:cTn id="226" presetID="53" presetClass="exit" presetSubtype="32" fill="hold" nodeType="withEffect">
                                  <p:stCondLst>
                                    <p:cond delay="0"/>
                                  </p:stCondLst>
                                  <p:childTnLst>
                                    <p:anim calcmode="lin" valueType="num">
                                      <p:cBhvr>
                                        <p:cTn id="227" dur="500"/>
                                        <p:tgtEl>
                                          <p:spTgt spid="16"/>
                                        </p:tgtEl>
                                        <p:attrNameLst>
                                          <p:attrName>ppt_w</p:attrName>
                                        </p:attrNameLst>
                                      </p:cBhvr>
                                      <p:tavLst>
                                        <p:tav tm="0">
                                          <p:val>
                                            <p:strVal val="ppt_w"/>
                                          </p:val>
                                        </p:tav>
                                        <p:tav tm="100000">
                                          <p:val>
                                            <p:fltVal val="0"/>
                                          </p:val>
                                        </p:tav>
                                      </p:tavLst>
                                    </p:anim>
                                    <p:anim calcmode="lin" valueType="num">
                                      <p:cBhvr>
                                        <p:cTn id="228" dur="500"/>
                                        <p:tgtEl>
                                          <p:spTgt spid="16"/>
                                        </p:tgtEl>
                                        <p:attrNameLst>
                                          <p:attrName>ppt_h</p:attrName>
                                        </p:attrNameLst>
                                      </p:cBhvr>
                                      <p:tavLst>
                                        <p:tav tm="0">
                                          <p:val>
                                            <p:strVal val="ppt_h"/>
                                          </p:val>
                                        </p:tav>
                                        <p:tav tm="100000">
                                          <p:val>
                                            <p:fltVal val="0"/>
                                          </p:val>
                                        </p:tav>
                                      </p:tavLst>
                                    </p:anim>
                                    <p:animEffect transition="out" filter="fade">
                                      <p:cBhvr>
                                        <p:cTn id="229" dur="500"/>
                                        <p:tgtEl>
                                          <p:spTgt spid="16"/>
                                        </p:tgtEl>
                                      </p:cBhvr>
                                    </p:animEffect>
                                    <p:set>
                                      <p:cBhvr>
                                        <p:cTn id="230" dur="1" fill="hold">
                                          <p:stCondLst>
                                            <p:cond delay="499"/>
                                          </p:stCondLst>
                                        </p:cTn>
                                        <p:tgtEl>
                                          <p:spTgt spid="16"/>
                                        </p:tgtEl>
                                        <p:attrNameLst>
                                          <p:attrName>style.visibility</p:attrName>
                                        </p:attrNameLst>
                                      </p:cBhvr>
                                      <p:to>
                                        <p:strVal val="hidden"/>
                                      </p:to>
                                    </p:set>
                                  </p:childTnLst>
                                </p:cTn>
                              </p:par>
                              <p:par>
                                <p:cTn id="231" presetID="53" presetClass="exit" presetSubtype="32" fill="hold" grpId="1" nodeType="withEffect">
                                  <p:stCondLst>
                                    <p:cond delay="0"/>
                                  </p:stCondLst>
                                  <p:childTnLst>
                                    <p:anim calcmode="lin" valueType="num">
                                      <p:cBhvr>
                                        <p:cTn id="232" dur="500"/>
                                        <p:tgtEl>
                                          <p:spTgt spid="17"/>
                                        </p:tgtEl>
                                        <p:attrNameLst>
                                          <p:attrName>ppt_w</p:attrName>
                                        </p:attrNameLst>
                                      </p:cBhvr>
                                      <p:tavLst>
                                        <p:tav tm="0">
                                          <p:val>
                                            <p:strVal val="ppt_w"/>
                                          </p:val>
                                        </p:tav>
                                        <p:tav tm="100000">
                                          <p:val>
                                            <p:fltVal val="0"/>
                                          </p:val>
                                        </p:tav>
                                      </p:tavLst>
                                    </p:anim>
                                    <p:anim calcmode="lin" valueType="num">
                                      <p:cBhvr>
                                        <p:cTn id="233" dur="500"/>
                                        <p:tgtEl>
                                          <p:spTgt spid="17"/>
                                        </p:tgtEl>
                                        <p:attrNameLst>
                                          <p:attrName>ppt_h</p:attrName>
                                        </p:attrNameLst>
                                      </p:cBhvr>
                                      <p:tavLst>
                                        <p:tav tm="0">
                                          <p:val>
                                            <p:strVal val="ppt_h"/>
                                          </p:val>
                                        </p:tav>
                                        <p:tav tm="100000">
                                          <p:val>
                                            <p:fltVal val="0"/>
                                          </p:val>
                                        </p:tav>
                                      </p:tavLst>
                                    </p:anim>
                                    <p:animEffect transition="out" filter="fade">
                                      <p:cBhvr>
                                        <p:cTn id="234" dur="500"/>
                                        <p:tgtEl>
                                          <p:spTgt spid="17"/>
                                        </p:tgtEl>
                                      </p:cBhvr>
                                    </p:animEffect>
                                    <p:set>
                                      <p:cBhvr>
                                        <p:cTn id="235" dur="1" fill="hold">
                                          <p:stCondLst>
                                            <p:cond delay="499"/>
                                          </p:stCondLst>
                                        </p:cTn>
                                        <p:tgtEl>
                                          <p:spTgt spid="17"/>
                                        </p:tgtEl>
                                        <p:attrNameLst>
                                          <p:attrName>style.visibility</p:attrName>
                                        </p:attrNameLst>
                                      </p:cBhvr>
                                      <p:to>
                                        <p:strVal val="hidden"/>
                                      </p:to>
                                    </p:set>
                                  </p:childTnLst>
                                </p:cTn>
                              </p:par>
                            </p:childTnLst>
                          </p:cTn>
                        </p:par>
                        <p:par>
                          <p:cTn id="236" fill="hold">
                            <p:stCondLst>
                              <p:cond delay="500"/>
                            </p:stCondLst>
                            <p:childTnLst>
                              <p:par>
                                <p:cTn id="237" presetID="64" presetClass="path" presetSubtype="0" accel="50000" decel="50000" fill="hold" grpId="1" nodeType="afterEffect">
                                  <p:stCondLst>
                                    <p:cond delay="0"/>
                                  </p:stCondLst>
                                  <p:iterate type="lt">
                                    <p:tmPct val="0"/>
                                  </p:iterate>
                                  <p:childTnLst>
                                    <p:animMotion origin="layout" path="M 0 -3.23774E-6 L 0 -0.39916 " pathEditMode="relative" rAng="0" ptsTypes="AA">
                                      <p:cBhvr>
                                        <p:cTn id="238" dur="750" fill="hold"/>
                                        <p:tgtEl>
                                          <p:spTgt spid="8"/>
                                        </p:tgtEl>
                                        <p:attrNameLst>
                                          <p:attrName>ppt_x</p:attrName>
                                          <p:attrName>ppt_y</p:attrName>
                                        </p:attrNameLst>
                                      </p:cBhvr>
                                      <p:rCtr x="0" y="-19958"/>
                                    </p:animMotion>
                                  </p:childTnLst>
                                </p:cTn>
                              </p:par>
                            </p:childTnLst>
                          </p:cTn>
                        </p:par>
                        <p:par>
                          <p:cTn id="239" fill="hold">
                            <p:stCondLst>
                              <p:cond delay="1250"/>
                            </p:stCondLst>
                            <p:childTnLst>
                              <p:par>
                                <p:cTn id="240" presetID="21" presetClass="entr" presetSubtype="1" fill="hold" grpId="0" nodeType="afterEffect">
                                  <p:stCondLst>
                                    <p:cond delay="0"/>
                                  </p:stCondLst>
                                  <p:childTnLst>
                                    <p:set>
                                      <p:cBhvr>
                                        <p:cTn id="241" dur="1" fill="hold">
                                          <p:stCondLst>
                                            <p:cond delay="0"/>
                                          </p:stCondLst>
                                        </p:cTn>
                                        <p:tgtEl>
                                          <p:spTgt spid="27"/>
                                        </p:tgtEl>
                                        <p:attrNameLst>
                                          <p:attrName>style.visibility</p:attrName>
                                        </p:attrNameLst>
                                      </p:cBhvr>
                                      <p:to>
                                        <p:strVal val="visible"/>
                                      </p:to>
                                    </p:set>
                                    <p:animEffect transition="in" filter="wheel(1)">
                                      <p:cBhvr>
                                        <p:cTn id="242" dur="1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2" grpId="2"/>
      <p:bldP spid="2" grpId="3"/>
      <p:bldP spid="3" grpId="1"/>
      <p:bldP spid="3" grpId="2"/>
      <p:bldP spid="3" grpId="3"/>
      <p:bldP spid="5" grpId="0"/>
      <p:bldP spid="5" grpId="1"/>
      <p:bldP spid="5" grpId="2"/>
      <p:bldP spid="6" grpId="0"/>
      <p:bldP spid="6" grpId="1"/>
      <p:bldP spid="6" grpId="2"/>
      <p:bldP spid="7" grpId="0"/>
      <p:bldP spid="7" grpId="1"/>
      <p:bldP spid="7" grpId="2"/>
      <p:bldP spid="8" grpId="0"/>
      <p:bldP spid="8" grpId="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7" grpId="0" animBg="1"/>
      <p:bldP spid="17" grpId="1" animBg="1"/>
      <p:bldP spid="20" grpId="0" animBg="1"/>
      <p:bldP spid="20" grpId="1" animBg="1"/>
      <p:bldP spid="22" grpId="0" animBg="1"/>
      <p:bldP spid="22" grpId="1" animBg="1"/>
      <p:bldP spid="24" grpId="0" animBg="1"/>
      <p:bldP spid="24" grpId="1" animBg="1"/>
      <p:bldP spid="26" grpId="0" animBg="1"/>
      <p:bldP spid="26" grpId="1"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0533117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a:solidFill>
                  <a:srgbClr val="FFFF00"/>
                </a:solidFill>
              </a:rPr>
              <a:t>Looking at him </a:t>
            </a:r>
            <a:r>
              <a:rPr lang="en-US" sz="3600" dirty="0"/>
              <a:t>~ </a:t>
            </a:r>
            <a:r>
              <a:rPr lang="en-US" sz="3600" b="1" i="1" dirty="0" err="1">
                <a:solidFill>
                  <a:srgbClr val="FFFF00"/>
                </a:solidFill>
                <a:latin typeface="Times New Roman" pitchFamily="18" charset="0"/>
                <a:cs typeface="Times New Roman" pitchFamily="18" charset="0"/>
              </a:rPr>
              <a:t>emblepō</a:t>
            </a:r>
            <a:r>
              <a:rPr lang="en-US" sz="3600" dirty="0">
                <a:solidFill>
                  <a:srgbClr val="FFFF00"/>
                </a:solidFill>
              </a:rPr>
              <a:t> </a:t>
            </a:r>
            <a:r>
              <a:rPr lang="en-US" sz="3600" dirty="0"/>
              <a:t>– </a:t>
            </a:r>
            <a:r>
              <a:rPr lang="en-US" sz="3600" i="1" dirty="0"/>
              <a:t>“the Jesus look”</a:t>
            </a:r>
            <a:endParaRPr lang="en-US" sz="3600" dirty="0">
              <a:solidFill>
                <a:schemeClr val="bg1"/>
              </a:solidFill>
              <a:latin typeface="Castellar" pitchFamily="18" charset="0"/>
            </a:endParaRPr>
          </a:p>
        </p:txBody>
      </p:sp>
      <p:sp>
        <p:nvSpPr>
          <p:cNvPr id="3" name="TextBox 2"/>
          <p:cNvSpPr txBox="1"/>
          <p:nvPr/>
        </p:nvSpPr>
        <p:spPr>
          <a:xfrm>
            <a:off x="685800" y="2296884"/>
            <a:ext cx="8001000" cy="1754326"/>
          </a:xfrm>
          <a:prstGeom prst="rect">
            <a:avLst/>
          </a:prstGeom>
          <a:noFill/>
        </p:spPr>
        <p:txBody>
          <a:bodyPr wrap="square" rtlCol="0">
            <a:spAutoFit/>
          </a:bodyPr>
          <a:lstStyle/>
          <a:p>
            <a:pPr marL="344488" indent="-344488">
              <a:buFont typeface="Arial" pitchFamily="34" charset="0"/>
              <a:buChar char="•"/>
            </a:pPr>
            <a:r>
              <a:rPr lang="en-US" sz="3600" dirty="0"/>
              <a:t>In the previous examples, Mark used </a:t>
            </a:r>
            <a:r>
              <a:rPr lang="en-US" sz="3600" b="1" i="1" dirty="0" err="1">
                <a:solidFill>
                  <a:srgbClr val="FFFF00"/>
                </a:solidFill>
                <a:latin typeface="Times New Roman" pitchFamily="18" charset="0"/>
                <a:cs typeface="Times New Roman" pitchFamily="18" charset="0"/>
              </a:rPr>
              <a:t>periblebō</a:t>
            </a:r>
            <a:r>
              <a:rPr lang="en-US" sz="3600" dirty="0">
                <a:solidFill>
                  <a:srgbClr val="FFFF00"/>
                </a:solidFill>
              </a:rPr>
              <a:t> </a:t>
            </a:r>
            <a:r>
              <a:rPr lang="en-US" sz="3600" dirty="0"/>
              <a:t>– </a:t>
            </a:r>
            <a:r>
              <a:rPr lang="en-US" sz="3600" i="1" dirty="0"/>
              <a:t>to look around</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
        <p:nvSpPr>
          <p:cNvPr id="5" name="TextBox 4"/>
          <p:cNvSpPr txBox="1"/>
          <p:nvPr/>
        </p:nvSpPr>
        <p:spPr>
          <a:xfrm>
            <a:off x="685800" y="3931974"/>
            <a:ext cx="8001000" cy="1200329"/>
          </a:xfrm>
          <a:prstGeom prst="rect">
            <a:avLst/>
          </a:prstGeom>
          <a:noFill/>
        </p:spPr>
        <p:txBody>
          <a:bodyPr wrap="square" rtlCol="0">
            <a:spAutoFit/>
          </a:bodyPr>
          <a:lstStyle/>
          <a:p>
            <a:pPr marL="344488" indent="-344488">
              <a:buFont typeface="Arial" pitchFamily="34" charset="0"/>
              <a:buChar char="•"/>
            </a:pPr>
            <a:r>
              <a:rPr lang="en-US" sz="3600" dirty="0"/>
              <a:t>Here (and if v. 27) he uses </a:t>
            </a:r>
            <a:r>
              <a:rPr lang="en-US" sz="3600" b="1" i="1" dirty="0" err="1">
                <a:solidFill>
                  <a:srgbClr val="FFFF00"/>
                </a:solidFill>
                <a:latin typeface="Times New Roman" pitchFamily="18" charset="0"/>
                <a:cs typeface="Times New Roman" pitchFamily="18" charset="0"/>
              </a:rPr>
              <a:t>emblebō</a:t>
            </a:r>
            <a:r>
              <a:rPr lang="en-US" sz="3600" dirty="0">
                <a:solidFill>
                  <a:srgbClr val="FFFF00"/>
                </a:solidFill>
              </a:rPr>
              <a:t> </a:t>
            </a:r>
            <a:r>
              <a:rPr lang="en-US" sz="3600" dirty="0"/>
              <a:t>– </a:t>
            </a:r>
            <a:r>
              <a:rPr lang="en-US" sz="3600" i="1" dirty="0"/>
              <a:t>to look in</a:t>
            </a:r>
            <a:endParaRPr lang="en-US" sz="3600" dirty="0">
              <a:solidFill>
                <a:schemeClr val="bg1"/>
              </a:solidFill>
              <a:latin typeface="Castellar" pitchFamily="18" charset="0"/>
            </a:endParaRPr>
          </a:p>
        </p:txBody>
      </p:sp>
    </p:spTree>
    <p:extLst>
      <p:ext uri="{BB962C8B-B14F-4D97-AF65-F5344CB8AC3E}">
        <p14:creationId xmlns:p14="http://schemas.microsoft.com/office/powerpoint/2010/main" xmlns="" val="288126128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9" presetClass="emph" presetSubtype="0" grpId="1" nodeType="afterEffect">
                                  <p:stCondLst>
                                    <p:cond delay="0"/>
                                  </p:stCondLst>
                                  <p:childTnLst>
                                    <p:set>
                                      <p:cBhvr rctx="PPT">
                                        <p:cTn id="23" dur="indefinite"/>
                                        <p:tgtEl>
                                          <p:spTgt spid="3"/>
                                        </p:tgtEl>
                                        <p:attrNameLst>
                                          <p:attrName>style.opacity</p:attrName>
                                        </p:attrNameLst>
                                      </p:cBhvr>
                                      <p:to>
                                        <p:strVal val="0.5"/>
                                      </p:to>
                                    </p:set>
                                    <p:animEffect filter="image" prLst="opacity: 0.5">
                                      <p:cBhvr rctx="IE">
                                        <p:cTn id="24"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32441850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1143000"/>
            <a:ext cx="8229600" cy="5847755"/>
          </a:xfrm>
          <a:prstGeom prst="rect">
            <a:avLst/>
          </a:prstGeom>
          <a:noFill/>
        </p:spPr>
        <p:txBody>
          <a:bodyPr wrap="square" rtlCol="0">
            <a:spAutoFit/>
          </a:bodyPr>
          <a:lstStyle/>
          <a:p>
            <a:r>
              <a:rPr lang="en-US" sz="3300" dirty="0">
                <a:solidFill>
                  <a:srgbClr val="FFFF00"/>
                </a:solidFill>
              </a:rPr>
              <a:t>John Trapp ~ </a:t>
            </a:r>
            <a:r>
              <a:rPr lang="en-US" sz="3300" dirty="0"/>
              <a:t>“Which he would have not done, if he had loved God and his </a:t>
            </a:r>
            <a:r>
              <a:rPr lang="en-US" sz="3300" dirty="0" smtClean="0"/>
              <a:t>neigh-</a:t>
            </a:r>
            <a:r>
              <a:rPr lang="en-US" sz="3300" dirty="0" err="1" smtClean="0"/>
              <a:t>bour</a:t>
            </a:r>
            <a:r>
              <a:rPr lang="en-US" sz="3300" dirty="0"/>
              <a:t>, as he professed to do. The Greek word </a:t>
            </a:r>
            <a:r>
              <a:rPr lang="en-US" sz="3300" b="1" i="1" dirty="0" err="1">
                <a:solidFill>
                  <a:srgbClr val="FFFF00"/>
                </a:solidFill>
                <a:latin typeface="Times New Roman" pitchFamily="18" charset="0"/>
                <a:cs typeface="Times New Roman" pitchFamily="18" charset="0"/>
              </a:rPr>
              <a:t>lupoumenos</a:t>
            </a:r>
            <a:r>
              <a:rPr lang="en-US" sz="3300" b="1" i="1" dirty="0">
                <a:solidFill>
                  <a:srgbClr val="FFFF00"/>
                </a:solidFill>
                <a:latin typeface="Times New Roman" pitchFamily="18" charset="0"/>
                <a:cs typeface="Times New Roman" pitchFamily="18" charset="0"/>
              </a:rPr>
              <a:t> </a:t>
            </a:r>
            <a:r>
              <a:rPr lang="en-US" sz="3300" dirty="0"/>
              <a:t>signifies, that he went away pouting and </a:t>
            </a:r>
            <a:r>
              <a:rPr lang="en-US" sz="3300" dirty="0" err="1"/>
              <a:t>louring</a:t>
            </a:r>
            <a:r>
              <a:rPr lang="en-US" sz="3300" dirty="0"/>
              <a:t>, with a cloudy forehead, </a:t>
            </a:r>
            <a:r>
              <a:rPr lang="en-US" sz="3300" dirty="0" smtClean="0"/>
              <a:t>betokening </a:t>
            </a:r>
            <a:r>
              <a:rPr lang="en-US" sz="3300" dirty="0"/>
              <a:t>his great discontent: he came hastily, but went away heavily.”</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92414927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10:17-52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04576098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Mark</Template>
  <TotalTime>5184</TotalTime>
  <Words>606</Words>
  <Application>Microsoft Office PowerPoint</Application>
  <PresentationFormat>On-screen Show (4:3)</PresentationFormat>
  <Paragraphs>54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Castellar</vt:lpstr>
      <vt:lpstr>Times New Roman</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22</cp:revision>
  <dcterms:created xsi:type="dcterms:W3CDTF">2012-06-20T21:55:03Z</dcterms:created>
  <dcterms:modified xsi:type="dcterms:W3CDTF">2012-06-25T19:04:28Z</dcterms:modified>
</cp:coreProperties>
</file>