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58" r:id="rId3"/>
    <p:sldId id="268" r:id="rId4"/>
    <p:sldId id="257" r:id="rId5"/>
    <p:sldId id="269" r:id="rId6"/>
    <p:sldId id="291" r:id="rId7"/>
    <p:sldId id="270" r:id="rId8"/>
    <p:sldId id="273" r:id="rId9"/>
    <p:sldId id="274" r:id="rId10"/>
    <p:sldId id="266" r:id="rId11"/>
    <p:sldId id="267" r:id="rId12"/>
    <p:sldId id="275" r:id="rId13"/>
    <p:sldId id="276" r:id="rId14"/>
    <p:sldId id="283" r:id="rId15"/>
    <p:sldId id="284" r:id="rId16"/>
    <p:sldId id="262" r:id="rId17"/>
    <p:sldId id="279" r:id="rId18"/>
    <p:sldId id="263" r:id="rId19"/>
    <p:sldId id="289" r:id="rId20"/>
    <p:sldId id="290" r:id="rId21"/>
    <p:sldId id="285" r:id="rId22"/>
    <p:sldId id="286" r:id="rId23"/>
    <p:sldId id="264" r:id="rId24"/>
    <p:sldId id="265" r:id="rId25"/>
    <p:sldId id="271" r:id="rId26"/>
    <p:sldId id="272" r:id="rId27"/>
    <p:sldId id="277" r:id="rId28"/>
    <p:sldId id="280" r:id="rId29"/>
    <p:sldId id="278" r:id="rId30"/>
    <p:sldId id="287" r:id="rId31"/>
    <p:sldId id="288" r:id="rId32"/>
  </p:sldIdLst>
  <p:sldSz cx="9144000" cy="6858000" type="screen4x3"/>
  <p:notesSz cx="6858000" cy="9144000"/>
  <p:embeddedFontLst>
    <p:embeddedFont>
      <p:font typeface="Castellar" pitchFamily="18" charset="0"/>
      <p:regular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EECE1"/>
    <a:srgbClr val="4F6228"/>
    <a:srgbClr val="FFFF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2178" y="-11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402775" y="4114800"/>
            <a:ext cx="4038600" cy="923330"/>
          </a:xfrm>
          <a:prstGeom prst="rect">
            <a:avLst/>
          </a:prstGeom>
          <a:noFill/>
        </p:spPr>
        <p:txBody>
          <a:bodyPr wrap="square" rtlCol="0">
            <a:spAutoFit/>
          </a:bodyPr>
          <a:lstStyle/>
          <a:p>
            <a:pPr algn="r"/>
            <a:r>
              <a:rPr lang="en-US" sz="5400" dirty="0" smtClean="0">
                <a:solidFill>
                  <a:schemeClr val="bg1"/>
                </a:solidFill>
                <a:latin typeface="Castellar" pitchFamily="18" charset="0"/>
              </a:rPr>
              <a:t>9:30-50</a:t>
            </a:r>
            <a:endParaRPr lang="en-US" sz="5400" dirty="0">
              <a:solidFill>
                <a:schemeClr val="bg1"/>
              </a:solidFill>
              <a:latin typeface="Castellar" pitchFamily="18" charset="0"/>
            </a:endParaRPr>
          </a:p>
        </p:txBody>
      </p:sp>
      <p:grpSp>
        <p:nvGrpSpPr>
          <p:cNvPr id="34" name="Group 33"/>
          <p:cNvGrpSpPr/>
          <p:nvPr/>
        </p:nvGrpSpPr>
        <p:grpSpPr>
          <a:xfrm>
            <a:off x="73348" y="4053114"/>
            <a:ext cx="5675298" cy="1323439"/>
            <a:chOff x="73348" y="4053114"/>
            <a:chExt cx="5824578" cy="1323439"/>
          </a:xfrm>
        </p:grpSpPr>
        <p:sp>
          <p:nvSpPr>
            <p:cNvPr id="7" name="TextBox 6"/>
            <p:cNvSpPr txBox="1"/>
            <p:nvPr/>
          </p:nvSpPr>
          <p:spPr>
            <a:xfrm>
              <a:off x="1021126"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b="1" dirty="0" smtClean="0">
                  <a:solidFill>
                    <a:srgbClr val="000000"/>
                  </a:solidFill>
                  <a:effectLst>
                    <a:outerShdw blurRad="50800" dist="38100" dir="2700000" algn="tl" rotWithShape="0">
                      <a:schemeClr val="bg1">
                        <a:alpha val="40000"/>
                      </a:schemeClr>
                    </a:outerShdw>
                  </a:effectLst>
                  <a:latin typeface="Castellar" pitchFamily="18" charset="0"/>
                </a:rPr>
                <a:t>A CD of this message will be available (free of charge) immediately following today's message</a:t>
              </a:r>
              <a:endParaRPr lang="en-US" sz="2000" b="1" dirty="0">
                <a:solidFill>
                  <a:srgbClr val="000000"/>
                </a:solidFill>
                <a:effectLst>
                  <a:outerShdw blurRad="50800" dist="38100" dir="2700000" algn="tl" rotWithShape="0">
                    <a:schemeClr val="bg1">
                      <a:alpha val="40000"/>
                    </a:schemeClr>
                  </a:outerShdw>
                </a:effectLst>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grpSp>
      </p:grpSp>
      <p:grpSp>
        <p:nvGrpSpPr>
          <p:cNvPr id="35" name="Group 34"/>
          <p:cNvGrpSpPr/>
          <p:nvPr/>
        </p:nvGrpSpPr>
        <p:grpSpPr>
          <a:xfrm>
            <a:off x="-9939" y="5326684"/>
            <a:ext cx="5363435" cy="1323439"/>
            <a:chOff x="-9939" y="5326684"/>
            <a:chExt cx="536343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02425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b="1" dirty="0" smtClean="0">
                  <a:solidFill>
                    <a:srgbClr val="000000"/>
                  </a:solidFill>
                  <a:effectLst>
                    <a:outerShdw blurRad="50800" dist="38100" dir="2700000" algn="tl" rotWithShape="0">
                      <a:schemeClr val="bg1">
                        <a:alpha val="40000"/>
                      </a:schemeClr>
                    </a:outerShdw>
                  </a:effectLst>
                  <a:latin typeface="Castellar" pitchFamily="18" charset="0"/>
                </a:rPr>
                <a:t>This message will be available via podcast later this week at calvaryokc.com</a:t>
              </a:r>
              <a:endParaRPr lang="en-US" sz="2000" b="1" dirty="0">
                <a:solidFill>
                  <a:srgbClr val="000000"/>
                </a:solidFill>
                <a:effectLst>
                  <a:outerShdw blurRad="50800" dist="38100" dir="2700000" algn="tl" rotWithShape="0">
                    <a:schemeClr val="bg1">
                      <a:alpha val="40000"/>
                    </a:schemeClr>
                  </a:outerShdw>
                </a:effectLst>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3365186"/>
            <a:ext cx="8229600" cy="1754326"/>
          </a:xfrm>
          <a:prstGeom prst="rect">
            <a:avLst/>
          </a:prstGeom>
          <a:noFill/>
        </p:spPr>
        <p:txBody>
          <a:bodyPr wrap="square" rtlCol="0">
            <a:spAutoFit/>
          </a:bodyPr>
          <a:lstStyle/>
          <a:p>
            <a:r>
              <a:rPr lang="en-US" sz="3600" dirty="0"/>
              <a:t>To the Pharisees (Matt. 12:30):  </a:t>
            </a:r>
            <a:r>
              <a:rPr lang="en-US" sz="3600" dirty="0">
                <a:solidFill>
                  <a:srgbClr val="FFFF00"/>
                </a:solidFill>
              </a:rPr>
              <a:t>He who is not for us is against us</a:t>
            </a:r>
            <a:endParaRPr lang="en-US" sz="3600" dirty="0">
              <a:solidFill>
                <a:srgbClr val="FFFF00"/>
              </a:solidFill>
              <a:latin typeface="Castellar" pitchFamily="18" charset="0"/>
            </a:endParaRPr>
          </a:p>
        </p:txBody>
      </p:sp>
      <p:sp>
        <p:nvSpPr>
          <p:cNvPr id="3" name="TextBox 2"/>
          <p:cNvSpPr txBox="1"/>
          <p:nvPr/>
        </p:nvSpPr>
        <p:spPr>
          <a:xfrm>
            <a:off x="457200" y="5081055"/>
            <a:ext cx="8229600" cy="1200329"/>
          </a:xfrm>
          <a:prstGeom prst="rect">
            <a:avLst/>
          </a:prstGeom>
          <a:noFill/>
        </p:spPr>
        <p:txBody>
          <a:bodyPr wrap="square" rtlCol="0">
            <a:spAutoFit/>
          </a:bodyPr>
          <a:lstStyle/>
          <a:p>
            <a:r>
              <a:rPr lang="en-US" sz="3600" dirty="0"/>
              <a:t>To the disciples:  </a:t>
            </a:r>
            <a:r>
              <a:rPr lang="en-US" sz="3600" dirty="0">
                <a:solidFill>
                  <a:srgbClr val="FFFF00"/>
                </a:solidFill>
              </a:rPr>
              <a:t>He who is for us is not against us</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5" name="TextBox 4"/>
          <p:cNvSpPr txBox="1"/>
          <p:nvPr/>
        </p:nvSpPr>
        <p:spPr>
          <a:xfrm>
            <a:off x="457200" y="1139035"/>
            <a:ext cx="8229600" cy="2308324"/>
          </a:xfrm>
          <a:prstGeom prst="rect">
            <a:avLst/>
          </a:prstGeom>
          <a:noFill/>
        </p:spPr>
        <p:txBody>
          <a:bodyPr wrap="square" rtlCol="0">
            <a:spAutoFit/>
          </a:bodyPr>
          <a:lstStyle/>
          <a:p>
            <a:r>
              <a:rPr lang="en-US" sz="3600" dirty="0"/>
              <a:t>Matt. 12:30 ~ </a:t>
            </a:r>
            <a:r>
              <a:rPr lang="en-US" sz="3600" dirty="0">
                <a:solidFill>
                  <a:srgbClr val="FFFF00"/>
                </a:solidFill>
              </a:rPr>
              <a:t>He who is not with Me is against Me, and he who does not gather with Me scatters abroad.</a:t>
            </a:r>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328378263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childTnLst>
                                </p:cTn>
                              </p:par>
                            </p:childTnLst>
                          </p:cTn>
                        </p:par>
                        <p:par>
                          <p:cTn id="16" fill="hold">
                            <p:stCondLst>
                              <p:cond delay="500"/>
                            </p:stCondLst>
                            <p:childTnLst>
                              <p:par>
                                <p:cTn id="17" presetID="9" presetClass="emph" presetSubtype="0" grpId="1" nodeType="afterEffect">
                                  <p:stCondLst>
                                    <p:cond delay="0"/>
                                  </p:stCondLst>
                                  <p:childTnLst>
                                    <p:set>
                                      <p:cBhvr rctx="PPT">
                                        <p:cTn id="18" dur="indefinite"/>
                                        <p:tgtEl>
                                          <p:spTgt spid="5"/>
                                        </p:tgtEl>
                                        <p:attrNameLst>
                                          <p:attrName>style.opacity</p:attrName>
                                        </p:attrNameLst>
                                      </p:cBhvr>
                                      <p:to>
                                        <p:strVal val="0.5"/>
                                      </p:to>
                                    </p:set>
                                    <p:animEffect filter="image" prLst="opacity: 0.5">
                                      <p:cBhvr rctx="IE">
                                        <p:cTn id="19" dur="indefinite"/>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2"/>
                                        </p:tgtEl>
                                        <p:attrNameLst>
                                          <p:attrName>style.opacity</p:attrName>
                                        </p:attrNameLst>
                                      </p:cBhvr>
                                      <p:to>
                                        <p:strVal val="0.5"/>
                                      </p:to>
                                    </p:set>
                                    <p:animEffect filter="image" prLst="opacity: 0.5">
                                      <p:cBhvr rctx="IE">
                                        <p:cTn id="29"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5" grpId="0"/>
      <p:bldP spid="5"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77613467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170646"/>
          </a:xfrm>
          <a:prstGeom prst="rect">
            <a:avLst/>
          </a:prstGeom>
          <a:noFill/>
        </p:spPr>
        <p:txBody>
          <a:bodyPr wrap="square" rtlCol="0">
            <a:spAutoFit/>
          </a:bodyPr>
          <a:lstStyle/>
          <a:p>
            <a:r>
              <a:rPr lang="en-US" sz="3300" dirty="0">
                <a:solidFill>
                  <a:srgbClr val="FFFF00"/>
                </a:solidFill>
              </a:rPr>
              <a:t>David Guzik ~ </a:t>
            </a:r>
            <a:r>
              <a:rPr lang="en-US" sz="3300" dirty="0"/>
              <a:t>“Some </a:t>
            </a:r>
            <a:r>
              <a:rPr lang="en-US" sz="3300" dirty="0" smtClean="0"/>
              <a:t>Chris-</a:t>
            </a:r>
            <a:r>
              <a:rPr lang="en-US" sz="3300" dirty="0" err="1" smtClean="0"/>
              <a:t>tians</a:t>
            </a:r>
            <a:r>
              <a:rPr lang="en-US" sz="3300" dirty="0" smtClean="0"/>
              <a:t> </a:t>
            </a:r>
            <a:r>
              <a:rPr lang="en-US" sz="3300" dirty="0"/>
              <a:t>think nothing of drawing young, weak </a:t>
            </a:r>
            <a:r>
              <a:rPr lang="en-US" sz="3300" dirty="0" smtClean="0"/>
              <a:t>Chris-</a:t>
            </a:r>
            <a:r>
              <a:rPr lang="en-US" sz="3300" dirty="0" err="1" smtClean="0"/>
              <a:t>tians</a:t>
            </a:r>
            <a:r>
              <a:rPr lang="en-US" sz="3300" dirty="0" smtClean="0"/>
              <a:t> </a:t>
            </a:r>
            <a:r>
              <a:rPr lang="en-US" sz="3300" dirty="0"/>
              <a:t>into their own little squabbles and divisions. They themselves emerge without much damage, but the little ones they brought with them into the squabble often end up shipwrecked.”</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90768170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34644751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026" name="Picture 2" descr="File:Preachin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8063" y="1086131"/>
            <a:ext cx="8652089" cy="4628869"/>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457200" y="1143000"/>
            <a:ext cx="8229600" cy="2185214"/>
          </a:xfrm>
          <a:prstGeom prst="rect">
            <a:avLst/>
          </a:prstGeom>
          <a:noFill/>
        </p:spPr>
        <p:txBody>
          <a:bodyPr wrap="square" rtlCol="0">
            <a:spAutoFit/>
          </a:bodyPr>
          <a:lstStyle/>
          <a:p>
            <a:r>
              <a:rPr lang="en-US" sz="3300" dirty="0">
                <a:solidFill>
                  <a:srgbClr val="FFFF00"/>
                </a:solidFill>
              </a:rPr>
              <a:t>Billy Sunday ~ </a:t>
            </a:r>
            <a:r>
              <a:rPr lang="en-US" sz="3300" dirty="0"/>
              <a:t>“If we had more hell in the pulpit, we would have less hell in the pew.”</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5" name="TextBox 4"/>
          <p:cNvSpPr txBox="1"/>
          <p:nvPr/>
        </p:nvSpPr>
        <p:spPr>
          <a:xfrm>
            <a:off x="457200" y="3229252"/>
            <a:ext cx="8229600" cy="2708434"/>
          </a:xfrm>
          <a:prstGeom prst="rect">
            <a:avLst/>
          </a:prstGeom>
          <a:noFill/>
        </p:spPr>
        <p:txBody>
          <a:bodyPr wrap="square" rtlCol="0">
            <a:spAutoFit/>
          </a:bodyPr>
          <a:lstStyle/>
          <a:p>
            <a:r>
              <a:rPr lang="en-US" sz="3300" dirty="0">
                <a:solidFill>
                  <a:srgbClr val="FFFF00"/>
                </a:solidFill>
              </a:rPr>
              <a:t>C. H. Spurgeon ~ </a:t>
            </a:r>
            <a:r>
              <a:rPr lang="en-US" sz="3300" dirty="0"/>
              <a:t>“When you preach on heaven, have a face that reflects the sweetness of God; when you preach on hell … </a:t>
            </a:r>
          </a:p>
        </p:txBody>
      </p:sp>
      <p:sp>
        <p:nvSpPr>
          <p:cNvPr id="3" name="TextBox 2"/>
          <p:cNvSpPr txBox="1"/>
          <p:nvPr/>
        </p:nvSpPr>
        <p:spPr>
          <a:xfrm>
            <a:off x="457200" y="5260072"/>
            <a:ext cx="8229600" cy="1107996"/>
          </a:xfrm>
          <a:prstGeom prst="rect">
            <a:avLst/>
          </a:prstGeom>
          <a:noFill/>
        </p:spPr>
        <p:txBody>
          <a:bodyPr wrap="square" rtlCol="0">
            <a:spAutoFit/>
          </a:bodyPr>
          <a:lstStyle/>
          <a:p>
            <a:r>
              <a:rPr lang="en-US" sz="3300" dirty="0" smtClean="0">
                <a:latin typeface="Castellar" pitchFamily="18" charset="0"/>
              </a:rPr>
              <a:t>            Your normal face will do quite well.”</a:t>
            </a:r>
            <a:endParaRPr lang="en-US" sz="3300" dirty="0">
              <a:latin typeface="Castellar" pitchFamily="18" charset="0"/>
            </a:endParaRPr>
          </a:p>
        </p:txBody>
      </p:sp>
    </p:spTree>
    <p:extLst>
      <p:ext uri="{BB962C8B-B14F-4D97-AF65-F5344CB8AC3E}">
        <p14:creationId xmlns:p14="http://schemas.microsoft.com/office/powerpoint/2010/main" xmlns="" val="1128955897"/>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childTnLst>
                                </p:cTn>
                              </p:par>
                            </p:childTnLst>
                          </p:cTn>
                        </p:par>
                        <p:par>
                          <p:cTn id="16" fill="hold">
                            <p:stCondLst>
                              <p:cond delay="500"/>
                            </p:stCondLst>
                            <p:childTnLst>
                              <p:par>
                                <p:cTn id="17" presetID="9" presetClass="emph" presetSubtype="0" nodeType="afterEffect">
                                  <p:stCondLst>
                                    <p:cond delay="0"/>
                                  </p:stCondLst>
                                  <p:childTnLst>
                                    <p:set>
                                      <p:cBhvr rctx="PPT">
                                        <p:cTn id="18" dur="indefinite"/>
                                        <p:tgtEl>
                                          <p:spTgt spid="1026"/>
                                        </p:tgtEl>
                                        <p:attrNameLst>
                                          <p:attrName>style.opacity</p:attrName>
                                        </p:attrNameLst>
                                      </p:cBhvr>
                                      <p:to>
                                        <p:strVal val="0.5"/>
                                      </p:to>
                                    </p:set>
                                    <p:animEffect filter="image" prLst="opacity: 0.5">
                                      <p:cBhvr rctx="IE">
                                        <p:cTn id="19" dur="indefinite"/>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2"/>
                                        </p:tgtEl>
                                        <p:attrNameLst>
                                          <p:attrName>style.opacity</p:attrName>
                                        </p:attrNameLst>
                                      </p:cBhvr>
                                      <p:to>
                                        <p:strVal val="0.5"/>
                                      </p:to>
                                    </p:set>
                                    <p:animEffect filter="image" prLst="opacity: 0.5">
                                      <p:cBhvr rctx="IE">
                                        <p:cTn id="29" dur="indefinite"/>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p:cTn id="34" dur="500" fill="hold"/>
                                        <p:tgtEl>
                                          <p:spTgt spid="3"/>
                                        </p:tgtEl>
                                        <p:attrNameLst>
                                          <p:attrName>ppt_w</p:attrName>
                                        </p:attrNameLst>
                                      </p:cBhvr>
                                      <p:tavLst>
                                        <p:tav tm="0">
                                          <p:val>
                                            <p:fltVal val="0"/>
                                          </p:val>
                                        </p:tav>
                                        <p:tav tm="100000">
                                          <p:val>
                                            <p:strVal val="#ppt_w"/>
                                          </p:val>
                                        </p:tav>
                                      </p:tavLst>
                                    </p:anim>
                                    <p:anim calcmode="lin" valueType="num">
                                      <p:cBhvr>
                                        <p:cTn id="35" dur="500" fill="hold"/>
                                        <p:tgtEl>
                                          <p:spTgt spid="3"/>
                                        </p:tgtEl>
                                        <p:attrNameLst>
                                          <p:attrName>ppt_h</p:attrName>
                                        </p:attrNameLst>
                                      </p:cBhvr>
                                      <p:tavLst>
                                        <p:tav tm="0">
                                          <p:val>
                                            <p:fltVal val="0"/>
                                          </p:val>
                                        </p:tav>
                                        <p:tav tm="100000">
                                          <p:val>
                                            <p:strVal val="#ppt_h"/>
                                          </p:val>
                                        </p:tav>
                                      </p:tavLst>
                                    </p:anim>
                                    <p:animEffect transition="in" filter="fade">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3486940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solidFill>
                  <a:srgbClr val="FFFF00"/>
                </a:solidFill>
              </a:rPr>
              <a:t>Hell</a:t>
            </a:r>
            <a:r>
              <a:rPr lang="en-US" sz="3600" dirty="0"/>
              <a:t> ~ </a:t>
            </a:r>
            <a:r>
              <a:rPr lang="en-US" sz="3600" b="1" i="1" dirty="0" err="1" smtClean="0">
                <a:solidFill>
                  <a:srgbClr val="FFFF00"/>
                </a:solidFill>
                <a:latin typeface="Times New Roman" pitchFamily="18" charset="0"/>
                <a:cs typeface="Times New Roman" pitchFamily="18" charset="0"/>
              </a:rPr>
              <a:t>ge’ena</a:t>
            </a:r>
            <a:r>
              <a:rPr lang="en-US" sz="3600" dirty="0" smtClean="0">
                <a:solidFill>
                  <a:srgbClr val="FFFF00"/>
                </a:solidFill>
              </a:rPr>
              <a:t> </a:t>
            </a:r>
            <a:r>
              <a:rPr lang="en-US" sz="3600" dirty="0" smtClean="0"/>
              <a:t>–occurs </a:t>
            </a:r>
            <a:r>
              <a:rPr lang="en-US" sz="3600" dirty="0"/>
              <a:t>in 4 different passages (3 in Matthew and 1 in James)</a:t>
            </a:r>
          </a:p>
        </p:txBody>
      </p:sp>
      <p:sp>
        <p:nvSpPr>
          <p:cNvPr id="3" name="TextBox 2"/>
          <p:cNvSpPr txBox="1"/>
          <p:nvPr/>
        </p:nvSpPr>
        <p:spPr>
          <a:xfrm>
            <a:off x="457200" y="4036874"/>
            <a:ext cx="8229600" cy="1754326"/>
          </a:xfrm>
          <a:prstGeom prst="rect">
            <a:avLst/>
          </a:prstGeom>
          <a:noFill/>
        </p:spPr>
        <p:txBody>
          <a:bodyPr wrap="square" rtlCol="0">
            <a:spAutoFit/>
          </a:bodyPr>
          <a:lstStyle/>
          <a:p>
            <a:r>
              <a:rPr lang="en-US" sz="3600" b="1" i="1" dirty="0" err="1">
                <a:solidFill>
                  <a:srgbClr val="FFFF00"/>
                </a:solidFill>
                <a:latin typeface="Times New Roman" pitchFamily="18" charset="0"/>
                <a:cs typeface="Times New Roman" pitchFamily="18" charset="0"/>
              </a:rPr>
              <a:t>Hadēs</a:t>
            </a:r>
            <a:r>
              <a:rPr lang="en-US" sz="3600" dirty="0">
                <a:solidFill>
                  <a:srgbClr val="FFFF00"/>
                </a:solidFill>
              </a:rPr>
              <a:t> </a:t>
            </a:r>
            <a:r>
              <a:rPr lang="en-US" sz="3600" dirty="0"/>
              <a:t>~ corresponds to </a:t>
            </a:r>
            <a:r>
              <a:rPr lang="en-US" sz="3600" b="1" i="1" dirty="0" err="1" smtClean="0">
                <a:solidFill>
                  <a:srgbClr val="FFFF00"/>
                </a:solidFill>
                <a:latin typeface="Times New Roman" pitchFamily="18" charset="0"/>
                <a:cs typeface="Times New Roman" pitchFamily="18" charset="0"/>
              </a:rPr>
              <a:t>sheol</a:t>
            </a:r>
            <a:r>
              <a:rPr lang="en-US" sz="3600" dirty="0" smtClean="0"/>
              <a:t>; </a:t>
            </a:r>
            <a:r>
              <a:rPr lang="en-US" sz="3600" dirty="0"/>
              <a:t>the abiding place of </a:t>
            </a:r>
            <a:r>
              <a:rPr lang="en-US" sz="3600" dirty="0" smtClean="0"/>
              <a:t>the dead</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6" name="TextBox 5"/>
          <p:cNvSpPr txBox="1"/>
          <p:nvPr/>
        </p:nvSpPr>
        <p:spPr>
          <a:xfrm>
            <a:off x="685800" y="2868304"/>
            <a:ext cx="8001000" cy="1200329"/>
          </a:xfrm>
          <a:prstGeom prst="rect">
            <a:avLst/>
          </a:prstGeom>
          <a:noFill/>
        </p:spPr>
        <p:txBody>
          <a:bodyPr wrap="square" rtlCol="0">
            <a:spAutoFit/>
          </a:bodyPr>
          <a:lstStyle/>
          <a:p>
            <a:pPr marL="225425" indent="-225425">
              <a:buFont typeface="Arial" pitchFamily="34" charset="0"/>
              <a:buChar char="•"/>
            </a:pPr>
            <a:r>
              <a:rPr lang="en-US" sz="3600" dirty="0" smtClean="0">
                <a:solidFill>
                  <a:schemeClr val="bg1"/>
                </a:solidFill>
                <a:cs typeface="Times New Roman" pitchFamily="18" charset="0"/>
              </a:rPr>
              <a:t>Corresponds to </a:t>
            </a:r>
            <a:r>
              <a:rPr lang="en-US" sz="3600" dirty="0" smtClean="0">
                <a:solidFill>
                  <a:srgbClr val="FFFF00"/>
                </a:solidFill>
                <a:cs typeface="Times New Roman" pitchFamily="18" charset="0"/>
              </a:rPr>
              <a:t>the Lake of Fire</a:t>
            </a:r>
            <a:r>
              <a:rPr lang="en-US" sz="3600" dirty="0" smtClean="0">
                <a:solidFill>
                  <a:schemeClr val="bg1"/>
                </a:solidFill>
                <a:cs typeface="Times New Roman" pitchFamily="18" charset="0"/>
              </a:rPr>
              <a:t> (Rev. 20)</a:t>
            </a:r>
            <a:endParaRPr lang="en-US" sz="3600" dirty="0"/>
          </a:p>
        </p:txBody>
      </p:sp>
    </p:spTree>
    <p:extLst>
      <p:ext uri="{BB962C8B-B14F-4D97-AF65-F5344CB8AC3E}">
        <p14:creationId xmlns:p14="http://schemas.microsoft.com/office/powerpoint/2010/main" xmlns="" val="274355226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2"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2"/>
                                        </p:tgtEl>
                                        <p:attrNameLst>
                                          <p:attrName>style.opacity</p:attrName>
                                        </p:attrNameLst>
                                      </p:cBhvr>
                                      <p:to>
                                        <p:strVal val="0.5"/>
                                      </p:to>
                                    </p:set>
                                    <p:animEffect filter="image" prLst="opacity: 0.5">
                                      <p:cBhvr rctx="IE">
                                        <p:cTn id="25" dur="indefinite"/>
                                        <p:tgtEl>
                                          <p:spTgt spid="2"/>
                                        </p:tgtEl>
                                      </p:cBhvr>
                                    </p:animEffect>
                                  </p:childTnLst>
                                </p:cTn>
                              </p:par>
                              <p:par>
                                <p:cTn id="26" presetID="9" presetClass="emph" presetSubtype="0" grpId="1" nodeType="withEffect">
                                  <p:stCondLst>
                                    <p:cond delay="0"/>
                                  </p:stCondLst>
                                  <p:childTnLst>
                                    <p:set>
                                      <p:cBhvr rctx="PPT">
                                        <p:cTn id="27" dur="indefinite"/>
                                        <p:tgtEl>
                                          <p:spTgt spid="6"/>
                                        </p:tgtEl>
                                        <p:attrNameLst>
                                          <p:attrName>style.opacity</p:attrName>
                                        </p:attrNameLst>
                                      </p:cBhvr>
                                      <p:to>
                                        <p:strVal val="0.5"/>
                                      </p:to>
                                    </p:set>
                                    <p:animEffect filter="image" prLst="opacity: 0.5">
                                      <p:cBhvr rctx="IE">
                                        <p:cTn id="28"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6" grpId="1"/>
      <p:bldP spid="6" grpId="2"/>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5" name="TextBox 4"/>
          <p:cNvSpPr txBox="1"/>
          <p:nvPr/>
        </p:nvSpPr>
        <p:spPr>
          <a:xfrm>
            <a:off x="457200" y="1184528"/>
            <a:ext cx="8229600" cy="646331"/>
          </a:xfrm>
          <a:prstGeom prst="rect">
            <a:avLst/>
          </a:prstGeom>
          <a:noFill/>
        </p:spPr>
        <p:txBody>
          <a:bodyPr wrap="square" rtlCol="0">
            <a:spAutoFit/>
          </a:bodyPr>
          <a:lstStyle/>
          <a:p>
            <a:r>
              <a:rPr lang="en-US" sz="3600" b="1" i="1" dirty="0" err="1">
                <a:solidFill>
                  <a:srgbClr val="FFFF00"/>
                </a:solidFill>
                <a:latin typeface="Times New Roman" pitchFamily="18" charset="0"/>
                <a:cs typeface="Times New Roman" pitchFamily="18" charset="0"/>
              </a:rPr>
              <a:t>Tartaroō</a:t>
            </a:r>
            <a:r>
              <a:rPr lang="en-US" sz="3600" dirty="0">
                <a:solidFill>
                  <a:srgbClr val="FFFF00"/>
                </a:solidFill>
              </a:rPr>
              <a:t> </a:t>
            </a:r>
            <a:r>
              <a:rPr lang="en-US" sz="3600" dirty="0"/>
              <a:t>~ only </a:t>
            </a:r>
            <a:r>
              <a:rPr lang="en-US" sz="3600" dirty="0" smtClean="0"/>
              <a:t>in 1 </a:t>
            </a:r>
            <a:r>
              <a:rPr lang="en-US" sz="3600" dirty="0"/>
              <a:t>Pet. 2:4 </a:t>
            </a:r>
          </a:p>
        </p:txBody>
      </p:sp>
      <p:sp>
        <p:nvSpPr>
          <p:cNvPr id="6" name="TextBox 5"/>
          <p:cNvSpPr txBox="1"/>
          <p:nvPr/>
        </p:nvSpPr>
        <p:spPr>
          <a:xfrm>
            <a:off x="685800" y="1759123"/>
            <a:ext cx="8001000" cy="1200329"/>
          </a:xfrm>
          <a:prstGeom prst="rect">
            <a:avLst/>
          </a:prstGeom>
          <a:noFill/>
        </p:spPr>
        <p:txBody>
          <a:bodyPr wrap="square" rtlCol="0">
            <a:spAutoFit/>
          </a:bodyPr>
          <a:lstStyle/>
          <a:p>
            <a:pPr marL="225425" indent="-225425">
              <a:buFont typeface="Arial" pitchFamily="34" charset="0"/>
              <a:buChar char="•"/>
            </a:pPr>
            <a:r>
              <a:rPr lang="en-US" sz="3600" dirty="0" smtClean="0">
                <a:solidFill>
                  <a:schemeClr val="bg1"/>
                </a:solidFill>
                <a:cs typeface="Times New Roman" pitchFamily="18" charset="0"/>
              </a:rPr>
              <a:t>Verb form of </a:t>
            </a:r>
            <a:r>
              <a:rPr lang="en-US" sz="3600" b="1" i="1" dirty="0" err="1" smtClean="0">
                <a:solidFill>
                  <a:srgbClr val="FFFF00"/>
                </a:solidFill>
                <a:latin typeface="Times New Roman" pitchFamily="18" charset="0"/>
                <a:cs typeface="Times New Roman" pitchFamily="18" charset="0"/>
              </a:rPr>
              <a:t>Tartaros</a:t>
            </a:r>
            <a:r>
              <a:rPr lang="en-US" sz="3600" dirty="0" smtClean="0">
                <a:solidFill>
                  <a:srgbClr val="FFFF00"/>
                </a:solidFill>
              </a:rPr>
              <a:t> </a:t>
            </a:r>
            <a:r>
              <a:rPr lang="en-US" sz="3600" dirty="0"/>
              <a:t>~ </a:t>
            </a:r>
            <a:r>
              <a:rPr lang="en-US" sz="3600" dirty="0" smtClean="0"/>
              <a:t>lowest recesses of hell</a:t>
            </a:r>
            <a:endParaRPr lang="en-US" sz="3600" dirty="0"/>
          </a:p>
        </p:txBody>
      </p:sp>
    </p:spTree>
    <p:extLst>
      <p:ext uri="{BB962C8B-B14F-4D97-AF65-F5344CB8AC3E}">
        <p14:creationId xmlns:p14="http://schemas.microsoft.com/office/powerpoint/2010/main" xmlns="" val="391933949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13100189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5" name="TextBox 4"/>
          <p:cNvSpPr txBox="1"/>
          <p:nvPr/>
        </p:nvSpPr>
        <p:spPr>
          <a:xfrm>
            <a:off x="457200" y="1184528"/>
            <a:ext cx="8229600" cy="5170646"/>
          </a:xfrm>
          <a:prstGeom prst="rect">
            <a:avLst/>
          </a:prstGeom>
          <a:noFill/>
        </p:spPr>
        <p:txBody>
          <a:bodyPr wrap="square" rtlCol="0">
            <a:spAutoFit/>
          </a:bodyPr>
          <a:lstStyle/>
          <a:p>
            <a:r>
              <a:rPr lang="en-US" sz="3300" dirty="0"/>
              <a:t>1 Cor. 3:11–15 ~ </a:t>
            </a:r>
            <a:r>
              <a:rPr lang="en-US" sz="3300" baseline="30000" dirty="0"/>
              <a:t>11</a:t>
            </a:r>
            <a:r>
              <a:rPr lang="en-US" sz="3300" dirty="0"/>
              <a:t> </a:t>
            </a:r>
            <a:r>
              <a:rPr lang="en-US" sz="3300" dirty="0">
                <a:solidFill>
                  <a:srgbClr val="FFFF00"/>
                </a:solidFill>
              </a:rPr>
              <a:t>For no other foundation can anyone lay than that which is laid, which is Jesus Christ. </a:t>
            </a:r>
            <a:r>
              <a:rPr lang="en-US" sz="3300" baseline="30000" dirty="0"/>
              <a:t>12</a:t>
            </a:r>
            <a:r>
              <a:rPr lang="en-US" sz="3300" dirty="0"/>
              <a:t> </a:t>
            </a:r>
            <a:r>
              <a:rPr lang="en-US" sz="3300" dirty="0">
                <a:solidFill>
                  <a:srgbClr val="FFFF00"/>
                </a:solidFill>
              </a:rPr>
              <a:t>Now if anyone builds on this foundation </a:t>
            </a:r>
            <a:r>
              <a:rPr lang="en-US" sz="3300" i="1" dirty="0">
                <a:solidFill>
                  <a:srgbClr val="FFFF00"/>
                </a:solidFill>
              </a:rPr>
              <a:t>with</a:t>
            </a:r>
            <a:r>
              <a:rPr lang="en-US" sz="3300" dirty="0">
                <a:solidFill>
                  <a:srgbClr val="FFFF00"/>
                </a:solidFill>
              </a:rPr>
              <a:t> gold, silver, precious stones, wood, hay, straw, </a:t>
            </a:r>
            <a:r>
              <a:rPr lang="en-US" sz="3300" baseline="30000" dirty="0"/>
              <a:t>13</a:t>
            </a:r>
            <a:r>
              <a:rPr lang="en-US" sz="3300" dirty="0"/>
              <a:t> </a:t>
            </a:r>
            <a:r>
              <a:rPr lang="en-US" sz="3300" dirty="0">
                <a:solidFill>
                  <a:srgbClr val="FFFF00"/>
                </a:solidFill>
              </a:rPr>
              <a:t>each one’s work will become clear; for the Day will declare it, because </a:t>
            </a:r>
            <a:r>
              <a:rPr lang="en-US" sz="3300" dirty="0" smtClean="0">
                <a:solidFill>
                  <a:srgbClr val="FFFF00"/>
                </a:solidFill>
              </a:rPr>
              <a:t>it</a:t>
            </a:r>
            <a:endParaRPr lang="en-US" sz="3300" dirty="0">
              <a:solidFill>
                <a:srgbClr val="FFFF00"/>
              </a:solidFill>
            </a:endParaRPr>
          </a:p>
        </p:txBody>
      </p:sp>
      <p:sp>
        <p:nvSpPr>
          <p:cNvPr id="2" name="TextBox 1"/>
          <p:cNvSpPr txBox="1"/>
          <p:nvPr/>
        </p:nvSpPr>
        <p:spPr>
          <a:xfrm>
            <a:off x="457200" y="1139035"/>
            <a:ext cx="8229600" cy="5170646"/>
          </a:xfrm>
          <a:prstGeom prst="rect">
            <a:avLst/>
          </a:prstGeom>
          <a:noFill/>
        </p:spPr>
        <p:txBody>
          <a:bodyPr wrap="square" rtlCol="0">
            <a:spAutoFit/>
          </a:bodyPr>
          <a:lstStyle/>
          <a:p>
            <a:r>
              <a:rPr lang="en-US" sz="3300" dirty="0">
                <a:solidFill>
                  <a:srgbClr val="FFFF00"/>
                </a:solidFill>
              </a:rPr>
              <a:t>will be revealed by fire; and the fire will test each one’s work, of what sort it is. </a:t>
            </a:r>
            <a:r>
              <a:rPr lang="en-US" sz="3300" baseline="30000" dirty="0"/>
              <a:t>14</a:t>
            </a:r>
            <a:r>
              <a:rPr lang="en-US" sz="3300" dirty="0"/>
              <a:t> </a:t>
            </a:r>
            <a:r>
              <a:rPr lang="en-US" sz="3300" dirty="0">
                <a:solidFill>
                  <a:srgbClr val="FFFF00"/>
                </a:solidFill>
              </a:rPr>
              <a:t>If anyone’s work which he has built on </a:t>
            </a:r>
            <a:r>
              <a:rPr lang="en-US" sz="3300" i="1" dirty="0">
                <a:solidFill>
                  <a:srgbClr val="FFFF00"/>
                </a:solidFill>
              </a:rPr>
              <a:t>it</a:t>
            </a:r>
            <a:r>
              <a:rPr lang="en-US" sz="3300" dirty="0">
                <a:solidFill>
                  <a:srgbClr val="FFFF00"/>
                </a:solidFill>
              </a:rPr>
              <a:t> endures, he will receive a reward. </a:t>
            </a:r>
            <a:r>
              <a:rPr lang="en-US" sz="3300" baseline="30000" dirty="0"/>
              <a:t>15</a:t>
            </a:r>
            <a:r>
              <a:rPr lang="en-US" sz="3300" dirty="0"/>
              <a:t> </a:t>
            </a:r>
            <a:r>
              <a:rPr lang="en-US" sz="3300" dirty="0">
                <a:solidFill>
                  <a:srgbClr val="FFFF00"/>
                </a:solidFill>
              </a:rPr>
              <a:t>If anyone’s work is burned, he will suffer loss; but he himself will be saved, yet so as through fire. </a:t>
            </a:r>
          </a:p>
        </p:txBody>
      </p:sp>
    </p:spTree>
    <p:extLst>
      <p:ext uri="{BB962C8B-B14F-4D97-AF65-F5344CB8AC3E}">
        <p14:creationId xmlns:p14="http://schemas.microsoft.com/office/powerpoint/2010/main" xmlns="" val="263626922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5"/>
                                        </p:tgtEl>
                                        <p:attrNameLst>
                                          <p:attrName>ppt_w</p:attrName>
                                        </p:attrNameLst>
                                      </p:cBhvr>
                                      <p:tavLst>
                                        <p:tav tm="0">
                                          <p:val>
                                            <p:strVal val="ppt_w"/>
                                          </p:val>
                                        </p:tav>
                                        <p:tav tm="100000">
                                          <p:val>
                                            <p:fltVal val="0"/>
                                          </p:val>
                                        </p:tav>
                                      </p:tavLst>
                                    </p:anim>
                                    <p:anim calcmode="lin" valueType="num">
                                      <p:cBhvr>
                                        <p:cTn id="13" dur="500"/>
                                        <p:tgtEl>
                                          <p:spTgt spid="5"/>
                                        </p:tgtEl>
                                        <p:attrNameLst>
                                          <p:attrName>ppt_h</p:attrName>
                                        </p:attrNameLst>
                                      </p:cBhvr>
                                      <p:tavLst>
                                        <p:tav tm="0">
                                          <p:val>
                                            <p:strVal val="ppt_h"/>
                                          </p:val>
                                        </p:tav>
                                        <p:tav tm="100000">
                                          <p:val>
                                            <p:fltVal val="0"/>
                                          </p:val>
                                        </p:tav>
                                      </p:tavLst>
                                    </p:anim>
                                    <p:animEffect transition="out" filter="fade">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3962400" y="3352800"/>
            <a:ext cx="342900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t>Luke 9:51 ~ </a:t>
            </a:r>
            <a:r>
              <a:rPr lang="en-US" sz="3600" dirty="0">
                <a:solidFill>
                  <a:srgbClr val="FFFF00"/>
                </a:solidFill>
              </a:rPr>
              <a:t>Now it came to pass, when the time had come for Him to be received up, that He steadfastly set His face to go to Jerusalem,</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8091944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5" name="TextBox 4"/>
          <p:cNvSpPr txBox="1"/>
          <p:nvPr/>
        </p:nvSpPr>
        <p:spPr>
          <a:xfrm>
            <a:off x="457200" y="1184528"/>
            <a:ext cx="8229600" cy="5324535"/>
          </a:xfrm>
          <a:prstGeom prst="rect">
            <a:avLst/>
          </a:prstGeom>
          <a:noFill/>
        </p:spPr>
        <p:txBody>
          <a:bodyPr wrap="square" rtlCol="0">
            <a:spAutoFit/>
          </a:bodyPr>
          <a:lstStyle/>
          <a:p>
            <a:r>
              <a:rPr lang="en-US" sz="3400" dirty="0"/>
              <a:t>Is 66:24 ~ </a:t>
            </a:r>
            <a:r>
              <a:rPr lang="en-US" sz="3400" dirty="0">
                <a:solidFill>
                  <a:srgbClr val="FFFF00"/>
                </a:solidFill>
              </a:rPr>
              <a:t>And they shall go forth and look </a:t>
            </a:r>
          </a:p>
          <a:p>
            <a:r>
              <a:rPr lang="en-US" sz="3400" dirty="0" smtClean="0">
                <a:solidFill>
                  <a:srgbClr val="FFFF00"/>
                </a:solidFill>
              </a:rPr>
              <a:t>Upon </a:t>
            </a:r>
            <a:r>
              <a:rPr lang="en-US" sz="3400" dirty="0">
                <a:solidFill>
                  <a:srgbClr val="FFFF00"/>
                </a:solidFill>
              </a:rPr>
              <a:t>the corpses of the men </a:t>
            </a:r>
          </a:p>
          <a:p>
            <a:r>
              <a:rPr lang="en-US" sz="3400" dirty="0" smtClean="0">
                <a:solidFill>
                  <a:srgbClr val="FFFF00"/>
                </a:solidFill>
              </a:rPr>
              <a:t>Who </a:t>
            </a:r>
            <a:r>
              <a:rPr lang="en-US" sz="3400" dirty="0">
                <a:solidFill>
                  <a:srgbClr val="FFFF00"/>
                </a:solidFill>
              </a:rPr>
              <a:t>have transgressed against Me. </a:t>
            </a:r>
          </a:p>
          <a:p>
            <a:r>
              <a:rPr lang="en-US" sz="3400" dirty="0" smtClean="0">
                <a:solidFill>
                  <a:srgbClr val="FFFF00"/>
                </a:solidFill>
              </a:rPr>
              <a:t>For </a:t>
            </a:r>
            <a:r>
              <a:rPr lang="en-US" sz="3400" dirty="0">
                <a:solidFill>
                  <a:srgbClr val="FFFF00"/>
                </a:solidFill>
              </a:rPr>
              <a:t>their worm does not die, </a:t>
            </a:r>
          </a:p>
          <a:p>
            <a:r>
              <a:rPr lang="en-US" sz="3400" dirty="0" smtClean="0">
                <a:solidFill>
                  <a:srgbClr val="FFFF00"/>
                </a:solidFill>
              </a:rPr>
              <a:t>And </a:t>
            </a:r>
            <a:r>
              <a:rPr lang="en-US" sz="3400" dirty="0">
                <a:solidFill>
                  <a:srgbClr val="FFFF00"/>
                </a:solidFill>
              </a:rPr>
              <a:t>their fire is not quenched. </a:t>
            </a:r>
          </a:p>
          <a:p>
            <a:r>
              <a:rPr lang="en-US" sz="3400" dirty="0" smtClean="0">
                <a:solidFill>
                  <a:srgbClr val="FFFF00"/>
                </a:solidFill>
              </a:rPr>
              <a:t>They </a:t>
            </a:r>
            <a:r>
              <a:rPr lang="en-US" sz="3400" dirty="0">
                <a:solidFill>
                  <a:srgbClr val="FFFF00"/>
                </a:solidFill>
              </a:rPr>
              <a:t>shall be an abhorrence to all flesh. </a:t>
            </a:r>
          </a:p>
        </p:txBody>
      </p:sp>
    </p:spTree>
    <p:extLst>
      <p:ext uri="{BB962C8B-B14F-4D97-AF65-F5344CB8AC3E}">
        <p14:creationId xmlns:p14="http://schemas.microsoft.com/office/powerpoint/2010/main" xmlns="" val="154002792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00949834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78313"/>
          </a:xfrm>
          <a:prstGeom prst="rect">
            <a:avLst/>
          </a:prstGeom>
          <a:noFill/>
        </p:spPr>
        <p:txBody>
          <a:bodyPr wrap="square" rtlCol="0">
            <a:spAutoFit/>
          </a:bodyPr>
          <a:lstStyle/>
          <a:p>
            <a:r>
              <a:rPr lang="en-US" sz="3600" dirty="0" smtClean="0">
                <a:solidFill>
                  <a:srgbClr val="FFFF00"/>
                </a:solidFill>
              </a:rPr>
              <a:t>John Trapp ~ </a:t>
            </a:r>
            <a:r>
              <a:rPr lang="en-US" sz="3600" dirty="0" smtClean="0"/>
              <a:t>“Where </a:t>
            </a:r>
            <a:r>
              <a:rPr lang="en-US" sz="3600" dirty="0"/>
              <a:t>there is eternity of extremity. Of all outward torments none more insufferable than that by fire; as of all inward, none like that of having worms ever grubbing and gnawing upon the entrails. </a:t>
            </a:r>
            <a:r>
              <a:rPr lang="en-US" sz="3600" dirty="0" smtClean="0"/>
              <a:t>Add</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7" name="TextBox 6"/>
          <p:cNvSpPr txBox="1"/>
          <p:nvPr/>
        </p:nvSpPr>
        <p:spPr>
          <a:xfrm>
            <a:off x="457200" y="1143000"/>
            <a:ext cx="8229600" cy="5632311"/>
          </a:xfrm>
          <a:prstGeom prst="rect">
            <a:avLst/>
          </a:prstGeom>
          <a:noFill/>
        </p:spPr>
        <p:txBody>
          <a:bodyPr wrap="square" rtlCol="0">
            <a:spAutoFit/>
          </a:bodyPr>
          <a:lstStyle/>
          <a:p>
            <a:r>
              <a:rPr lang="en-US" sz="3600" dirty="0"/>
              <a:t>hereunto, that worms and fire use to make an end of other things; not so here. The fire fails not, as did that fire in the valley of Hinnom, wherein the dead </a:t>
            </a:r>
            <a:r>
              <a:rPr lang="en-US" sz="3600" dirty="0" err="1"/>
              <a:t>carcases</a:t>
            </a:r>
            <a:r>
              <a:rPr lang="en-US" sz="3600" dirty="0"/>
              <a:t> were burnt without Jerusalem, The worm dies not, as do </a:t>
            </a:r>
            <a:endParaRPr lang="en-US" sz="3600" dirty="0" smtClean="0"/>
          </a:p>
          <a:p>
            <a:r>
              <a:rPr lang="en-US" sz="3600" dirty="0" smtClean="0"/>
              <a:t>those </a:t>
            </a:r>
            <a:r>
              <a:rPr lang="en-US" sz="3600" dirty="0"/>
              <a:t>worms </a:t>
            </a:r>
            <a:r>
              <a:rPr lang="en-US" sz="3600" dirty="0" smtClean="0"/>
              <a:t>that</a:t>
            </a:r>
            <a:endParaRPr lang="en-US" sz="3600" dirty="0">
              <a:solidFill>
                <a:srgbClr val="FFFF00"/>
              </a:solidFill>
            </a:endParaRPr>
          </a:p>
        </p:txBody>
      </p:sp>
      <p:sp>
        <p:nvSpPr>
          <p:cNvPr id="3" name="TextBox 2"/>
          <p:cNvSpPr txBox="1"/>
          <p:nvPr/>
        </p:nvSpPr>
        <p:spPr>
          <a:xfrm>
            <a:off x="457200" y="1137312"/>
            <a:ext cx="8229600" cy="4524315"/>
          </a:xfrm>
          <a:prstGeom prst="rect">
            <a:avLst/>
          </a:prstGeom>
          <a:noFill/>
        </p:spPr>
        <p:txBody>
          <a:bodyPr wrap="square" rtlCol="0">
            <a:spAutoFit/>
          </a:bodyPr>
          <a:lstStyle/>
          <a:p>
            <a:r>
              <a:rPr lang="en-US" sz="3600" dirty="0"/>
              <a:t>swarm in </a:t>
            </a:r>
            <a:r>
              <a:rPr lang="en-US" sz="3600" dirty="0" err="1"/>
              <a:t>sepulchres</a:t>
            </a:r>
            <a:r>
              <a:rPr lang="en-US" sz="3600" dirty="0"/>
              <a:t>. Oh the terrors and torments, the fathomless perdition, the remediless misery into which the damned are plunged, without the least hope of ever either mending or ending</a:t>
            </a:r>
            <a:r>
              <a:rPr lang="en-US" sz="3600" dirty="0" smtClean="0"/>
              <a:t>!”</a:t>
            </a:r>
            <a:endParaRPr lang="en-US" sz="3600" dirty="0">
              <a:solidFill>
                <a:srgbClr val="FFFF00"/>
              </a:solidFill>
            </a:endParaRPr>
          </a:p>
        </p:txBody>
      </p:sp>
    </p:spTree>
    <p:extLst>
      <p:ext uri="{BB962C8B-B14F-4D97-AF65-F5344CB8AC3E}">
        <p14:creationId xmlns:p14="http://schemas.microsoft.com/office/powerpoint/2010/main" xmlns="" val="344474012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2"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xit" presetSubtype="32" fill="hold" grpId="1" nodeType="clickEffect">
                                  <p:stCondLst>
                                    <p:cond delay="0"/>
                                  </p:stCondLst>
                                  <p:childTnLst>
                                    <p:anim calcmode="lin" valueType="num">
                                      <p:cBhvr>
                                        <p:cTn id="24" dur="500"/>
                                        <p:tgtEl>
                                          <p:spTgt spid="7"/>
                                        </p:tgtEl>
                                        <p:attrNameLst>
                                          <p:attrName>ppt_w</p:attrName>
                                        </p:attrNameLst>
                                      </p:cBhvr>
                                      <p:tavLst>
                                        <p:tav tm="0">
                                          <p:val>
                                            <p:strVal val="ppt_w"/>
                                          </p:val>
                                        </p:tav>
                                        <p:tav tm="100000">
                                          <p:val>
                                            <p:fltVal val="0"/>
                                          </p:val>
                                        </p:tav>
                                      </p:tavLst>
                                    </p:anim>
                                    <p:anim calcmode="lin" valueType="num">
                                      <p:cBhvr>
                                        <p:cTn id="25" dur="500"/>
                                        <p:tgtEl>
                                          <p:spTgt spid="7"/>
                                        </p:tgtEl>
                                        <p:attrNameLst>
                                          <p:attrName>ppt_h</p:attrName>
                                        </p:attrNameLst>
                                      </p:cBhvr>
                                      <p:tavLst>
                                        <p:tav tm="0">
                                          <p:val>
                                            <p:strVal val="ppt_h"/>
                                          </p:val>
                                        </p:tav>
                                        <p:tav tm="100000">
                                          <p:val>
                                            <p:fltVal val="0"/>
                                          </p:val>
                                        </p:tav>
                                      </p:tavLst>
                                    </p:anim>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par>
                                <p:cTn id="28" presetID="53" presetClass="entr" presetSubtype="16" fill="hold" grpId="0" nodeType="with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p:cTn id="30" dur="500" fill="hold"/>
                                        <p:tgtEl>
                                          <p:spTgt spid="3"/>
                                        </p:tgtEl>
                                        <p:attrNameLst>
                                          <p:attrName>ppt_w</p:attrName>
                                        </p:attrNameLst>
                                      </p:cBhvr>
                                      <p:tavLst>
                                        <p:tav tm="0">
                                          <p:val>
                                            <p:fltVal val="0"/>
                                          </p:val>
                                        </p:tav>
                                        <p:tav tm="100000">
                                          <p:val>
                                            <p:strVal val="#ppt_w"/>
                                          </p:val>
                                        </p:tav>
                                      </p:tavLst>
                                    </p:anim>
                                    <p:anim calcmode="lin" valueType="num">
                                      <p:cBhvr>
                                        <p:cTn id="31" dur="500" fill="hold"/>
                                        <p:tgtEl>
                                          <p:spTgt spid="3"/>
                                        </p:tgtEl>
                                        <p:attrNameLst>
                                          <p:attrName>ppt_h</p:attrName>
                                        </p:attrNameLst>
                                      </p:cBhvr>
                                      <p:tavLst>
                                        <p:tav tm="0">
                                          <p:val>
                                            <p:fltVal val="0"/>
                                          </p:val>
                                        </p:tav>
                                        <p:tav tm="100000">
                                          <p:val>
                                            <p:strVal val="#ppt_h"/>
                                          </p:val>
                                        </p:tav>
                                      </p:tavLst>
                                    </p:anim>
                                    <p:animEffect transition="in" filter="fad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2"/>
      <p:bldP spid="7" grpId="0"/>
      <p:bldP spid="7" grpId="1"/>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95640246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632311"/>
          </a:xfrm>
          <a:prstGeom prst="rect">
            <a:avLst/>
          </a:prstGeom>
          <a:noFill/>
        </p:spPr>
        <p:txBody>
          <a:bodyPr wrap="square" rtlCol="0">
            <a:spAutoFit/>
          </a:bodyPr>
          <a:lstStyle/>
          <a:p>
            <a:r>
              <a:rPr lang="en-US" sz="3600" dirty="0"/>
              <a:t>Mark 7:20-23 ~ </a:t>
            </a:r>
            <a:r>
              <a:rPr lang="en-US" sz="3600" baseline="30000" dirty="0"/>
              <a:t>20</a:t>
            </a:r>
            <a:r>
              <a:rPr lang="en-US" sz="3600" dirty="0"/>
              <a:t> </a:t>
            </a:r>
            <a:r>
              <a:rPr lang="en-US" sz="3600" dirty="0">
                <a:solidFill>
                  <a:srgbClr val="FFFF00"/>
                </a:solidFill>
              </a:rPr>
              <a:t>And He said, "What comes out of a man, that defiles a man. </a:t>
            </a:r>
            <a:r>
              <a:rPr lang="en-US" sz="3600" baseline="30000" dirty="0"/>
              <a:t>21</a:t>
            </a:r>
            <a:r>
              <a:rPr lang="en-US" sz="3600" dirty="0"/>
              <a:t> </a:t>
            </a:r>
            <a:r>
              <a:rPr lang="en-US" sz="3600" dirty="0">
                <a:solidFill>
                  <a:srgbClr val="FFFF00"/>
                </a:solidFill>
              </a:rPr>
              <a:t>For from within, out of the heart of men, proceed evil thoughts, adulteries, fornications, murders, </a:t>
            </a:r>
            <a:r>
              <a:rPr lang="en-US" sz="3600" baseline="30000" dirty="0"/>
              <a:t>22</a:t>
            </a:r>
            <a:r>
              <a:rPr lang="en-US" sz="3600" dirty="0"/>
              <a:t> </a:t>
            </a:r>
            <a:r>
              <a:rPr lang="en-US" sz="3600" dirty="0">
                <a:solidFill>
                  <a:srgbClr val="FFFF00"/>
                </a:solidFill>
              </a:rPr>
              <a:t>thefts, covetousness, wickedness, deceit, lewdness, an </a:t>
            </a:r>
            <a:r>
              <a:rPr lang="en-US" sz="3600" dirty="0" smtClean="0">
                <a:solidFill>
                  <a:srgbClr val="FFFF00"/>
                </a:solidFill>
              </a:rPr>
              <a:t>evil</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7" name="TextBox 6"/>
          <p:cNvSpPr txBox="1"/>
          <p:nvPr/>
        </p:nvSpPr>
        <p:spPr>
          <a:xfrm>
            <a:off x="457200" y="1143000"/>
            <a:ext cx="8229600" cy="2862322"/>
          </a:xfrm>
          <a:prstGeom prst="rect">
            <a:avLst/>
          </a:prstGeom>
          <a:noFill/>
        </p:spPr>
        <p:txBody>
          <a:bodyPr wrap="square" rtlCol="0">
            <a:spAutoFit/>
          </a:bodyPr>
          <a:lstStyle/>
          <a:p>
            <a:r>
              <a:rPr lang="en-US" sz="3600" dirty="0">
                <a:solidFill>
                  <a:srgbClr val="FFFF00"/>
                </a:solidFill>
              </a:rPr>
              <a:t>eye, blasphemy, pride, foolishness. </a:t>
            </a:r>
            <a:r>
              <a:rPr lang="en-US" sz="3600" baseline="30000" dirty="0"/>
              <a:t>23</a:t>
            </a:r>
            <a:r>
              <a:rPr lang="en-US" sz="3600" dirty="0"/>
              <a:t> </a:t>
            </a:r>
            <a:r>
              <a:rPr lang="en-US" sz="3600" dirty="0">
                <a:solidFill>
                  <a:srgbClr val="FFFF00"/>
                </a:solidFill>
              </a:rPr>
              <a:t>All these evil things come from within and defile a man."</a:t>
            </a:r>
          </a:p>
          <a:p>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2172741425"/>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27226259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3894160" y="4429036"/>
            <a:ext cx="441164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3400" y="4962436"/>
            <a:ext cx="518160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4524315"/>
          </a:xfrm>
          <a:prstGeom prst="rect">
            <a:avLst/>
          </a:prstGeom>
          <a:noFill/>
        </p:spPr>
        <p:txBody>
          <a:bodyPr wrap="square" rtlCol="0">
            <a:spAutoFit/>
          </a:bodyPr>
          <a:lstStyle/>
          <a:p>
            <a:r>
              <a:rPr lang="en-US" sz="3600" dirty="0"/>
              <a:t>Rev. 20:14-15 ~ </a:t>
            </a:r>
            <a:r>
              <a:rPr lang="en-US" sz="3600" baseline="30000" dirty="0"/>
              <a:t>14</a:t>
            </a:r>
            <a:r>
              <a:rPr lang="en-US" sz="3600" dirty="0"/>
              <a:t> </a:t>
            </a:r>
            <a:r>
              <a:rPr lang="en-US" sz="3600" dirty="0">
                <a:solidFill>
                  <a:srgbClr val="FFFF00"/>
                </a:solidFill>
              </a:rPr>
              <a:t>Then Death and Hades were cast into the lake of fire. This is the second death. </a:t>
            </a:r>
            <a:r>
              <a:rPr lang="en-US" sz="3600" baseline="30000" dirty="0"/>
              <a:t>15</a:t>
            </a:r>
            <a:r>
              <a:rPr lang="en-US" sz="3600" dirty="0"/>
              <a:t> </a:t>
            </a:r>
            <a:r>
              <a:rPr lang="en-US" sz="3600" dirty="0">
                <a:solidFill>
                  <a:srgbClr val="FFFF00"/>
                </a:solidFill>
              </a:rPr>
              <a:t>And anyone not found written in the Book of Life was cast into the lake of fire.</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7" name="TextBox 6"/>
          <p:cNvSpPr txBox="1"/>
          <p:nvPr/>
        </p:nvSpPr>
        <p:spPr>
          <a:xfrm>
            <a:off x="457200" y="1143000"/>
            <a:ext cx="8229600" cy="4524315"/>
          </a:xfrm>
          <a:prstGeom prst="rect">
            <a:avLst/>
          </a:prstGeom>
          <a:noFill/>
        </p:spPr>
        <p:txBody>
          <a:bodyPr wrap="square" rtlCol="0">
            <a:spAutoFit/>
          </a:bodyPr>
          <a:lstStyle/>
          <a:p>
            <a:r>
              <a:rPr lang="en-US" sz="3600" dirty="0"/>
              <a:t>Rev. 20:10 ~ </a:t>
            </a:r>
            <a:r>
              <a:rPr lang="en-US" sz="3600" dirty="0">
                <a:solidFill>
                  <a:srgbClr val="FFFF00"/>
                </a:solidFill>
              </a:rPr>
              <a:t>The devil, who deceived them, was cast into the lake of fire and brimstone where the beast and the false prophet are. And they will be tormented day and night forever and ever.</a:t>
            </a:r>
          </a:p>
        </p:txBody>
      </p:sp>
    </p:spTree>
    <p:extLst>
      <p:ext uri="{BB962C8B-B14F-4D97-AF65-F5344CB8AC3E}">
        <p14:creationId xmlns:p14="http://schemas.microsoft.com/office/powerpoint/2010/main" xmlns="" val="170344621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 grpId="0"/>
      <p:bldP spid="2" grpId="1"/>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solidFill>
                  <a:srgbClr val="FFFF00"/>
                </a:solidFill>
              </a:rPr>
              <a:t>John Trapp ~ </a:t>
            </a:r>
            <a:r>
              <a:rPr lang="en-US" sz="3600" dirty="0"/>
              <a:t>“A child with a spoon may sooner empty the sea than the damned accomplish their misery. A river of brimstone is not consumed by burning.”</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39360058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17129663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78313"/>
          </a:xfrm>
          <a:prstGeom prst="rect">
            <a:avLst/>
          </a:prstGeom>
          <a:noFill/>
        </p:spPr>
        <p:txBody>
          <a:bodyPr wrap="square" rtlCol="0">
            <a:spAutoFit/>
          </a:bodyPr>
          <a:lstStyle/>
          <a:p>
            <a:r>
              <a:rPr lang="en-US" sz="3600" dirty="0"/>
              <a:t>Luke 9:52-53 ~ </a:t>
            </a:r>
            <a:r>
              <a:rPr lang="en-US" sz="3600" baseline="30000" dirty="0"/>
              <a:t>52</a:t>
            </a:r>
            <a:r>
              <a:rPr lang="en-US" sz="3600" dirty="0"/>
              <a:t> </a:t>
            </a:r>
            <a:r>
              <a:rPr lang="en-US" sz="3600" dirty="0">
                <a:solidFill>
                  <a:srgbClr val="FFFF00"/>
                </a:solidFill>
              </a:rPr>
              <a:t>and sent messengers before His face. And as they went, they entered a village of the Samaritans, to prepare for Him. </a:t>
            </a:r>
            <a:r>
              <a:rPr lang="en-US" sz="3600" baseline="30000" dirty="0"/>
              <a:t>53</a:t>
            </a:r>
            <a:r>
              <a:rPr lang="en-US" sz="3600" dirty="0"/>
              <a:t> </a:t>
            </a:r>
            <a:r>
              <a:rPr lang="en-US" sz="3600" dirty="0">
                <a:solidFill>
                  <a:srgbClr val="FFFF00"/>
                </a:solidFill>
              </a:rPr>
              <a:t>But they did not receive Him, because His face was set for the journey to Jerusalem.</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2436523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4524315"/>
          </a:xfrm>
          <a:prstGeom prst="rect">
            <a:avLst/>
          </a:prstGeom>
          <a:noFill/>
        </p:spPr>
        <p:txBody>
          <a:bodyPr wrap="square" rtlCol="0">
            <a:spAutoFit/>
          </a:bodyPr>
          <a:lstStyle/>
          <a:p>
            <a:r>
              <a:rPr lang="en-US" sz="3600" dirty="0"/>
              <a:t>Matt. 5:13 ~ </a:t>
            </a:r>
            <a:r>
              <a:rPr lang="en-US" sz="3600" dirty="0">
                <a:solidFill>
                  <a:srgbClr val="FFFF00"/>
                </a:solidFill>
              </a:rPr>
              <a:t>You are the salt of the earth; but if the salt loses its flavor, how shall it be seasoned? It is then good for nothing but to be thrown out and trampled underfoot by men.</a:t>
            </a:r>
            <a:r>
              <a:rPr lang="en-US" sz="3600" b="1" i="1" dirty="0">
                <a:solidFill>
                  <a:srgbClr val="FFFF00"/>
                </a:solidFill>
              </a:rPr>
              <a:t> </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52011441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05822346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308324"/>
          </a:xfrm>
          <a:prstGeom prst="rect">
            <a:avLst/>
          </a:prstGeom>
          <a:noFill/>
        </p:spPr>
        <p:txBody>
          <a:bodyPr wrap="square" rtlCol="0">
            <a:spAutoFit/>
          </a:bodyPr>
          <a:lstStyle/>
          <a:p>
            <a:r>
              <a:rPr lang="en-US" sz="3600" dirty="0" smtClean="0">
                <a:solidFill>
                  <a:srgbClr val="FFFF00"/>
                </a:solidFill>
              </a:rPr>
              <a:t>John Trapp ~ </a:t>
            </a:r>
            <a:r>
              <a:rPr lang="en-US" sz="3600" dirty="0" smtClean="0"/>
              <a:t>“He </a:t>
            </a:r>
            <a:r>
              <a:rPr lang="en-US" sz="3600" dirty="0"/>
              <a:t>said it often, that they might remember it once; which they had no mind to do</a:t>
            </a:r>
            <a:r>
              <a:rPr lang="en-US" sz="3600" dirty="0" smtClean="0"/>
              <a:t>,”</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21172454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78313"/>
          </a:xfrm>
          <a:prstGeom prst="rect">
            <a:avLst/>
          </a:prstGeom>
          <a:noFill/>
        </p:spPr>
        <p:txBody>
          <a:bodyPr wrap="square" rtlCol="0">
            <a:spAutoFit/>
          </a:bodyPr>
          <a:lstStyle/>
          <a:p>
            <a:r>
              <a:rPr lang="en-US" sz="3600" dirty="0"/>
              <a:t>Zech. 11:12-13 ~ </a:t>
            </a:r>
            <a:r>
              <a:rPr lang="en-US" sz="3600" baseline="30000" dirty="0"/>
              <a:t>12</a:t>
            </a:r>
            <a:r>
              <a:rPr lang="en-US" sz="3600" dirty="0"/>
              <a:t> </a:t>
            </a:r>
            <a:r>
              <a:rPr lang="en-US" sz="3600" dirty="0">
                <a:solidFill>
                  <a:srgbClr val="FFFF00"/>
                </a:solidFill>
              </a:rPr>
              <a:t>Then I said to them, </a:t>
            </a:r>
            <a:r>
              <a:rPr lang="en-US" sz="3600" dirty="0" smtClean="0">
                <a:solidFill>
                  <a:srgbClr val="FFFF00"/>
                </a:solidFill>
              </a:rPr>
              <a:t>“If </a:t>
            </a:r>
            <a:r>
              <a:rPr lang="en-US" sz="3600" dirty="0">
                <a:solidFill>
                  <a:srgbClr val="FFFF00"/>
                </a:solidFill>
              </a:rPr>
              <a:t>it is agreeable to you, give </a:t>
            </a:r>
            <a:r>
              <a:rPr lang="en-US" sz="3600" i="1" dirty="0">
                <a:solidFill>
                  <a:srgbClr val="FFFF00"/>
                </a:solidFill>
              </a:rPr>
              <a:t>me</a:t>
            </a:r>
            <a:r>
              <a:rPr lang="en-US" sz="3600" dirty="0">
                <a:solidFill>
                  <a:srgbClr val="FFFF00"/>
                </a:solidFill>
              </a:rPr>
              <a:t> my wages; and if not, refrain</a:t>
            </a:r>
            <a:r>
              <a:rPr lang="en-US" sz="3600" dirty="0" smtClean="0">
                <a:solidFill>
                  <a:srgbClr val="FFFF00"/>
                </a:solidFill>
              </a:rPr>
              <a:t>.”</a:t>
            </a:r>
            <a:endParaRPr lang="en-US" sz="3600" dirty="0">
              <a:solidFill>
                <a:srgbClr val="FFFF00"/>
              </a:solidFill>
            </a:endParaRPr>
          </a:p>
          <a:p>
            <a:r>
              <a:rPr lang="en-US" sz="3600" dirty="0">
                <a:solidFill>
                  <a:srgbClr val="FFFF00"/>
                </a:solidFill>
              </a:rPr>
              <a:t>So they weighed out for my wages thirty </a:t>
            </a:r>
            <a:r>
              <a:rPr lang="en-US" sz="3600" i="1" dirty="0">
                <a:solidFill>
                  <a:srgbClr val="FFFF00"/>
                </a:solidFill>
              </a:rPr>
              <a:t>pieces</a:t>
            </a:r>
            <a:r>
              <a:rPr lang="en-US" sz="3600" dirty="0">
                <a:solidFill>
                  <a:srgbClr val="FFFF00"/>
                </a:solidFill>
              </a:rPr>
              <a:t> of silver.</a:t>
            </a:r>
          </a:p>
          <a:p>
            <a:r>
              <a:rPr lang="en-US" sz="3600" baseline="30000" dirty="0"/>
              <a:t>13</a:t>
            </a:r>
            <a:r>
              <a:rPr lang="en-US" sz="3600" dirty="0"/>
              <a:t> </a:t>
            </a:r>
            <a:r>
              <a:rPr lang="en-US" sz="3600" dirty="0">
                <a:solidFill>
                  <a:srgbClr val="FFFF00"/>
                </a:solidFill>
              </a:rPr>
              <a:t>And the LORD said to me, </a:t>
            </a:r>
            <a:r>
              <a:rPr lang="en-US" sz="3600" dirty="0" smtClean="0">
                <a:solidFill>
                  <a:srgbClr val="FFFF00"/>
                </a:solidFill>
              </a:rPr>
              <a:t>“Throw </a:t>
            </a:r>
            <a:r>
              <a:rPr lang="en-US" sz="3600" dirty="0">
                <a:solidFill>
                  <a:srgbClr val="FFFF00"/>
                </a:solidFill>
              </a:rPr>
              <a:t>it to the potter</a:t>
            </a:r>
            <a:r>
              <a:rPr lang="en-US" sz="3600" dirty="0" smtClean="0">
                <a:solidFill>
                  <a:srgbClr val="FFFF00"/>
                </a:solidFill>
              </a:rPr>
              <a:t>”</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
        <p:nvSpPr>
          <p:cNvPr id="3" name="TextBox 2"/>
          <p:cNvSpPr txBox="1"/>
          <p:nvPr/>
        </p:nvSpPr>
        <p:spPr>
          <a:xfrm>
            <a:off x="457200" y="1143000"/>
            <a:ext cx="8229600" cy="3970318"/>
          </a:xfrm>
          <a:prstGeom prst="rect">
            <a:avLst/>
          </a:prstGeom>
          <a:noFill/>
        </p:spPr>
        <p:txBody>
          <a:bodyPr wrap="square" rtlCol="0">
            <a:spAutoFit/>
          </a:bodyPr>
          <a:lstStyle/>
          <a:p>
            <a:r>
              <a:rPr lang="en-US" sz="3600" dirty="0">
                <a:solidFill>
                  <a:srgbClr val="FFFF00"/>
                </a:solidFill>
              </a:rPr>
              <a:t>— that princely price they set on me.</a:t>
            </a:r>
          </a:p>
          <a:p>
            <a:r>
              <a:rPr lang="en-US" sz="3600" dirty="0">
                <a:solidFill>
                  <a:srgbClr val="FFFF00"/>
                </a:solidFill>
              </a:rPr>
              <a:t>So I took the thirty </a:t>
            </a:r>
            <a:r>
              <a:rPr lang="en-US" sz="3600" i="1" dirty="0">
                <a:solidFill>
                  <a:srgbClr val="FFFF00"/>
                </a:solidFill>
              </a:rPr>
              <a:t>pieces</a:t>
            </a:r>
            <a:r>
              <a:rPr lang="en-US" sz="3600" dirty="0">
                <a:solidFill>
                  <a:srgbClr val="FFFF00"/>
                </a:solidFill>
              </a:rPr>
              <a:t> of silver and threw them into the house of the LORD for the potter.</a:t>
            </a:r>
          </a:p>
          <a:p>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223319298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27087848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170646"/>
          </a:xfrm>
          <a:prstGeom prst="rect">
            <a:avLst/>
          </a:prstGeom>
          <a:noFill/>
        </p:spPr>
        <p:txBody>
          <a:bodyPr wrap="square" rtlCol="0">
            <a:spAutoFit/>
          </a:bodyPr>
          <a:lstStyle/>
          <a:p>
            <a:r>
              <a:rPr lang="en-US" sz="3300" dirty="0">
                <a:solidFill>
                  <a:srgbClr val="FFFF00"/>
                </a:solidFill>
              </a:rPr>
              <a:t>William Barclay ~ </a:t>
            </a:r>
            <a:r>
              <a:rPr lang="en-US" sz="3300" dirty="0"/>
              <a:t>“It was not that Jesus abolished </a:t>
            </a:r>
            <a:r>
              <a:rPr lang="en-US" sz="3300" dirty="0" err="1" smtClean="0"/>
              <a:t>ambi-tion</a:t>
            </a:r>
            <a:r>
              <a:rPr lang="en-US" sz="3300" dirty="0"/>
              <a:t>. Rather he </a:t>
            </a:r>
            <a:r>
              <a:rPr lang="en-US" sz="3300" dirty="0" smtClean="0"/>
              <a:t>recreated </a:t>
            </a:r>
            <a:r>
              <a:rPr lang="en-US" sz="3300" dirty="0"/>
              <a:t>and sublimated ambition. For the ambition to rule he substituted the ambition to serve. For the ambition to have things done for us he substituted the ambition to do </a:t>
            </a:r>
            <a:r>
              <a:rPr lang="en-US" sz="3300" dirty="0" smtClean="0"/>
              <a:t>things for </a:t>
            </a:r>
            <a:r>
              <a:rPr lang="en-US" sz="3300" dirty="0"/>
              <a:t>others.”</a:t>
            </a:r>
            <a:endParaRPr lang="en-US" sz="33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705761205"/>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9:30-50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00039800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3417</TotalTime>
  <Words>1013</Words>
  <Application>Microsoft Office PowerPoint</Application>
  <PresentationFormat>On-screen Show (4:3)</PresentationFormat>
  <Paragraphs>72</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Castellar</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24</cp:revision>
  <dcterms:created xsi:type="dcterms:W3CDTF">2012-06-03T15:11:55Z</dcterms:created>
  <dcterms:modified xsi:type="dcterms:W3CDTF">2012-06-12T14:09:31Z</dcterms:modified>
</cp:coreProperties>
</file>