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58" r:id="rId3"/>
    <p:sldId id="263" r:id="rId4"/>
    <p:sldId id="266" r:id="rId5"/>
    <p:sldId id="264" r:id="rId6"/>
    <p:sldId id="257" r:id="rId7"/>
    <p:sldId id="265" r:id="rId8"/>
    <p:sldId id="267" r:id="rId9"/>
    <p:sldId id="268" r:id="rId10"/>
    <p:sldId id="269" r:id="rId11"/>
    <p:sldId id="270" r:id="rId12"/>
    <p:sldId id="271" r:id="rId13"/>
    <p:sldId id="274" r:id="rId14"/>
    <p:sldId id="272" r:id="rId15"/>
    <p:sldId id="273" r:id="rId16"/>
    <p:sldId id="259" r:id="rId17"/>
    <p:sldId id="276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embeddedFontLst>
    <p:embeddedFont>
      <p:font typeface="Castellar" pitchFamily="18" charset="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F6228"/>
    <a:srgbClr val="FFFF00"/>
    <a:srgbClr val="EEECE1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66" y="-11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5/20/2012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41148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4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6416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14:6 ~ </a:t>
            </a:r>
            <a:r>
              <a:rPr lang="en-US" sz="3600" dirty="0">
                <a:solidFill>
                  <a:srgbClr val="FFFF00"/>
                </a:solidFill>
              </a:rPr>
              <a:t>I am the way, the truth, and the life. No one comes to the Father except through Me.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15:1 ~ </a:t>
            </a:r>
            <a:r>
              <a:rPr lang="en-US" sz="3600" dirty="0">
                <a:solidFill>
                  <a:srgbClr val="FFFF00"/>
                </a:solidFill>
              </a:rPr>
              <a:t>I am the true vine, and My Father is the vinedresser. </a:t>
            </a:r>
          </a:p>
        </p:txBody>
      </p:sp>
    </p:spTree>
    <p:extLst>
      <p:ext uri="{BB962C8B-B14F-4D97-AF65-F5344CB8AC3E}">
        <p14:creationId xmlns:p14="http://schemas.microsoft.com/office/powerpoint/2010/main" xmlns="" val="302177426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Rev. 1:8 ~ </a:t>
            </a:r>
            <a:r>
              <a:rPr lang="en-US" sz="3600" dirty="0">
                <a:solidFill>
                  <a:srgbClr val="FFFF00"/>
                </a:solidFill>
              </a:rPr>
              <a:t>I am the Alpha and the Omega, </a:t>
            </a:r>
            <a:r>
              <a:rPr lang="en-US" sz="3600" i="1" dirty="0">
                <a:solidFill>
                  <a:srgbClr val="FFFF00"/>
                </a:solidFill>
              </a:rPr>
              <a:t>the</a:t>
            </a:r>
            <a:r>
              <a:rPr lang="en-US" sz="3600" dirty="0">
                <a:solidFill>
                  <a:srgbClr val="FFFF00"/>
                </a:solidFill>
              </a:rPr>
              <a:t> Beginning and </a:t>
            </a:r>
            <a:r>
              <a:rPr lang="en-US" sz="3600" i="1" dirty="0">
                <a:solidFill>
                  <a:srgbClr val="FFFF00"/>
                </a:solidFill>
              </a:rPr>
              <a:t>the</a:t>
            </a:r>
            <a:r>
              <a:rPr lang="en-US" sz="3600" dirty="0">
                <a:solidFill>
                  <a:srgbClr val="FFFF00"/>
                </a:solidFill>
              </a:rPr>
              <a:t> End … who is and who was and who is to come, the Almighty.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93446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0" y="1103156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deceiver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275334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Deluded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43828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Diety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11925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LIar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769443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Lunatic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398963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Lord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25099422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18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130509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                           the </a:t>
            </a:r>
            <a:r>
              <a:rPr lang="en-US" sz="3200" dirty="0">
                <a:solidFill>
                  <a:srgbClr val="FFFF00"/>
                </a:solidFill>
              </a:rPr>
              <a:t>bread of life. He who comes to Me shall never hunger, and he who believes in Me shall never thirst</a:t>
            </a:r>
            <a:r>
              <a:rPr lang="en-US" sz="3200" dirty="0" smtClean="0">
                <a:solidFill>
                  <a:srgbClr val="FFFF00"/>
                </a:solidFill>
              </a:rPr>
              <a:t>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19250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6:35 ~ </a:t>
            </a:r>
            <a:r>
              <a:rPr lang="en-US" sz="3200" dirty="0">
                <a:solidFill>
                  <a:srgbClr val="FFFF00"/>
                </a:solidFill>
              </a:rPr>
              <a:t>I am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3630304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I am </a:t>
            </a:r>
            <a:r>
              <a:rPr lang="en-US" sz="3200" dirty="0"/>
              <a:t>~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egō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eimi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996" y="4620904"/>
            <a:ext cx="12954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4620904"/>
            <a:ext cx="12954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86400" y="5617192"/>
            <a:ext cx="12954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4177352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Ex. 3:14 ~ </a:t>
            </a:r>
            <a:r>
              <a:rPr lang="en-US" sz="3200" dirty="0">
                <a:solidFill>
                  <a:srgbClr val="FFFF00"/>
                </a:solidFill>
              </a:rPr>
              <a:t>And God said to Moses, </a:t>
            </a:r>
            <a:r>
              <a:rPr lang="en-US" sz="3200" dirty="0" smtClean="0">
                <a:solidFill>
                  <a:srgbClr val="FFFF00"/>
                </a:solidFill>
              </a:rPr>
              <a:t>"</a:t>
            </a:r>
            <a:r>
              <a:rPr lang="en-US" sz="3200" dirty="0">
                <a:solidFill>
                  <a:srgbClr val="FFFF00"/>
                </a:solidFill>
              </a:rPr>
              <a:t>I AM WHO </a:t>
            </a:r>
            <a:r>
              <a:rPr lang="en-US" sz="3200" dirty="0" smtClean="0">
                <a:solidFill>
                  <a:srgbClr val="FFFF00"/>
                </a:solidFill>
              </a:rPr>
              <a:t>I </a:t>
            </a:r>
            <a:r>
              <a:rPr lang="en-US" sz="3200" dirty="0">
                <a:solidFill>
                  <a:srgbClr val="FFFF00"/>
                </a:solidFill>
              </a:rPr>
              <a:t>AM." And He said, "Thus you shall say to the children of Israel, 'I </a:t>
            </a:r>
            <a:r>
              <a:rPr lang="en-US" sz="3200" dirty="0" smtClean="0">
                <a:solidFill>
                  <a:srgbClr val="FFFF00"/>
                </a:solidFill>
              </a:rPr>
              <a:t>AM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has </a:t>
            </a:r>
            <a:r>
              <a:rPr lang="en-US" sz="3200" dirty="0">
                <a:solidFill>
                  <a:srgbClr val="FFFF00"/>
                </a:solidFill>
              </a:rPr>
              <a:t>sent me to you.' " </a:t>
            </a:r>
          </a:p>
        </p:txBody>
      </p:sp>
    </p:spTree>
    <p:extLst>
      <p:ext uri="{BB962C8B-B14F-4D97-AF65-F5344CB8AC3E}">
        <p14:creationId xmlns:p14="http://schemas.microsoft.com/office/powerpoint/2010/main" xmlns="" val="254034129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0" grpId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2228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Literally, </a:t>
            </a:r>
            <a:r>
              <a:rPr lang="en-US" sz="3600" i="1" dirty="0"/>
              <a:t>began rebuking Him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304871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itchFamily="34" charset="0"/>
              <a:buChar char="•"/>
            </a:pP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epitimaō</a:t>
            </a:r>
            <a:r>
              <a:rPr lang="en-US" sz="3600" dirty="0"/>
              <a:t> – casting out demons and calming the sea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2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7842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5672" y="3032687"/>
            <a:ext cx="1674128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11925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Luke 9:23 ~ </a:t>
            </a:r>
            <a:r>
              <a:rPr lang="en-US" sz="3200" dirty="0">
                <a:solidFill>
                  <a:srgbClr val="FFFF00"/>
                </a:solidFill>
              </a:rPr>
              <a:t>Then He said to them all, "If anyone desires to come after Me, let him deny himself, and take up his cross daily, and follow Me.”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3733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Dying to self is </a:t>
            </a:r>
            <a:r>
              <a:rPr lang="en-US" sz="3600" i="1" dirty="0"/>
              <a:t>dying</a:t>
            </a:r>
            <a:r>
              <a:rPr lang="en-US" sz="3600" dirty="0"/>
              <a:t> </a:t>
            </a:r>
            <a:r>
              <a:rPr lang="en-US" sz="3600" dirty="0" smtClean="0"/>
              <a:t> to </a:t>
            </a:r>
            <a:r>
              <a:rPr lang="en-US" sz="3600" dirty="0"/>
              <a:t>self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78104" y="4316104"/>
            <a:ext cx="20574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6712154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7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896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Mark 7:33-34 ~ </a:t>
            </a:r>
            <a:r>
              <a:rPr lang="en-US" sz="3600" baseline="30000" dirty="0"/>
              <a:t>33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And He took him aside from the multitude, and put His fingers in his ears, and He spat and touched his tongue. </a:t>
            </a:r>
            <a:r>
              <a:rPr lang="en-US" sz="3600" baseline="30000" dirty="0"/>
              <a:t>34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Then, looking up to heaven, He sighed, and said to him, "</a:t>
            </a:r>
            <a:r>
              <a:rPr lang="en-US" sz="3600" dirty="0" err="1">
                <a:solidFill>
                  <a:srgbClr val="FFFF00"/>
                </a:solidFill>
              </a:rPr>
              <a:t>Ephphatha</a:t>
            </a:r>
            <a:r>
              <a:rPr lang="en-US" sz="3600" dirty="0">
                <a:solidFill>
                  <a:srgbClr val="FFFF00"/>
                </a:solidFill>
              </a:rPr>
              <a:t>," that is, "Be opened."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pic>
        <p:nvPicPr>
          <p:cNvPr id="1026" name="Picture 2" descr="http://olympic-museum.de/w_medals/victor1976_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808"/>
          <a:stretch/>
        </p:blipFill>
        <p:spPr bwMode="auto">
          <a:xfrm>
            <a:off x="381000" y="1140172"/>
            <a:ext cx="8153400" cy="466012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257800" y="1219200"/>
            <a:ext cx="2057400" cy="472440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495800"/>
            <a:ext cx="457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effectLst>
                  <a:outerShdw blurRad="38100" dist="88900" dir="2700000" algn="tl" rotWithShape="0">
                    <a:schemeClr val="bg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Shun Fujimoto</a:t>
            </a:r>
            <a:endParaRPr lang="en-US" sz="4400" b="1" dirty="0">
              <a:ln>
                <a:solidFill>
                  <a:schemeClr val="bg1"/>
                </a:solidFill>
              </a:ln>
              <a:solidFill>
                <a:srgbClr val="000000"/>
              </a:solidFill>
              <a:effectLst>
                <a:outerShdw blurRad="38100" dist="88900" dir="2700000" algn="tl" rotWithShape="0">
                  <a:schemeClr val="bg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09754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1411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Adam Clarke ~ </a:t>
            </a:r>
            <a:r>
              <a:rPr lang="en-US" sz="3600" dirty="0"/>
              <a:t>“It is likely that this was done merely to </a:t>
            </a:r>
            <a:r>
              <a:rPr lang="en-US" sz="3600" i="1" dirty="0"/>
              <a:t>separate</a:t>
            </a:r>
            <a:r>
              <a:rPr lang="en-US" sz="3600" dirty="0"/>
              <a:t> the </a:t>
            </a:r>
            <a:r>
              <a:rPr lang="en-US" sz="3600" i="1" dirty="0"/>
              <a:t>eyelids</a:t>
            </a:r>
            <a:r>
              <a:rPr lang="en-US" sz="3600" dirty="0"/>
              <a:t>; as, in certain cases of blindness, they are found always gummed together. It required a </a:t>
            </a:r>
            <a:r>
              <a:rPr lang="en-US" sz="3600" i="1" dirty="0"/>
              <a:t>miracle</a:t>
            </a:r>
            <a:r>
              <a:rPr lang="en-US" sz="3600" dirty="0"/>
              <a:t> to restore the </a:t>
            </a:r>
            <a:r>
              <a:rPr lang="en-US" sz="3600" i="1" dirty="0"/>
              <a:t>sight</a:t>
            </a:r>
            <a:r>
              <a:rPr lang="en-US" sz="3600" dirty="0"/>
              <a:t>, and this was done </a:t>
            </a:r>
            <a:r>
              <a:rPr lang="en-US" sz="3600" dirty="0" smtClean="0"/>
              <a:t>in</a:t>
            </a:r>
          </a:p>
          <a:p>
            <a:r>
              <a:rPr lang="en-US" sz="3600" dirty="0" smtClean="0"/>
              <a:t>consequence of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Christ having laid his hands upon the blind man: it required </a:t>
            </a:r>
            <a:r>
              <a:rPr lang="en-US" sz="3600" i="1" dirty="0"/>
              <a:t>no</a:t>
            </a:r>
            <a:r>
              <a:rPr lang="en-US" sz="3600" dirty="0"/>
              <a:t> miracle to </a:t>
            </a:r>
            <a:r>
              <a:rPr lang="en-US" sz="3600" i="1" dirty="0"/>
              <a:t>separate</a:t>
            </a:r>
            <a:r>
              <a:rPr lang="en-US" sz="3600" dirty="0"/>
              <a:t> the </a:t>
            </a:r>
            <a:r>
              <a:rPr lang="en-US" sz="3600" i="1" dirty="0"/>
              <a:t>eyelids</a:t>
            </a:r>
            <a:r>
              <a:rPr lang="en-US" sz="3600" dirty="0"/>
              <a:t>, and, therefore, </a:t>
            </a:r>
            <a:r>
              <a:rPr lang="en-US" sz="3600" i="1" dirty="0"/>
              <a:t>natural means</a:t>
            </a:r>
            <a:r>
              <a:rPr lang="en-US" sz="3600" dirty="0"/>
              <a:t> only were employed - this was done by rubbing them with spittle.”</a:t>
            </a:r>
          </a:p>
          <a:p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71064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93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John the Baptist </a:t>
            </a:r>
            <a:r>
              <a:rPr lang="en-US" sz="3600" dirty="0"/>
              <a:t>~ the Moralist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64346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Elijah</a:t>
            </a:r>
            <a:r>
              <a:rPr lang="en-US" sz="3600" dirty="0"/>
              <a:t> ~ the Miracle Man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75891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Jeremiah</a:t>
            </a:r>
            <a:r>
              <a:rPr lang="en-US" sz="3600" dirty="0"/>
              <a:t> ~ weeping for the lost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864496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One of the prophets </a:t>
            </a:r>
            <a:r>
              <a:rPr lang="en-US" sz="3600" dirty="0"/>
              <a:t>~ revealer of God's mind</a:t>
            </a:r>
          </a:p>
        </p:txBody>
      </p:sp>
    </p:spTree>
    <p:extLst>
      <p:ext uri="{BB962C8B-B14F-4D97-AF65-F5344CB8AC3E}">
        <p14:creationId xmlns:p14="http://schemas.microsoft.com/office/powerpoint/2010/main" xmlns="" val="129195085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You</a:t>
            </a:r>
            <a:r>
              <a:rPr lang="en-US" sz="3600" dirty="0"/>
              <a:t> ~ emphatic and plural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40725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6:51 ~ </a:t>
            </a:r>
            <a:r>
              <a:rPr lang="en-US" sz="3600" dirty="0">
                <a:solidFill>
                  <a:srgbClr val="FFFF00"/>
                </a:solidFill>
              </a:rPr>
              <a:t>I am the living bread which came down from heaven. If anyone eats of this bread, he will live forever; and the bread that I shall give is My flesh, which I shall give for the life of </a:t>
            </a:r>
            <a:r>
              <a:rPr lang="en-US" sz="3600" dirty="0" smtClean="0">
                <a:solidFill>
                  <a:srgbClr val="FFFF00"/>
                </a:solidFill>
              </a:rPr>
              <a:t>the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world</a:t>
            </a:r>
            <a:r>
              <a:rPr lang="en-US" sz="36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8192213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8:12 ~ </a:t>
            </a:r>
            <a:r>
              <a:rPr lang="en-US" sz="3600" dirty="0">
                <a:solidFill>
                  <a:srgbClr val="FFFF00"/>
                </a:solidFill>
              </a:rPr>
              <a:t>I am the light of the world. He who follows Me shall not walk in darkness, but have the light of life.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886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10:7 ~ </a:t>
            </a:r>
            <a:r>
              <a:rPr lang="en-US" sz="3600" dirty="0">
                <a:solidFill>
                  <a:srgbClr val="FFFF00"/>
                </a:solidFill>
              </a:rPr>
              <a:t>I am the door of the sheep</a:t>
            </a:r>
          </a:p>
        </p:txBody>
      </p:sp>
    </p:spTree>
    <p:extLst>
      <p:ext uri="{BB962C8B-B14F-4D97-AF65-F5344CB8AC3E}">
        <p14:creationId xmlns:p14="http://schemas.microsoft.com/office/powerpoint/2010/main" xmlns="" val="349213997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10:11 ~ </a:t>
            </a:r>
            <a:r>
              <a:rPr lang="en-US" sz="3600" dirty="0">
                <a:solidFill>
                  <a:srgbClr val="FFFF00"/>
                </a:solidFill>
              </a:rPr>
              <a:t>I am the good shepherd. The good shepherd gives His life for the sheep.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8:22-38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11:25 ~ </a:t>
            </a:r>
            <a:r>
              <a:rPr lang="en-US" sz="3600" dirty="0">
                <a:solidFill>
                  <a:srgbClr val="FFFF00"/>
                </a:solidFill>
              </a:rPr>
              <a:t>I am the resurrection and the life. He who believes in Me, though he may die, he shall live.</a:t>
            </a:r>
          </a:p>
        </p:txBody>
      </p:sp>
    </p:spTree>
    <p:extLst>
      <p:ext uri="{BB962C8B-B14F-4D97-AF65-F5344CB8AC3E}">
        <p14:creationId xmlns:p14="http://schemas.microsoft.com/office/powerpoint/2010/main" xmlns="" val="385322872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866</TotalTime>
  <Words>505</Words>
  <Application>Microsoft Office PowerPoint</Application>
  <PresentationFormat>On-screen Show (4:3)</PresentationFormat>
  <Paragraphs>57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Castellar</vt:lpstr>
      <vt:lpstr>Times New Roman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11</cp:revision>
  <dcterms:created xsi:type="dcterms:W3CDTF">2012-05-17T11:57:50Z</dcterms:created>
  <dcterms:modified xsi:type="dcterms:W3CDTF">2012-05-20T17:47:17Z</dcterms:modified>
</cp:coreProperties>
</file>