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62" r:id="rId3"/>
    <p:sldId id="265" r:id="rId4"/>
    <p:sldId id="266" r:id="rId5"/>
    <p:sldId id="264" r:id="rId6"/>
    <p:sldId id="269" r:id="rId7"/>
    <p:sldId id="268" r:id="rId8"/>
    <p:sldId id="270" r:id="rId9"/>
    <p:sldId id="258" r:id="rId10"/>
    <p:sldId id="257" r:id="rId11"/>
    <p:sldId id="273" r:id="rId12"/>
    <p:sldId id="274" r:id="rId13"/>
    <p:sldId id="271" r:id="rId14"/>
    <p:sldId id="272" r:id="rId15"/>
    <p:sldId id="259" r:id="rId16"/>
    <p:sldId id="275" r:id="rId17"/>
    <p:sldId id="276" r:id="rId18"/>
    <p:sldId id="277" r:id="rId19"/>
  </p:sldIdLst>
  <p:sldSz cx="9144000" cy="6858000" type="screen4x3"/>
  <p:notesSz cx="6858000" cy="9144000"/>
  <p:embeddedFontLst>
    <p:embeddedFont>
      <p:font typeface="Castellar" pitchFamily="18" charset="0"/>
      <p:regular r:id="rId20"/>
    </p:embeddedFont>
    <p:embeddedFont>
      <p:font typeface="Chiller" pitchFamily="82" charset="0"/>
      <p:regular r:id="rId21"/>
    </p:embeddedFont>
    <p:embeddedFont>
      <p:font typeface="Aaron"/>
      <p:bold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996633"/>
    <a:srgbClr val="CC6600"/>
    <a:srgbClr val="000000"/>
    <a:srgbClr val="4F6228"/>
    <a:srgbClr val="EEECE1"/>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2178" y="-9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7:14-37</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074760"/>
            <a:ext cx="8229600" cy="5509200"/>
          </a:xfrm>
          <a:prstGeom prst="rect">
            <a:avLst/>
          </a:prstGeom>
          <a:noFill/>
        </p:spPr>
        <p:txBody>
          <a:bodyPr wrap="square" rtlCol="0">
            <a:spAutoFit/>
          </a:bodyPr>
          <a:lstStyle/>
          <a:p>
            <a:r>
              <a:rPr lang="en-US" sz="3200" dirty="0">
                <a:solidFill>
                  <a:srgbClr val="FFFF00"/>
                </a:solidFill>
              </a:rPr>
              <a:t>C. H. Spurgeon ~ </a:t>
            </a:r>
            <a:r>
              <a:rPr lang="en-US" sz="3200" dirty="0"/>
              <a:t>“’We shall not be hanged for our thoughts,’ cries one. I wish that such idle talkers would remember that they will be damned for their thoughts; and that instead of evil thoughts being less sinful than evil acts, it may sometimes happen that in the thought the man may be worse than in the deed. </a:t>
            </a:r>
            <a:endParaRPr lang="en-US" sz="32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6" name="TextBox 5"/>
          <p:cNvSpPr txBox="1"/>
          <p:nvPr/>
        </p:nvSpPr>
        <p:spPr>
          <a:xfrm>
            <a:off x="457200" y="1074760"/>
            <a:ext cx="8229600" cy="5509200"/>
          </a:xfrm>
          <a:prstGeom prst="rect">
            <a:avLst/>
          </a:prstGeom>
          <a:noFill/>
        </p:spPr>
        <p:txBody>
          <a:bodyPr wrap="square" rtlCol="0">
            <a:spAutoFit/>
          </a:bodyPr>
          <a:lstStyle/>
          <a:p>
            <a:r>
              <a:rPr lang="en-US" sz="3200" dirty="0"/>
              <a:t>He may not be able to carry out all the mischief that lurks within his designs, and yet in forming the design he may incur all the guilt. Thoughts are the eggs of words and actions, and within the thoughts lie compacted and condensed all the villainy of actual transgressions</a:t>
            </a:r>
            <a:r>
              <a:rPr lang="en-US" sz="3200" dirty="0" smtClean="0"/>
              <a:t>.”</a:t>
            </a:r>
            <a:endParaRPr lang="en-US" sz="3200" dirty="0">
              <a:solidFill>
                <a:srgbClr val="FFFF00"/>
              </a:solidFill>
              <a:latin typeface="Castellar" pitchFamily="18" charset="0"/>
            </a:endParaRPr>
          </a:p>
        </p:txBody>
      </p:sp>
    </p:spTree>
    <p:extLst>
      <p:ext uri="{BB962C8B-B14F-4D97-AF65-F5344CB8AC3E}">
        <p14:creationId xmlns:p14="http://schemas.microsoft.com/office/powerpoint/2010/main" xmlns="" val="202765729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94199073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2736376" cy="646331"/>
          </a:xfrm>
          <a:prstGeom prst="rect">
            <a:avLst/>
          </a:prstGeom>
          <a:noFill/>
        </p:spPr>
        <p:txBody>
          <a:bodyPr wrap="square" rtlCol="0">
            <a:spAutoFit/>
          </a:bodyPr>
          <a:lstStyle/>
          <a:p>
            <a:r>
              <a:rPr lang="en-US" sz="3600" dirty="0">
                <a:solidFill>
                  <a:srgbClr val="FFFF00"/>
                </a:solidFill>
              </a:rPr>
              <a:t>Evil </a:t>
            </a:r>
            <a:r>
              <a:rPr lang="en-US" sz="3600" dirty="0" smtClean="0">
                <a:solidFill>
                  <a:srgbClr val="FFFF00"/>
                </a:solidFill>
              </a:rPr>
              <a:t>eye</a:t>
            </a:r>
            <a:endParaRPr lang="en-US" sz="3600" dirty="0">
              <a:solidFill>
                <a:srgbClr val="FFFF00"/>
              </a:solidFill>
              <a:latin typeface="Castellar" pitchFamily="18" charset="0"/>
            </a:endParaRPr>
          </a:p>
        </p:txBody>
      </p:sp>
      <p:sp>
        <p:nvSpPr>
          <p:cNvPr id="3" name="TextBox 2"/>
          <p:cNvSpPr txBox="1"/>
          <p:nvPr/>
        </p:nvSpPr>
        <p:spPr>
          <a:xfrm>
            <a:off x="685800" y="3421040"/>
            <a:ext cx="8001000" cy="646331"/>
          </a:xfrm>
          <a:prstGeom prst="rect">
            <a:avLst/>
          </a:prstGeom>
          <a:noFill/>
        </p:spPr>
        <p:txBody>
          <a:bodyPr wrap="square" rtlCol="0">
            <a:spAutoFit/>
          </a:bodyPr>
          <a:lstStyle/>
          <a:p>
            <a:pPr marL="344488" indent="-344488">
              <a:buFont typeface="Arial" pitchFamily="34" charset="0"/>
              <a:buChar char="•"/>
            </a:pPr>
            <a:r>
              <a:rPr lang="en-US" sz="3600" dirty="0"/>
              <a:t>NIV, NASB ~ </a:t>
            </a:r>
            <a:r>
              <a:rPr lang="en-US" sz="3600" dirty="0">
                <a:solidFill>
                  <a:srgbClr val="FFFF00"/>
                </a:solidFill>
              </a:rPr>
              <a:t>envy</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5" name="TextBox 4"/>
          <p:cNvSpPr txBox="1"/>
          <p:nvPr/>
        </p:nvSpPr>
        <p:spPr>
          <a:xfrm>
            <a:off x="457200" y="1146396"/>
            <a:ext cx="8229600" cy="2862322"/>
          </a:xfrm>
          <a:prstGeom prst="rect">
            <a:avLst/>
          </a:prstGeom>
          <a:noFill/>
        </p:spPr>
        <p:txBody>
          <a:bodyPr wrap="square" rtlCol="0">
            <a:spAutoFit/>
          </a:bodyPr>
          <a:lstStyle/>
          <a:p>
            <a:r>
              <a:rPr lang="en-US" sz="3600" dirty="0" smtClean="0">
                <a:solidFill>
                  <a:schemeClr val="bg1"/>
                </a:solidFill>
              </a:rPr>
              <a:t>              ~</a:t>
            </a:r>
            <a:r>
              <a:rPr lang="en-US" sz="3600" dirty="0" smtClean="0">
                <a:solidFill>
                  <a:srgbClr val="FFFF00"/>
                </a:solidFill>
              </a:rPr>
              <a:t> </a:t>
            </a:r>
            <a:r>
              <a:rPr lang="en-US" sz="3600" b="1" i="1" dirty="0" err="1">
                <a:solidFill>
                  <a:srgbClr val="FFFF00"/>
                </a:solidFill>
                <a:latin typeface="Times New Roman" pitchFamily="18" charset="0"/>
                <a:cs typeface="Times New Roman" pitchFamily="18" charset="0"/>
              </a:rPr>
              <a:t>ophalmos</a:t>
            </a:r>
            <a:r>
              <a:rPr lang="en-US" sz="3600" b="1" dirty="0">
                <a:solidFill>
                  <a:srgbClr val="FFFF00"/>
                </a:solidFill>
                <a:latin typeface="Times New Roman" pitchFamily="18" charset="0"/>
                <a:cs typeface="Times New Roman" pitchFamily="18" charset="0"/>
              </a:rPr>
              <a:t> </a:t>
            </a:r>
            <a:r>
              <a:rPr lang="en-US" sz="3600" b="1" i="1" dirty="0" err="1">
                <a:solidFill>
                  <a:srgbClr val="FFFF00"/>
                </a:solidFill>
                <a:latin typeface="Times New Roman" pitchFamily="18" charset="0"/>
                <a:cs typeface="Times New Roman" pitchFamily="18" charset="0"/>
              </a:rPr>
              <a:t>ponēros</a:t>
            </a:r>
            <a:r>
              <a:rPr lang="en-US" sz="3600" b="1" dirty="0">
                <a:solidFill>
                  <a:srgbClr val="FFFF00"/>
                </a:solidFill>
                <a:latin typeface="Times New Roman" pitchFamily="18" charset="0"/>
                <a:cs typeface="Times New Roman" pitchFamily="18" charset="0"/>
              </a:rPr>
              <a:t> </a:t>
            </a:r>
            <a:r>
              <a:rPr lang="en-US" sz="3600" dirty="0"/>
              <a:t>– Hebraism for </a:t>
            </a:r>
            <a:r>
              <a:rPr lang="en-US" sz="3600" i="1" dirty="0"/>
              <a:t>miserliness, covetousness </a:t>
            </a:r>
            <a:r>
              <a:rPr lang="en-US" sz="3600" dirty="0"/>
              <a:t>(an eye that is always on evil)</a:t>
            </a:r>
            <a:r>
              <a:rPr lang="en-US" sz="3600" dirty="0">
                <a:solidFill>
                  <a:srgbClr val="FFFF00"/>
                </a:solidFill>
              </a:rPr>
              <a:t> </a:t>
            </a:r>
            <a:endParaRPr lang="en-US" sz="3600" dirty="0">
              <a:solidFill>
                <a:srgbClr val="FFFF00"/>
              </a:solidFill>
              <a:latin typeface="Castellar" pitchFamily="18" charset="0"/>
            </a:endParaRPr>
          </a:p>
          <a:p>
            <a:endParaRPr lang="en-US" sz="3600" dirty="0">
              <a:solidFill>
                <a:srgbClr val="FFFF00"/>
              </a:solidFill>
              <a:latin typeface="Castellar" pitchFamily="18" charset="0"/>
            </a:endParaRPr>
          </a:p>
        </p:txBody>
      </p:sp>
      <p:sp>
        <p:nvSpPr>
          <p:cNvPr id="6" name="TextBox 5"/>
          <p:cNvSpPr txBox="1"/>
          <p:nvPr/>
        </p:nvSpPr>
        <p:spPr>
          <a:xfrm>
            <a:off x="457200" y="3971500"/>
            <a:ext cx="8229600" cy="1200329"/>
          </a:xfrm>
          <a:prstGeom prst="rect">
            <a:avLst/>
          </a:prstGeom>
          <a:noFill/>
        </p:spPr>
        <p:txBody>
          <a:bodyPr wrap="square" rtlCol="0">
            <a:spAutoFit/>
          </a:bodyPr>
          <a:lstStyle/>
          <a:p>
            <a:r>
              <a:rPr lang="en-US" sz="3600" dirty="0">
                <a:solidFill>
                  <a:srgbClr val="FFFF00"/>
                </a:solidFill>
              </a:rPr>
              <a:t>Blasphemy</a:t>
            </a:r>
            <a:r>
              <a:rPr lang="en-US" sz="3600" dirty="0"/>
              <a:t> ~ </a:t>
            </a:r>
            <a:r>
              <a:rPr lang="en-US" sz="3600" b="1" i="1" dirty="0" err="1">
                <a:solidFill>
                  <a:srgbClr val="FFFF00"/>
                </a:solidFill>
                <a:latin typeface="Times New Roman" pitchFamily="18" charset="0"/>
                <a:cs typeface="Times New Roman" pitchFamily="18" charset="0"/>
              </a:rPr>
              <a:t>blasphēmia</a:t>
            </a:r>
            <a:r>
              <a:rPr lang="en-US" sz="3600" dirty="0">
                <a:solidFill>
                  <a:srgbClr val="FFFF00"/>
                </a:solidFill>
              </a:rPr>
              <a:t> </a:t>
            </a:r>
            <a:r>
              <a:rPr lang="en-US" sz="3600" dirty="0" smtClean="0"/>
              <a:t>– </a:t>
            </a:r>
            <a:r>
              <a:rPr lang="en-US" sz="3600" i="1" dirty="0" smtClean="0"/>
              <a:t>to </a:t>
            </a:r>
            <a:r>
              <a:rPr lang="en-US" sz="3600" i="1" dirty="0"/>
              <a:t>hurt the </a:t>
            </a:r>
            <a:r>
              <a:rPr lang="en-US" sz="3600" i="1" dirty="0" smtClean="0"/>
              <a:t>fame</a:t>
            </a:r>
            <a:endParaRPr lang="en-US" sz="3600" dirty="0"/>
          </a:p>
        </p:txBody>
      </p:sp>
      <p:sp>
        <p:nvSpPr>
          <p:cNvPr id="7" name="TextBox 6"/>
          <p:cNvSpPr txBox="1"/>
          <p:nvPr/>
        </p:nvSpPr>
        <p:spPr>
          <a:xfrm>
            <a:off x="473120" y="5092908"/>
            <a:ext cx="8229600" cy="1200329"/>
          </a:xfrm>
          <a:prstGeom prst="rect">
            <a:avLst/>
          </a:prstGeom>
          <a:noFill/>
        </p:spPr>
        <p:txBody>
          <a:bodyPr wrap="square" rtlCol="0">
            <a:spAutoFit/>
          </a:bodyPr>
          <a:lstStyle/>
          <a:p>
            <a:r>
              <a:rPr lang="en-US" sz="3600" dirty="0">
                <a:solidFill>
                  <a:srgbClr val="FFFF00"/>
                </a:solidFill>
              </a:rPr>
              <a:t>Pride</a:t>
            </a:r>
            <a:r>
              <a:rPr lang="en-US" sz="3600" dirty="0"/>
              <a:t> ~ </a:t>
            </a:r>
            <a:r>
              <a:rPr lang="en-US" sz="3600" b="1" i="1" dirty="0" err="1">
                <a:latin typeface="Times New Roman" pitchFamily="18" charset="0"/>
                <a:cs typeface="Times New Roman" pitchFamily="18" charset="0"/>
              </a:rPr>
              <a:t>huperēphania</a:t>
            </a:r>
            <a:r>
              <a:rPr lang="en-US" sz="3600" dirty="0"/>
              <a:t> – </a:t>
            </a:r>
            <a:r>
              <a:rPr lang="en-US" sz="3600" i="1" dirty="0"/>
              <a:t>to </a:t>
            </a:r>
            <a:r>
              <a:rPr lang="en-US" sz="3600" i="1" dirty="0" smtClean="0"/>
              <a:t>over-shine</a:t>
            </a:r>
            <a:endParaRPr lang="en-US" sz="3600" dirty="0"/>
          </a:p>
        </p:txBody>
      </p:sp>
    </p:spTree>
    <p:extLst>
      <p:ext uri="{BB962C8B-B14F-4D97-AF65-F5344CB8AC3E}">
        <p14:creationId xmlns:p14="http://schemas.microsoft.com/office/powerpoint/2010/main" xmlns="" val="139792656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1"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par>
                          <p:cTn id="30" fill="hold">
                            <p:stCondLst>
                              <p:cond delay="500"/>
                            </p:stCondLst>
                            <p:childTnLst>
                              <p:par>
                                <p:cTn id="31" presetID="9" presetClass="emph" presetSubtype="0" grpId="1" nodeType="afterEffect">
                                  <p:stCondLst>
                                    <p:cond delay="0"/>
                                  </p:stCondLst>
                                  <p:childTnLst>
                                    <p:set>
                                      <p:cBhvr rctx="PPT">
                                        <p:cTn id="32" dur="indefinite"/>
                                        <p:tgtEl>
                                          <p:spTgt spid="2"/>
                                        </p:tgtEl>
                                        <p:attrNameLst>
                                          <p:attrName>style.opacity</p:attrName>
                                        </p:attrNameLst>
                                      </p:cBhvr>
                                      <p:to>
                                        <p:strVal val="0.5"/>
                                      </p:to>
                                    </p:set>
                                    <p:animEffect filter="image" prLst="opacity: 0.5">
                                      <p:cBhvr rctx="IE">
                                        <p:cTn id="33" dur="indefinite"/>
                                        <p:tgtEl>
                                          <p:spTgt spid="2"/>
                                        </p:tgtEl>
                                      </p:cBhvr>
                                    </p:animEffect>
                                  </p:childTnLst>
                                </p:cTn>
                              </p:par>
                              <p:par>
                                <p:cTn id="34" presetID="9" presetClass="emph" presetSubtype="0" grpId="1" nodeType="withEffect">
                                  <p:stCondLst>
                                    <p:cond delay="0"/>
                                  </p:stCondLst>
                                  <p:childTnLst>
                                    <p:set>
                                      <p:cBhvr rctx="PPT">
                                        <p:cTn id="35" dur="indefinite"/>
                                        <p:tgtEl>
                                          <p:spTgt spid="5"/>
                                        </p:tgtEl>
                                        <p:attrNameLst>
                                          <p:attrName>style.opacity</p:attrName>
                                        </p:attrNameLst>
                                      </p:cBhvr>
                                      <p:to>
                                        <p:strVal val="0.5"/>
                                      </p:to>
                                    </p:set>
                                    <p:animEffect filter="image" prLst="opacity: 0.5">
                                      <p:cBhvr rctx="IE">
                                        <p:cTn id="36" dur="indefinite"/>
                                        <p:tgtEl>
                                          <p:spTgt spid="5"/>
                                        </p:tgtEl>
                                      </p:cBhvr>
                                    </p:animEffect>
                                  </p:childTnLst>
                                </p:cTn>
                              </p:par>
                              <p:par>
                                <p:cTn id="37" presetID="9" presetClass="emph" presetSubtype="0" grpId="1" nodeType="withEffect">
                                  <p:stCondLst>
                                    <p:cond delay="0"/>
                                  </p:stCondLst>
                                  <p:childTnLst>
                                    <p:set>
                                      <p:cBhvr rctx="PPT">
                                        <p:cTn id="38" dur="indefinite"/>
                                        <p:tgtEl>
                                          <p:spTgt spid="3"/>
                                        </p:tgtEl>
                                        <p:attrNameLst>
                                          <p:attrName>style.opacity</p:attrName>
                                        </p:attrNameLst>
                                      </p:cBhvr>
                                      <p:to>
                                        <p:strVal val="0.5"/>
                                      </p:to>
                                    </p:set>
                                    <p:animEffect filter="image" prLst="opacity: 0.5">
                                      <p:cBhvr rctx="IE">
                                        <p:cTn id="39" dur="indefinite"/>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ppt_w</p:attrName>
                                        </p:attrNameLst>
                                      </p:cBhvr>
                                      <p:tavLst>
                                        <p:tav tm="0">
                                          <p:val>
                                            <p:fltVal val="0"/>
                                          </p:val>
                                        </p:tav>
                                        <p:tav tm="100000">
                                          <p:val>
                                            <p:strVal val="#ppt_w"/>
                                          </p:val>
                                        </p:tav>
                                      </p:tavLst>
                                    </p:anim>
                                    <p:anim calcmode="lin" valueType="num">
                                      <p:cBhvr>
                                        <p:cTn id="45" dur="500" fill="hold"/>
                                        <p:tgtEl>
                                          <p:spTgt spid="7"/>
                                        </p:tgtEl>
                                        <p:attrNameLst>
                                          <p:attrName>ppt_h</p:attrName>
                                        </p:attrNameLst>
                                      </p:cBhvr>
                                      <p:tavLst>
                                        <p:tav tm="0">
                                          <p:val>
                                            <p:fltVal val="0"/>
                                          </p:val>
                                        </p:tav>
                                        <p:tav tm="100000">
                                          <p:val>
                                            <p:strVal val="#ppt_h"/>
                                          </p:val>
                                        </p:tav>
                                      </p:tavLst>
                                    </p:anim>
                                    <p:animEffect transition="in" filter="fade">
                                      <p:cBhvr>
                                        <p:cTn id="46" dur="500"/>
                                        <p:tgtEl>
                                          <p:spTgt spid="7"/>
                                        </p:tgtEl>
                                      </p:cBhvr>
                                    </p:animEffect>
                                  </p:childTnLst>
                                </p:cTn>
                              </p:par>
                            </p:childTnLst>
                          </p:cTn>
                        </p:par>
                        <p:par>
                          <p:cTn id="47" fill="hold">
                            <p:stCondLst>
                              <p:cond delay="500"/>
                            </p:stCondLst>
                            <p:childTnLst>
                              <p:par>
                                <p:cTn id="48" presetID="9" presetClass="emph" presetSubtype="0" grpId="0" nodeType="afterEffect">
                                  <p:stCondLst>
                                    <p:cond delay="0"/>
                                  </p:stCondLst>
                                  <p:childTnLst>
                                    <p:set>
                                      <p:cBhvr rctx="PPT">
                                        <p:cTn id="49" dur="indefinite"/>
                                        <p:tgtEl>
                                          <p:spTgt spid="6"/>
                                        </p:tgtEl>
                                        <p:attrNameLst>
                                          <p:attrName>style.opacity</p:attrName>
                                        </p:attrNameLst>
                                      </p:cBhvr>
                                      <p:to>
                                        <p:strVal val="0.5"/>
                                      </p:to>
                                    </p:set>
                                    <p:animEffect filter="image" prLst="opacity: 0.5">
                                      <p:cBhvr rctx="IE">
                                        <p:cTn id="50"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P spid="5" grpId="1"/>
      <p:bldP spid="6" grpId="0"/>
      <p:bldP spid="6" grpId="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8271227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4933665" y="5232305"/>
            <a:ext cx="3377821"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709063" y="2152934"/>
            <a:ext cx="5506889"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2123658"/>
          </a:xfrm>
          <a:prstGeom prst="rect">
            <a:avLst/>
          </a:prstGeom>
          <a:noFill/>
        </p:spPr>
        <p:txBody>
          <a:bodyPr wrap="square" rtlCol="0">
            <a:spAutoFit/>
          </a:bodyPr>
          <a:lstStyle/>
          <a:p>
            <a:r>
              <a:rPr lang="en-US" sz="3300" dirty="0"/>
              <a:t>Matt. 15:28 ~ </a:t>
            </a:r>
            <a:r>
              <a:rPr lang="en-US" sz="3300" dirty="0">
                <a:solidFill>
                  <a:srgbClr val="FFFF00"/>
                </a:solidFill>
              </a:rPr>
              <a:t>Then Jesus answered and said to her, "O woman, great </a:t>
            </a:r>
            <a:r>
              <a:rPr lang="en-US" sz="3300" i="1" dirty="0">
                <a:solidFill>
                  <a:srgbClr val="FFFF00"/>
                </a:solidFill>
              </a:rPr>
              <a:t>is</a:t>
            </a:r>
            <a:r>
              <a:rPr lang="en-US" sz="3300" dirty="0">
                <a:solidFill>
                  <a:srgbClr val="FFFF00"/>
                </a:solidFill>
              </a:rPr>
              <a:t> your faith! Let it be to you as you desire."</a:t>
            </a:r>
            <a:endParaRPr lang="en-US" sz="33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7" name="TextBox 6"/>
          <p:cNvSpPr txBox="1"/>
          <p:nvPr/>
        </p:nvSpPr>
        <p:spPr>
          <a:xfrm>
            <a:off x="470847" y="3234508"/>
            <a:ext cx="8215953" cy="3231654"/>
          </a:xfrm>
          <a:prstGeom prst="rect">
            <a:avLst/>
          </a:prstGeom>
          <a:noFill/>
        </p:spPr>
        <p:txBody>
          <a:bodyPr wrap="square" rtlCol="0">
            <a:spAutoFit/>
          </a:bodyPr>
          <a:lstStyle/>
          <a:p>
            <a:r>
              <a:rPr lang="en-US" sz="3300" dirty="0"/>
              <a:t>Matt. 8:10 ~ </a:t>
            </a:r>
            <a:r>
              <a:rPr lang="en-US" sz="3300" dirty="0">
                <a:solidFill>
                  <a:srgbClr val="FFFF00"/>
                </a:solidFill>
              </a:rPr>
              <a:t>When Jesus heard </a:t>
            </a:r>
            <a:r>
              <a:rPr lang="en-US" sz="3300" i="1" dirty="0">
                <a:solidFill>
                  <a:srgbClr val="FFFF00"/>
                </a:solidFill>
              </a:rPr>
              <a:t>it</a:t>
            </a:r>
            <a:r>
              <a:rPr lang="en-US" sz="3300" dirty="0">
                <a:solidFill>
                  <a:srgbClr val="FFFF00"/>
                </a:solidFill>
              </a:rPr>
              <a:t>, He marveled, and said to those who followed, "Assuredly, I say to you, I have not found such great faith, not even in Israel!”</a:t>
            </a:r>
            <a:endParaRPr lang="en-US" sz="3300" dirty="0">
              <a:solidFill>
                <a:srgbClr val="FFFF00"/>
              </a:solidFill>
              <a:latin typeface="Castellar" pitchFamily="18" charset="0"/>
            </a:endParaRPr>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500"/>
                            </p:stCondLst>
                            <p:childTnLst>
                              <p:par>
                                <p:cTn id="24" presetID="9" presetClass="emph" presetSubtype="0" grpId="2" nodeType="afterEffect">
                                  <p:stCondLst>
                                    <p:cond delay="0"/>
                                  </p:stCondLst>
                                  <p:childTnLst>
                                    <p:set>
                                      <p:cBhvr rctx="PPT">
                                        <p:cTn id="25" dur="indefinite"/>
                                        <p:tgtEl>
                                          <p:spTgt spid="2"/>
                                        </p:tgtEl>
                                        <p:attrNameLst>
                                          <p:attrName>style.opacity</p:attrName>
                                        </p:attrNameLst>
                                      </p:cBhvr>
                                      <p:to>
                                        <p:strVal val="0.5"/>
                                      </p:to>
                                    </p:set>
                                    <p:animEffect filter="image" prLst="opacity: 0.5">
                                      <p:cBhvr rctx="IE">
                                        <p:cTn id="26" dur="indefinite"/>
                                        <p:tgtEl>
                                          <p:spTgt spid="2"/>
                                        </p:tgtEl>
                                      </p:cBhvr>
                                    </p:animEffect>
                                  </p:childTnLst>
                                </p:cTn>
                              </p:par>
                              <p:par>
                                <p:cTn id="27" presetID="9" presetClass="emph" presetSubtype="0" grpId="1" nodeType="withEffect">
                                  <p:stCondLst>
                                    <p:cond delay="0"/>
                                  </p:stCondLst>
                                  <p:childTnLst>
                                    <p:set>
                                      <p:cBhvr rctx="PPT">
                                        <p:cTn id="28" dur="indefinite"/>
                                        <p:tgtEl>
                                          <p:spTgt spid="3"/>
                                        </p:tgtEl>
                                        <p:attrNameLst>
                                          <p:attrName>style.opacity</p:attrName>
                                        </p:attrNameLst>
                                      </p:cBhvr>
                                      <p:to>
                                        <p:strVal val="0.5"/>
                                      </p:to>
                                    </p:set>
                                    <p:animEffect filter="image" prLst="opacity: 0.5">
                                      <p:cBhvr rctx="IE">
                                        <p:cTn id="29" dur="indefinite"/>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3" grpId="1" animBg="1"/>
      <p:bldP spid="2" grpId="1"/>
      <p:bldP spid="2" grpId="2"/>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9795849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a:solidFill>
                  <a:srgbClr val="FFFF00"/>
                </a:solidFill>
              </a:rPr>
              <a:t>G. Campbell Morgan ~ </a:t>
            </a:r>
            <a:r>
              <a:rPr lang="en-US" sz="3600" dirty="0"/>
              <a:t>“Behold, ‘a Man of sorrows, and acquainted with grief!’ Behold a Man exercising a ministry full of healing power and elemental light; but never forget that this service was costly.”</a:t>
            </a:r>
            <a:endParaRPr lang="en-US" sz="33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8803412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93950346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16758"/>
          </a:xfrm>
          <a:prstGeom prst="rect">
            <a:avLst/>
          </a:prstGeom>
          <a:noFill/>
        </p:spPr>
        <p:txBody>
          <a:bodyPr wrap="square" rtlCol="0">
            <a:spAutoFit/>
          </a:bodyPr>
          <a:lstStyle/>
          <a:p>
            <a:r>
              <a:rPr lang="en-US" sz="3200" dirty="0">
                <a:solidFill>
                  <a:srgbClr val="FFFF00"/>
                </a:solidFill>
              </a:rPr>
              <a:t>H. A. </a:t>
            </a:r>
            <a:r>
              <a:rPr lang="en-US" sz="3200" dirty="0" err="1">
                <a:solidFill>
                  <a:srgbClr val="FFFF00"/>
                </a:solidFill>
              </a:rPr>
              <a:t>Ironside</a:t>
            </a:r>
            <a:r>
              <a:rPr lang="en-US" sz="3200" dirty="0">
                <a:solidFill>
                  <a:srgbClr val="FFFF00"/>
                </a:solidFill>
              </a:rPr>
              <a:t> ~ </a:t>
            </a:r>
            <a:r>
              <a:rPr lang="en-US" sz="3200" dirty="0"/>
              <a:t>“To the spiritual mind, it is a question of unceasing wonder that men should be so ready to follow and even fearlessly contend for the authority of human traditions, while they are just as ready to ignore the plain teachings of the Word of God.”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5836602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http://images.nationalgeographic.com/wpf/media-live/photos/000/005/cache/common-vampire-bat_505_600x450.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605185">
            <a:off x="1900597" y="3518599"/>
            <a:ext cx="3901455" cy="2926091"/>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t>Lev. 11:13-19 ~ </a:t>
            </a:r>
            <a:r>
              <a:rPr lang="en-US" sz="3600" baseline="30000" dirty="0"/>
              <a:t>13</a:t>
            </a:r>
            <a:r>
              <a:rPr lang="en-US" sz="3600" dirty="0"/>
              <a:t> </a:t>
            </a:r>
            <a:r>
              <a:rPr lang="en-US" sz="3600" dirty="0">
                <a:solidFill>
                  <a:srgbClr val="FFFF00"/>
                </a:solidFill>
              </a:rPr>
              <a:t>And these you shall regard as an abomination …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5" name="TextBox 4"/>
          <p:cNvSpPr txBox="1"/>
          <p:nvPr/>
        </p:nvSpPr>
        <p:spPr>
          <a:xfrm>
            <a:off x="457200" y="2233550"/>
            <a:ext cx="8229600" cy="2308324"/>
          </a:xfrm>
          <a:prstGeom prst="rect">
            <a:avLst/>
          </a:prstGeom>
          <a:noFill/>
        </p:spPr>
        <p:txBody>
          <a:bodyPr wrap="square" rtlCol="0">
            <a:spAutoFit/>
          </a:bodyPr>
          <a:lstStyle/>
          <a:p>
            <a:r>
              <a:rPr lang="en-US" sz="3600" baseline="30000" dirty="0" smtClean="0"/>
              <a:t>                                          19</a:t>
            </a:r>
            <a:r>
              <a:rPr lang="en-US" sz="3600" dirty="0" smtClean="0"/>
              <a:t> </a:t>
            </a:r>
            <a:r>
              <a:rPr lang="en-US" sz="3600" dirty="0">
                <a:solidFill>
                  <a:srgbClr val="FFFF00"/>
                </a:solidFill>
              </a:rPr>
              <a:t>… the stork, the heron after its kind, the hoopoe, and the bat.</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305233204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 calcmode="lin" valueType="num">
                                      <p:cBhvr>
                                        <p:cTn id="20" dur="500" fill="hold"/>
                                        <p:tgtEl>
                                          <p:spTgt spid="1026"/>
                                        </p:tgtEl>
                                        <p:attrNameLst>
                                          <p:attrName>ppt_w</p:attrName>
                                        </p:attrNameLst>
                                      </p:cBhvr>
                                      <p:tavLst>
                                        <p:tav tm="0">
                                          <p:val>
                                            <p:fltVal val="0"/>
                                          </p:val>
                                        </p:tav>
                                        <p:tav tm="100000">
                                          <p:val>
                                            <p:strVal val="#ppt_w"/>
                                          </p:val>
                                        </p:tav>
                                      </p:tavLst>
                                    </p:anim>
                                    <p:anim calcmode="lin" valueType="num">
                                      <p:cBhvr>
                                        <p:cTn id="21" dur="500" fill="hold"/>
                                        <p:tgtEl>
                                          <p:spTgt spid="1026"/>
                                        </p:tgtEl>
                                        <p:attrNameLst>
                                          <p:attrName>ppt_h</p:attrName>
                                        </p:attrNameLst>
                                      </p:cBhvr>
                                      <p:tavLst>
                                        <p:tav tm="0">
                                          <p:val>
                                            <p:fltVal val="0"/>
                                          </p:val>
                                        </p:tav>
                                        <p:tav tm="100000">
                                          <p:val>
                                            <p:strVal val="#ppt_h"/>
                                          </p:val>
                                        </p:tav>
                                      </p:tavLst>
                                    </p:anim>
                                    <p:animEffect transition="in" filter="fade">
                                      <p:cBhvr>
                                        <p:cTn id="2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862322"/>
          </a:xfrm>
          <a:prstGeom prst="rect">
            <a:avLst/>
          </a:prstGeom>
          <a:noFill/>
        </p:spPr>
        <p:txBody>
          <a:bodyPr wrap="square" rtlCol="0">
            <a:spAutoFit/>
          </a:bodyPr>
          <a:lstStyle/>
          <a:p>
            <a:r>
              <a:rPr lang="en-US" sz="3600" dirty="0"/>
              <a:t>Lev. 11:4-6 ~ </a:t>
            </a:r>
            <a:r>
              <a:rPr lang="en-US" sz="3600" baseline="30000" dirty="0"/>
              <a:t>4</a:t>
            </a:r>
            <a:r>
              <a:rPr lang="en-US" sz="3600" dirty="0"/>
              <a:t> </a:t>
            </a:r>
            <a:r>
              <a:rPr lang="en-US" sz="3600" dirty="0">
                <a:solidFill>
                  <a:srgbClr val="FFFF00"/>
                </a:solidFill>
              </a:rPr>
              <a:t>Nevertheless these you shall not eat among those that chew the cud or those that have cloven hooves: … </a:t>
            </a:r>
            <a:r>
              <a:rPr lang="en-US" sz="3600" dirty="0" smtClean="0">
                <a:solidFill>
                  <a:srgbClr val="FFFF00"/>
                </a:solidFill>
              </a:rPr>
              <a:t> </a:t>
            </a:r>
            <a:endParaRPr lang="en-US" sz="3600" dirty="0">
              <a:solidFill>
                <a:srgbClr val="FFFF00"/>
              </a:solidFill>
            </a:endParaRPr>
          </a:p>
        </p:txBody>
      </p:sp>
      <p:sp>
        <p:nvSpPr>
          <p:cNvPr id="5" name="TextBox 4"/>
          <p:cNvSpPr txBox="1"/>
          <p:nvPr/>
        </p:nvSpPr>
        <p:spPr>
          <a:xfrm>
            <a:off x="457200" y="3329050"/>
            <a:ext cx="8229600" cy="3416320"/>
          </a:xfrm>
          <a:prstGeom prst="rect">
            <a:avLst/>
          </a:prstGeom>
          <a:noFill/>
        </p:spPr>
        <p:txBody>
          <a:bodyPr wrap="square" rtlCol="0">
            <a:spAutoFit/>
          </a:bodyPr>
          <a:lstStyle/>
          <a:p>
            <a:r>
              <a:rPr lang="en-US" sz="3600" baseline="30000" dirty="0" smtClean="0"/>
              <a:t>                                          		</a:t>
            </a:r>
            <a:r>
              <a:rPr lang="en-US" sz="3600" dirty="0" smtClean="0"/>
              <a:t>  </a:t>
            </a:r>
            <a:r>
              <a:rPr lang="en-US" sz="3600" baseline="30000" dirty="0" smtClean="0"/>
              <a:t>6</a:t>
            </a:r>
            <a:r>
              <a:rPr lang="en-US" sz="3600" dirty="0" smtClean="0"/>
              <a:t> </a:t>
            </a:r>
            <a:r>
              <a:rPr lang="en-US" sz="3600" dirty="0">
                <a:solidFill>
                  <a:srgbClr val="FFFF00"/>
                </a:solidFill>
              </a:rPr>
              <a:t>… and the swine, though it divides the hoof, having cloven hooves, yet does not chew the cud, is unclean to you.</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3461468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5" name="TextBox 4"/>
          <p:cNvSpPr txBox="1"/>
          <p:nvPr/>
        </p:nvSpPr>
        <p:spPr>
          <a:xfrm>
            <a:off x="457200" y="1143000"/>
            <a:ext cx="8229600" cy="2862322"/>
          </a:xfrm>
          <a:prstGeom prst="rect">
            <a:avLst/>
          </a:prstGeom>
          <a:noFill/>
        </p:spPr>
        <p:txBody>
          <a:bodyPr wrap="square" rtlCol="0">
            <a:spAutoFit/>
          </a:bodyPr>
          <a:lstStyle/>
          <a:p>
            <a:r>
              <a:rPr lang="en-US" sz="3600" dirty="0">
                <a:solidFill>
                  <a:srgbClr val="FFFF00"/>
                </a:solidFill>
              </a:rPr>
              <a:t>A. W. </a:t>
            </a:r>
            <a:r>
              <a:rPr lang="en-US" sz="3600" dirty="0" err="1">
                <a:solidFill>
                  <a:srgbClr val="FFFF00"/>
                </a:solidFill>
              </a:rPr>
              <a:t>Tozer</a:t>
            </a:r>
            <a:r>
              <a:rPr lang="en-US" sz="3600" dirty="0">
                <a:solidFill>
                  <a:srgbClr val="FFFF00"/>
                </a:solidFill>
              </a:rPr>
              <a:t> ~ </a:t>
            </a:r>
            <a:r>
              <a:rPr lang="en-US" sz="3600" dirty="0"/>
              <a:t>“A Pharisee is hard on others and easy on himself, but a spiritual man is easy on others and hard on himself</a:t>
            </a:r>
            <a:r>
              <a:rPr lang="en-US" sz="3600" dirty="0" smtClean="0"/>
              <a:t>.”</a:t>
            </a:r>
            <a:endParaRPr lang="en-US" sz="3600" dirty="0"/>
          </a:p>
        </p:txBody>
      </p:sp>
    </p:spTree>
    <p:extLst>
      <p:ext uri="{BB962C8B-B14F-4D97-AF65-F5344CB8AC3E}">
        <p14:creationId xmlns:p14="http://schemas.microsoft.com/office/powerpoint/2010/main" xmlns="" val="305532645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5" name="TextBox 4"/>
          <p:cNvSpPr txBox="1"/>
          <p:nvPr/>
        </p:nvSpPr>
        <p:spPr>
          <a:xfrm>
            <a:off x="457200" y="1143000"/>
            <a:ext cx="8229600" cy="5478423"/>
          </a:xfrm>
          <a:prstGeom prst="rect">
            <a:avLst/>
          </a:prstGeom>
          <a:noFill/>
        </p:spPr>
        <p:txBody>
          <a:bodyPr wrap="square" rtlCol="0">
            <a:spAutoFit/>
          </a:bodyPr>
          <a:lstStyle/>
          <a:p>
            <a:r>
              <a:rPr lang="en-US" sz="3400" dirty="0"/>
              <a:t>Matt. 12:30-31 ~ </a:t>
            </a:r>
            <a:r>
              <a:rPr lang="en-US" sz="3400" baseline="30000" dirty="0"/>
              <a:t>30</a:t>
            </a:r>
            <a:r>
              <a:rPr lang="en-US" sz="3400" dirty="0"/>
              <a:t> </a:t>
            </a:r>
            <a:r>
              <a:rPr lang="en-US" sz="3400" dirty="0">
                <a:solidFill>
                  <a:srgbClr val="FFFF00"/>
                </a:solidFill>
              </a:rPr>
              <a:t>And you shall love the LORD your God with all your heart, with all your soul, with all your mind, and with all your strength.’ This is the first commandment. </a:t>
            </a:r>
            <a:r>
              <a:rPr lang="en-US" sz="3400" baseline="30000" dirty="0"/>
              <a:t>31</a:t>
            </a:r>
            <a:r>
              <a:rPr lang="en-US" sz="3400" dirty="0"/>
              <a:t> </a:t>
            </a:r>
            <a:r>
              <a:rPr lang="en-US" sz="3400" dirty="0">
                <a:solidFill>
                  <a:srgbClr val="FFFF00"/>
                </a:solidFill>
              </a:rPr>
              <a:t>And the second, like it, is this: You shall love your neighbor as yourself.</a:t>
            </a:r>
          </a:p>
        </p:txBody>
      </p:sp>
    </p:spTree>
    <p:extLst>
      <p:ext uri="{BB962C8B-B14F-4D97-AF65-F5344CB8AC3E}">
        <p14:creationId xmlns:p14="http://schemas.microsoft.com/office/powerpoint/2010/main" xmlns="" val="137671476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7" name="Oval 36"/>
          <p:cNvSpPr/>
          <p:nvPr/>
        </p:nvSpPr>
        <p:spPr>
          <a:xfrm>
            <a:off x="2840543" y="2093607"/>
            <a:ext cx="3596806" cy="35968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
        <p:nvSpPr>
          <p:cNvPr id="29" name="TextBox 28"/>
          <p:cNvSpPr txBox="1"/>
          <p:nvPr/>
        </p:nvSpPr>
        <p:spPr>
          <a:xfrm>
            <a:off x="6567800" y="3342196"/>
            <a:ext cx="2119000" cy="1015663"/>
          </a:xfrm>
          <a:prstGeom prst="rect">
            <a:avLst/>
          </a:prstGeom>
          <a:noFill/>
        </p:spPr>
        <p:txBody>
          <a:bodyPr wrap="square" rtlCol="0">
            <a:spAutoFit/>
          </a:bodyPr>
          <a:lstStyle/>
          <a:p>
            <a:r>
              <a:rPr lang="en-US" sz="6000" dirty="0" smtClean="0">
                <a:solidFill>
                  <a:srgbClr val="FFFF00"/>
                </a:solidFill>
                <a:latin typeface="Chiller" pitchFamily="82" charset="0"/>
              </a:rPr>
              <a:t>Legalism</a:t>
            </a:r>
            <a:endParaRPr lang="en-US" sz="6000" dirty="0">
              <a:solidFill>
                <a:srgbClr val="FFFF00"/>
              </a:solidFill>
              <a:latin typeface="Chiller" pitchFamily="82" charset="0"/>
            </a:endParaRPr>
          </a:p>
        </p:txBody>
      </p:sp>
      <p:sp>
        <p:nvSpPr>
          <p:cNvPr id="30" name="TextBox 29"/>
          <p:cNvSpPr txBox="1"/>
          <p:nvPr/>
        </p:nvSpPr>
        <p:spPr>
          <a:xfrm>
            <a:off x="245661" y="2906072"/>
            <a:ext cx="2352012" cy="1938992"/>
          </a:xfrm>
          <a:prstGeom prst="rect">
            <a:avLst/>
          </a:prstGeom>
          <a:noFill/>
        </p:spPr>
        <p:txBody>
          <a:bodyPr wrap="square" rtlCol="0">
            <a:spAutoFit/>
          </a:bodyPr>
          <a:lstStyle/>
          <a:p>
            <a:pPr algn="r"/>
            <a:r>
              <a:rPr lang="en-US" sz="6000" dirty="0" smtClean="0">
                <a:solidFill>
                  <a:srgbClr val="FFFF00"/>
                </a:solidFill>
                <a:latin typeface="Chiller" pitchFamily="82" charset="0"/>
              </a:rPr>
              <a:t>Legalistic liberties</a:t>
            </a:r>
            <a:endParaRPr lang="en-US" sz="6000" dirty="0">
              <a:solidFill>
                <a:srgbClr val="FFFF00"/>
              </a:solidFill>
              <a:latin typeface="Chiller" pitchFamily="82" charset="0"/>
            </a:endParaRPr>
          </a:p>
        </p:txBody>
      </p:sp>
      <p:sp>
        <p:nvSpPr>
          <p:cNvPr id="36" name="Freeform 35"/>
          <p:cNvSpPr/>
          <p:nvPr/>
        </p:nvSpPr>
        <p:spPr>
          <a:xfrm>
            <a:off x="4627883" y="2196367"/>
            <a:ext cx="1718310" cy="1619250"/>
          </a:xfrm>
          <a:custGeom>
            <a:avLst/>
            <a:gdLst>
              <a:gd name="connsiteX0" fmla="*/ 0 w 1710712"/>
              <a:gd name="connsiteY0" fmla="*/ 0 h 1638300"/>
              <a:gd name="connsiteX1" fmla="*/ 400050 w 1710712"/>
              <a:gd name="connsiteY1" fmla="*/ 80010 h 1638300"/>
              <a:gd name="connsiteX2" fmla="*/ 750570 w 1710712"/>
              <a:gd name="connsiteY2" fmla="*/ 220980 h 1638300"/>
              <a:gd name="connsiteX3" fmla="*/ 1002030 w 1710712"/>
              <a:gd name="connsiteY3" fmla="*/ 388620 h 1638300"/>
              <a:gd name="connsiteX4" fmla="*/ 1200150 w 1710712"/>
              <a:gd name="connsiteY4" fmla="*/ 560070 h 1638300"/>
              <a:gd name="connsiteX5" fmla="*/ 1371600 w 1710712"/>
              <a:gd name="connsiteY5" fmla="*/ 765810 h 1638300"/>
              <a:gd name="connsiteX6" fmla="*/ 1504950 w 1710712"/>
              <a:gd name="connsiteY6" fmla="*/ 986790 h 1638300"/>
              <a:gd name="connsiteX7" fmla="*/ 1611630 w 1710712"/>
              <a:gd name="connsiteY7" fmla="*/ 1245870 h 1638300"/>
              <a:gd name="connsiteX8" fmla="*/ 1695450 w 1710712"/>
              <a:gd name="connsiteY8" fmla="*/ 1504950 h 1638300"/>
              <a:gd name="connsiteX9" fmla="*/ 1710690 w 1710712"/>
              <a:gd name="connsiteY9" fmla="*/ 1638300 h 1638300"/>
              <a:gd name="connsiteX0" fmla="*/ 0 w 1718332"/>
              <a:gd name="connsiteY0" fmla="*/ 0 h 1619250"/>
              <a:gd name="connsiteX1" fmla="*/ 407670 w 1718332"/>
              <a:gd name="connsiteY1" fmla="*/ 60960 h 1619250"/>
              <a:gd name="connsiteX2" fmla="*/ 758190 w 1718332"/>
              <a:gd name="connsiteY2" fmla="*/ 201930 h 1619250"/>
              <a:gd name="connsiteX3" fmla="*/ 1009650 w 1718332"/>
              <a:gd name="connsiteY3" fmla="*/ 369570 h 1619250"/>
              <a:gd name="connsiteX4" fmla="*/ 1207770 w 1718332"/>
              <a:gd name="connsiteY4" fmla="*/ 541020 h 1619250"/>
              <a:gd name="connsiteX5" fmla="*/ 1379220 w 1718332"/>
              <a:gd name="connsiteY5" fmla="*/ 746760 h 1619250"/>
              <a:gd name="connsiteX6" fmla="*/ 1512570 w 1718332"/>
              <a:gd name="connsiteY6" fmla="*/ 967740 h 1619250"/>
              <a:gd name="connsiteX7" fmla="*/ 1619250 w 1718332"/>
              <a:gd name="connsiteY7" fmla="*/ 1226820 h 1619250"/>
              <a:gd name="connsiteX8" fmla="*/ 1703070 w 1718332"/>
              <a:gd name="connsiteY8" fmla="*/ 1485900 h 1619250"/>
              <a:gd name="connsiteX9" fmla="*/ 1718310 w 1718332"/>
              <a:gd name="connsiteY9" fmla="*/ 1619250 h 1619250"/>
              <a:gd name="connsiteX0" fmla="*/ 0 w 1718310"/>
              <a:gd name="connsiteY0" fmla="*/ 0 h 1619250"/>
              <a:gd name="connsiteX1" fmla="*/ 407670 w 1718310"/>
              <a:gd name="connsiteY1" fmla="*/ 60960 h 1619250"/>
              <a:gd name="connsiteX2" fmla="*/ 758190 w 1718310"/>
              <a:gd name="connsiteY2" fmla="*/ 201930 h 1619250"/>
              <a:gd name="connsiteX3" fmla="*/ 1009650 w 1718310"/>
              <a:gd name="connsiteY3" fmla="*/ 369570 h 1619250"/>
              <a:gd name="connsiteX4" fmla="*/ 1207770 w 1718310"/>
              <a:gd name="connsiteY4" fmla="*/ 541020 h 1619250"/>
              <a:gd name="connsiteX5" fmla="*/ 1379220 w 1718310"/>
              <a:gd name="connsiteY5" fmla="*/ 746760 h 1619250"/>
              <a:gd name="connsiteX6" fmla="*/ 1512570 w 1718310"/>
              <a:gd name="connsiteY6" fmla="*/ 967740 h 1619250"/>
              <a:gd name="connsiteX7" fmla="*/ 1634490 w 1718310"/>
              <a:gd name="connsiteY7" fmla="*/ 1219200 h 1619250"/>
              <a:gd name="connsiteX8" fmla="*/ 1703070 w 1718310"/>
              <a:gd name="connsiteY8" fmla="*/ 1485900 h 1619250"/>
              <a:gd name="connsiteX9" fmla="*/ 1718310 w 1718310"/>
              <a:gd name="connsiteY9" fmla="*/ 1619250 h 1619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8310" h="1619250">
                <a:moveTo>
                  <a:pt x="0" y="0"/>
                </a:moveTo>
                <a:cubicBezTo>
                  <a:pt x="137477" y="21590"/>
                  <a:pt x="281305" y="27305"/>
                  <a:pt x="407670" y="60960"/>
                </a:cubicBezTo>
                <a:cubicBezTo>
                  <a:pt x="534035" y="94615"/>
                  <a:pt x="657860" y="150495"/>
                  <a:pt x="758190" y="201930"/>
                </a:cubicBezTo>
                <a:cubicBezTo>
                  <a:pt x="858520" y="253365"/>
                  <a:pt x="934720" y="313055"/>
                  <a:pt x="1009650" y="369570"/>
                </a:cubicBezTo>
                <a:cubicBezTo>
                  <a:pt x="1084580" y="426085"/>
                  <a:pt x="1146175" y="478155"/>
                  <a:pt x="1207770" y="541020"/>
                </a:cubicBezTo>
                <a:cubicBezTo>
                  <a:pt x="1269365" y="603885"/>
                  <a:pt x="1328420" y="675640"/>
                  <a:pt x="1379220" y="746760"/>
                </a:cubicBezTo>
                <a:cubicBezTo>
                  <a:pt x="1430020" y="817880"/>
                  <a:pt x="1470025" y="889000"/>
                  <a:pt x="1512570" y="967740"/>
                </a:cubicBezTo>
                <a:cubicBezTo>
                  <a:pt x="1555115" y="1046480"/>
                  <a:pt x="1602740" y="1132840"/>
                  <a:pt x="1634490" y="1219200"/>
                </a:cubicBezTo>
                <a:cubicBezTo>
                  <a:pt x="1666240" y="1305560"/>
                  <a:pt x="1689100" y="1419225"/>
                  <a:pt x="1703070" y="1485900"/>
                </a:cubicBezTo>
                <a:cubicBezTo>
                  <a:pt x="1717040" y="1552575"/>
                  <a:pt x="1718310" y="1619250"/>
                  <a:pt x="1718310" y="1619250"/>
                </a:cubicBezTo>
              </a:path>
            </a:pathLst>
          </a:custGeom>
          <a:noFill/>
          <a:ln w="317500">
            <a:gradFill>
              <a:gsLst>
                <a:gs pos="0">
                  <a:schemeClr val="bg1"/>
                </a:gs>
                <a:gs pos="50000">
                  <a:schemeClr val="accent1">
                    <a:tint val="44500"/>
                    <a:satMod val="160000"/>
                  </a:schemeClr>
                </a:gs>
                <a:gs pos="100000">
                  <a:srgbClr val="FF0000"/>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flipH="1">
            <a:off x="2946314" y="2199411"/>
            <a:ext cx="1760379" cy="1629853"/>
          </a:xfrm>
          <a:custGeom>
            <a:avLst/>
            <a:gdLst>
              <a:gd name="connsiteX0" fmla="*/ 0 w 1710712"/>
              <a:gd name="connsiteY0" fmla="*/ 0 h 1638300"/>
              <a:gd name="connsiteX1" fmla="*/ 400050 w 1710712"/>
              <a:gd name="connsiteY1" fmla="*/ 80010 h 1638300"/>
              <a:gd name="connsiteX2" fmla="*/ 750570 w 1710712"/>
              <a:gd name="connsiteY2" fmla="*/ 220980 h 1638300"/>
              <a:gd name="connsiteX3" fmla="*/ 1002030 w 1710712"/>
              <a:gd name="connsiteY3" fmla="*/ 388620 h 1638300"/>
              <a:gd name="connsiteX4" fmla="*/ 1200150 w 1710712"/>
              <a:gd name="connsiteY4" fmla="*/ 560070 h 1638300"/>
              <a:gd name="connsiteX5" fmla="*/ 1371600 w 1710712"/>
              <a:gd name="connsiteY5" fmla="*/ 765810 h 1638300"/>
              <a:gd name="connsiteX6" fmla="*/ 1504950 w 1710712"/>
              <a:gd name="connsiteY6" fmla="*/ 986790 h 1638300"/>
              <a:gd name="connsiteX7" fmla="*/ 1611630 w 1710712"/>
              <a:gd name="connsiteY7" fmla="*/ 1245870 h 1638300"/>
              <a:gd name="connsiteX8" fmla="*/ 1695450 w 1710712"/>
              <a:gd name="connsiteY8" fmla="*/ 1504950 h 1638300"/>
              <a:gd name="connsiteX9" fmla="*/ 1710690 w 1710712"/>
              <a:gd name="connsiteY9" fmla="*/ 1638300 h 1638300"/>
              <a:gd name="connsiteX0" fmla="*/ 0 w 1718332"/>
              <a:gd name="connsiteY0" fmla="*/ 0 h 1619250"/>
              <a:gd name="connsiteX1" fmla="*/ 407670 w 1718332"/>
              <a:gd name="connsiteY1" fmla="*/ 60960 h 1619250"/>
              <a:gd name="connsiteX2" fmla="*/ 758190 w 1718332"/>
              <a:gd name="connsiteY2" fmla="*/ 201930 h 1619250"/>
              <a:gd name="connsiteX3" fmla="*/ 1009650 w 1718332"/>
              <a:gd name="connsiteY3" fmla="*/ 369570 h 1619250"/>
              <a:gd name="connsiteX4" fmla="*/ 1207770 w 1718332"/>
              <a:gd name="connsiteY4" fmla="*/ 541020 h 1619250"/>
              <a:gd name="connsiteX5" fmla="*/ 1379220 w 1718332"/>
              <a:gd name="connsiteY5" fmla="*/ 746760 h 1619250"/>
              <a:gd name="connsiteX6" fmla="*/ 1512570 w 1718332"/>
              <a:gd name="connsiteY6" fmla="*/ 967740 h 1619250"/>
              <a:gd name="connsiteX7" fmla="*/ 1619250 w 1718332"/>
              <a:gd name="connsiteY7" fmla="*/ 1226820 h 1619250"/>
              <a:gd name="connsiteX8" fmla="*/ 1703070 w 1718332"/>
              <a:gd name="connsiteY8" fmla="*/ 1485900 h 1619250"/>
              <a:gd name="connsiteX9" fmla="*/ 1718310 w 1718332"/>
              <a:gd name="connsiteY9" fmla="*/ 1619250 h 1619250"/>
              <a:gd name="connsiteX0" fmla="*/ 0 w 1718310"/>
              <a:gd name="connsiteY0" fmla="*/ 0 h 1619250"/>
              <a:gd name="connsiteX1" fmla="*/ 407670 w 1718310"/>
              <a:gd name="connsiteY1" fmla="*/ 60960 h 1619250"/>
              <a:gd name="connsiteX2" fmla="*/ 758190 w 1718310"/>
              <a:gd name="connsiteY2" fmla="*/ 201930 h 1619250"/>
              <a:gd name="connsiteX3" fmla="*/ 1009650 w 1718310"/>
              <a:gd name="connsiteY3" fmla="*/ 369570 h 1619250"/>
              <a:gd name="connsiteX4" fmla="*/ 1207770 w 1718310"/>
              <a:gd name="connsiteY4" fmla="*/ 541020 h 1619250"/>
              <a:gd name="connsiteX5" fmla="*/ 1379220 w 1718310"/>
              <a:gd name="connsiteY5" fmla="*/ 746760 h 1619250"/>
              <a:gd name="connsiteX6" fmla="*/ 1512570 w 1718310"/>
              <a:gd name="connsiteY6" fmla="*/ 967740 h 1619250"/>
              <a:gd name="connsiteX7" fmla="*/ 1634490 w 1718310"/>
              <a:gd name="connsiteY7" fmla="*/ 1219200 h 1619250"/>
              <a:gd name="connsiteX8" fmla="*/ 1703070 w 1718310"/>
              <a:gd name="connsiteY8" fmla="*/ 1485900 h 1619250"/>
              <a:gd name="connsiteX9" fmla="*/ 1718310 w 1718310"/>
              <a:gd name="connsiteY9" fmla="*/ 1619250 h 1619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8310" h="1619250">
                <a:moveTo>
                  <a:pt x="0" y="0"/>
                </a:moveTo>
                <a:cubicBezTo>
                  <a:pt x="137477" y="21590"/>
                  <a:pt x="281305" y="27305"/>
                  <a:pt x="407670" y="60960"/>
                </a:cubicBezTo>
                <a:cubicBezTo>
                  <a:pt x="534035" y="94615"/>
                  <a:pt x="657860" y="150495"/>
                  <a:pt x="758190" y="201930"/>
                </a:cubicBezTo>
                <a:cubicBezTo>
                  <a:pt x="858520" y="253365"/>
                  <a:pt x="934720" y="313055"/>
                  <a:pt x="1009650" y="369570"/>
                </a:cubicBezTo>
                <a:cubicBezTo>
                  <a:pt x="1084580" y="426085"/>
                  <a:pt x="1146175" y="478155"/>
                  <a:pt x="1207770" y="541020"/>
                </a:cubicBezTo>
                <a:cubicBezTo>
                  <a:pt x="1269365" y="603885"/>
                  <a:pt x="1328420" y="675640"/>
                  <a:pt x="1379220" y="746760"/>
                </a:cubicBezTo>
                <a:cubicBezTo>
                  <a:pt x="1430020" y="817880"/>
                  <a:pt x="1470025" y="889000"/>
                  <a:pt x="1512570" y="967740"/>
                </a:cubicBezTo>
                <a:cubicBezTo>
                  <a:pt x="1555115" y="1046480"/>
                  <a:pt x="1602740" y="1132840"/>
                  <a:pt x="1634490" y="1219200"/>
                </a:cubicBezTo>
                <a:cubicBezTo>
                  <a:pt x="1666240" y="1305560"/>
                  <a:pt x="1689100" y="1419225"/>
                  <a:pt x="1703070" y="1485900"/>
                </a:cubicBezTo>
                <a:cubicBezTo>
                  <a:pt x="1717040" y="1552575"/>
                  <a:pt x="1718310" y="1619250"/>
                  <a:pt x="1718310" y="1619250"/>
                </a:cubicBezTo>
              </a:path>
            </a:pathLst>
          </a:custGeom>
          <a:noFill/>
          <a:ln w="317500">
            <a:gradFill>
              <a:gsLst>
                <a:gs pos="0">
                  <a:schemeClr val="bg1"/>
                </a:gs>
                <a:gs pos="50000">
                  <a:schemeClr val="accent1">
                    <a:tint val="44500"/>
                    <a:satMod val="160000"/>
                  </a:schemeClr>
                </a:gs>
                <a:gs pos="100000">
                  <a:srgbClr val="FF0000"/>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a:p>
        </p:txBody>
      </p:sp>
      <p:sp>
        <p:nvSpPr>
          <p:cNvPr id="42" name="Oval 41"/>
          <p:cNvSpPr/>
          <p:nvPr/>
        </p:nvSpPr>
        <p:spPr>
          <a:xfrm>
            <a:off x="2825195" y="2093606"/>
            <a:ext cx="3633718" cy="3631272"/>
          </a:xfrm>
          <a:prstGeom prst="ellipse">
            <a:avLst/>
          </a:prstGeom>
          <a:noFill/>
          <a:ln w="1016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4668545" y="2375600"/>
            <a:ext cx="0" cy="3214048"/>
          </a:xfrm>
          <a:prstGeom prst="straightConnector1">
            <a:avLst/>
          </a:prstGeom>
          <a:ln w="76200">
            <a:solidFill>
              <a:srgbClr val="0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837071" y="3842714"/>
            <a:ext cx="3621842" cy="1652"/>
          </a:xfrm>
          <a:prstGeom prst="line">
            <a:avLst/>
          </a:prstGeom>
          <a:ln w="10160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512681" y="3706524"/>
            <a:ext cx="324054" cy="324054"/>
          </a:xfrm>
          <a:prstGeom prst="ellipse">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C:\Users\Ken\AppData\Local\Microsoft\Windows\Temporary Internet Files\Content.IE5\2CN70IOW\MP900313726[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99085" y="3880538"/>
            <a:ext cx="3886200" cy="1909455"/>
          </a:xfrm>
          <a:prstGeom prst="rect">
            <a:avLst/>
          </a:prstGeom>
          <a:noFill/>
          <a:scene3d>
            <a:camera prst="orthographicFront"/>
            <a:lightRig rig="threePt" dir="t"/>
          </a:scene3d>
          <a:sp3d>
            <a:bevelT w="139700" h="139700"/>
          </a:sp3d>
          <a:extLst>
            <a:ext uri="{909E8E84-426E-40DD-AFC4-6F175D3DCCD1}">
              <a14:hiddenFill xmlns:a14="http://schemas.microsoft.com/office/drawing/2010/main" xmlns="">
                <a:solidFill>
                  <a:srgbClr val="FFFFFF"/>
                </a:solidFill>
              </a14:hiddenFill>
            </a:ext>
          </a:extLst>
        </p:spPr>
      </p:pic>
      <p:sp>
        <p:nvSpPr>
          <p:cNvPr id="25" name="TextBox 24"/>
          <p:cNvSpPr txBox="1"/>
          <p:nvPr/>
        </p:nvSpPr>
        <p:spPr>
          <a:xfrm>
            <a:off x="2739862" y="4458975"/>
            <a:ext cx="3886200" cy="646331"/>
          </a:xfrm>
          <a:prstGeom prst="rect">
            <a:avLst/>
          </a:prstGeom>
          <a:noFill/>
        </p:spPr>
        <p:txBody>
          <a:bodyPr wrap="square" rtlCol="0">
            <a:spAutoFit/>
            <a:scene3d>
              <a:camera prst="orthographicFront"/>
              <a:lightRig rig="twoPt" dir="t">
                <a:rot lat="0" lon="0" rev="0"/>
              </a:lightRig>
            </a:scene3d>
            <a:sp3d extrusionH="120650" contourW="12700" prstMaterial="metal">
              <a:bevelT w="50800" h="114300" prst="convex"/>
              <a:extrusionClr>
                <a:srgbClr val="993300"/>
              </a:extrusionClr>
              <a:contourClr>
                <a:srgbClr val="CC6600"/>
              </a:contourClr>
            </a:sp3d>
          </a:bodyPr>
          <a:lstStyle/>
          <a:p>
            <a:r>
              <a:rPr lang="en-US" sz="3600" b="1" spc="150" dirty="0" smtClean="0">
                <a:ln w="11430"/>
                <a:blipFill>
                  <a:blip r:embed="rId4"/>
                  <a:tile tx="0" ty="0" sx="100000" sy="100000" flip="none" algn="tl"/>
                </a:blipFill>
                <a:effectLst>
                  <a:glow rad="368300">
                    <a:srgbClr val="993300">
                      <a:alpha val="50000"/>
                    </a:srgbClr>
                  </a:glow>
                  <a:outerShdw blurRad="25400" algn="tl" rotWithShape="0">
                    <a:srgbClr val="000000">
                      <a:alpha val="43000"/>
                    </a:srgbClr>
                  </a:outerShdw>
                </a:effectLst>
                <a:latin typeface="Aaron" pitchFamily="18" charset="0"/>
              </a:rPr>
              <a:t>Disciple-o-Meter</a:t>
            </a:r>
            <a:endParaRPr lang="en-US" sz="3600" b="1" spc="150" dirty="0">
              <a:ln w="11430"/>
              <a:blipFill>
                <a:blip r:embed="rId4"/>
                <a:tile tx="0" ty="0" sx="100000" sy="100000" flip="none" algn="tl"/>
              </a:blipFill>
              <a:effectLst>
                <a:glow rad="368300">
                  <a:srgbClr val="993300">
                    <a:alpha val="50000"/>
                  </a:srgbClr>
                </a:glow>
                <a:outerShdw blurRad="25400" algn="tl" rotWithShape="0">
                  <a:srgbClr val="000000">
                    <a:alpha val="43000"/>
                  </a:srgbClr>
                </a:outerShdw>
              </a:effectLst>
              <a:latin typeface="Aaron" pitchFamily="18" charset="0"/>
            </a:endParaRPr>
          </a:p>
        </p:txBody>
      </p:sp>
      <p:sp>
        <p:nvSpPr>
          <p:cNvPr id="39" name="TextBox 38"/>
          <p:cNvSpPr txBox="1"/>
          <p:nvPr/>
        </p:nvSpPr>
        <p:spPr>
          <a:xfrm>
            <a:off x="3615066" y="1524451"/>
            <a:ext cx="1931365" cy="584775"/>
          </a:xfrm>
          <a:prstGeom prst="rect">
            <a:avLst/>
          </a:prstGeom>
          <a:noFill/>
        </p:spPr>
        <p:txBody>
          <a:bodyPr wrap="square" rtlCol="0">
            <a:prstTxWarp prst="textChevron">
              <a:avLst>
                <a:gd name="adj" fmla="val 38431"/>
              </a:avLst>
            </a:prstTxWarp>
            <a:spAutoFit/>
          </a:bodyPr>
          <a:lstStyle/>
          <a:p>
            <a:pPr algn="ctr"/>
            <a:r>
              <a:rPr lang="en-US" sz="3200" dirty="0" smtClean="0">
                <a:solidFill>
                  <a:srgbClr val="FFFF00"/>
                </a:solidFill>
                <a:latin typeface="Castellar" pitchFamily="18" charset="0"/>
              </a:rPr>
              <a:t>grace</a:t>
            </a:r>
            <a:endParaRPr lang="en-US" sz="3200" dirty="0">
              <a:solidFill>
                <a:srgbClr val="FFFF00"/>
              </a:solidFill>
              <a:latin typeface="Castellar" pitchFamily="18" charset="0"/>
            </a:endParaRPr>
          </a:p>
        </p:txBody>
      </p:sp>
    </p:spTree>
    <p:extLst>
      <p:ext uri="{BB962C8B-B14F-4D97-AF65-F5344CB8AC3E}">
        <p14:creationId xmlns:p14="http://schemas.microsoft.com/office/powerpoint/2010/main" xmlns="" val="385613814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500" fill="hold"/>
                                        <p:tgtEl>
                                          <p:spTgt spid="39"/>
                                        </p:tgtEl>
                                        <p:attrNameLst>
                                          <p:attrName>ppt_w</p:attrName>
                                        </p:attrNameLst>
                                      </p:cBhvr>
                                      <p:tavLst>
                                        <p:tav tm="0">
                                          <p:val>
                                            <p:fltVal val="0"/>
                                          </p:val>
                                        </p:tav>
                                        <p:tav tm="100000">
                                          <p:val>
                                            <p:strVal val="#ppt_w"/>
                                          </p:val>
                                        </p:tav>
                                      </p:tavLst>
                                    </p:anim>
                                    <p:anim calcmode="lin" valueType="num">
                                      <p:cBhvr>
                                        <p:cTn id="8" dur="500" fill="hold"/>
                                        <p:tgtEl>
                                          <p:spTgt spid="39"/>
                                        </p:tgtEl>
                                        <p:attrNameLst>
                                          <p:attrName>ppt_h</p:attrName>
                                        </p:attrNameLst>
                                      </p:cBhvr>
                                      <p:tavLst>
                                        <p:tav tm="0">
                                          <p:val>
                                            <p:fltVal val="0"/>
                                          </p:val>
                                        </p:tav>
                                        <p:tav tm="100000">
                                          <p:val>
                                            <p:strVal val="#ppt_h"/>
                                          </p:val>
                                        </p:tav>
                                      </p:tavLst>
                                    </p:anim>
                                    <p:animEffect transition="in" filter="fade">
                                      <p:cBhvr>
                                        <p:cTn id="9" dur="500"/>
                                        <p:tgtEl>
                                          <p:spTgt spid="39"/>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5100000">
                                      <p:cBhvr>
                                        <p:cTn id="13" dur="2000" fill="hold"/>
                                        <p:tgtEl>
                                          <p:spTgt spid="22"/>
                                        </p:tgtEl>
                                        <p:attrNameLst>
                                          <p:attrName>r</p:attrName>
                                        </p:attrNameLst>
                                      </p:cBhvr>
                                    </p:animRot>
                                  </p:childTnLst>
                                </p:cTn>
                              </p:par>
                              <p:par>
                                <p:cTn id="14" presetID="22" presetClass="entr" presetSubtype="8"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left)">
                                      <p:cBhvr>
                                        <p:cTn id="16" dur="2000"/>
                                        <p:tgtEl>
                                          <p:spTgt spid="36"/>
                                        </p:tgtEl>
                                      </p:cBhvr>
                                    </p:animEffect>
                                  </p:childTnLst>
                                </p:cTn>
                              </p:par>
                            </p:childTnLst>
                          </p:cTn>
                        </p:par>
                        <p:par>
                          <p:cTn id="17" fill="hold">
                            <p:stCondLst>
                              <p:cond delay="2000"/>
                            </p:stCondLst>
                            <p:childTnLst>
                              <p:par>
                                <p:cTn id="18" presetID="53" presetClass="entr" presetSubtype="16"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p:cTn id="20" dur="500" fill="hold"/>
                                        <p:tgtEl>
                                          <p:spTgt spid="29"/>
                                        </p:tgtEl>
                                        <p:attrNameLst>
                                          <p:attrName>ppt_w</p:attrName>
                                        </p:attrNameLst>
                                      </p:cBhvr>
                                      <p:tavLst>
                                        <p:tav tm="0">
                                          <p:val>
                                            <p:fltVal val="0"/>
                                          </p:val>
                                        </p:tav>
                                        <p:tav tm="100000">
                                          <p:val>
                                            <p:strVal val="#ppt_w"/>
                                          </p:val>
                                        </p:tav>
                                      </p:tavLst>
                                    </p:anim>
                                    <p:anim calcmode="lin" valueType="num">
                                      <p:cBhvr>
                                        <p:cTn id="21" dur="500" fill="hold"/>
                                        <p:tgtEl>
                                          <p:spTgt spid="29"/>
                                        </p:tgtEl>
                                        <p:attrNameLst>
                                          <p:attrName>ppt_h</p:attrName>
                                        </p:attrNameLst>
                                      </p:cBhvr>
                                      <p:tavLst>
                                        <p:tav tm="0">
                                          <p:val>
                                            <p:fltVal val="0"/>
                                          </p:val>
                                        </p:tav>
                                        <p:tav tm="100000">
                                          <p:val>
                                            <p:strVal val="#ppt_h"/>
                                          </p:val>
                                        </p:tav>
                                      </p:tavLst>
                                    </p:anim>
                                    <p:animEffect transition="in" filter="fad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10200000">
                                      <p:cBhvr>
                                        <p:cTn id="26" dur="2000" fill="hold"/>
                                        <p:tgtEl>
                                          <p:spTgt spid="22"/>
                                        </p:tgtEl>
                                        <p:attrNameLst>
                                          <p:attrName>r</p:attrName>
                                        </p:attrNameLst>
                                      </p:cBhvr>
                                    </p:animRot>
                                  </p:childTnLst>
                                </p:cTn>
                              </p:par>
                              <p:par>
                                <p:cTn id="27" presetID="22" presetClass="exit" presetSubtype="2" fill="hold" grpId="1" nodeType="withEffect">
                                  <p:stCondLst>
                                    <p:cond delay="0"/>
                                  </p:stCondLst>
                                  <p:childTnLst>
                                    <p:animEffect transition="out" filter="wipe(right)">
                                      <p:cBhvr>
                                        <p:cTn id="28" dur="2000"/>
                                        <p:tgtEl>
                                          <p:spTgt spid="36"/>
                                        </p:tgtEl>
                                      </p:cBhvr>
                                    </p:animEffect>
                                    <p:set>
                                      <p:cBhvr>
                                        <p:cTn id="29" dur="1" fill="hold">
                                          <p:stCondLst>
                                            <p:cond delay="1999"/>
                                          </p:stCondLst>
                                        </p:cTn>
                                        <p:tgtEl>
                                          <p:spTgt spid="36"/>
                                        </p:tgtEl>
                                        <p:attrNameLst>
                                          <p:attrName>style.visibility</p:attrName>
                                        </p:attrNameLst>
                                      </p:cBhvr>
                                      <p:to>
                                        <p:strVal val="hidden"/>
                                      </p:to>
                                    </p:set>
                                  </p:childTnLst>
                                </p:cTn>
                              </p:par>
                              <p:par>
                                <p:cTn id="30" presetID="22" presetClass="entr" presetSubtype="2" fill="hold" grpId="0" nodeType="withEffect">
                                  <p:stCondLst>
                                    <p:cond delay="600"/>
                                  </p:stCondLst>
                                  <p:childTnLst>
                                    <p:set>
                                      <p:cBhvr>
                                        <p:cTn id="31" dur="1" fill="hold">
                                          <p:stCondLst>
                                            <p:cond delay="0"/>
                                          </p:stCondLst>
                                        </p:cTn>
                                        <p:tgtEl>
                                          <p:spTgt spid="40"/>
                                        </p:tgtEl>
                                        <p:attrNameLst>
                                          <p:attrName>style.visibility</p:attrName>
                                        </p:attrNameLst>
                                      </p:cBhvr>
                                      <p:to>
                                        <p:strVal val="visible"/>
                                      </p:to>
                                    </p:set>
                                    <p:animEffect transition="in" filter="wipe(right)">
                                      <p:cBhvr>
                                        <p:cTn id="32" dur="1750"/>
                                        <p:tgtEl>
                                          <p:spTgt spid="40"/>
                                        </p:tgtEl>
                                      </p:cBhvr>
                                    </p:animEffect>
                                  </p:childTnLst>
                                </p:cTn>
                              </p:par>
                            </p:childTnLst>
                          </p:cTn>
                        </p:par>
                        <p:par>
                          <p:cTn id="33" fill="hold">
                            <p:stCondLst>
                              <p:cond delay="2350"/>
                            </p:stCondLst>
                            <p:childTnLst>
                              <p:par>
                                <p:cTn id="34" presetID="53" presetClass="entr" presetSubtype="16" fill="hold" grpId="0" nodeType="afterEffect">
                                  <p:stCondLst>
                                    <p:cond delay="0"/>
                                  </p:stCondLst>
                                  <p:childTnLst>
                                    <p:set>
                                      <p:cBhvr>
                                        <p:cTn id="35" dur="1" fill="hold">
                                          <p:stCondLst>
                                            <p:cond delay="0"/>
                                          </p:stCondLst>
                                        </p:cTn>
                                        <p:tgtEl>
                                          <p:spTgt spid="30"/>
                                        </p:tgtEl>
                                        <p:attrNameLst>
                                          <p:attrName>style.visibility</p:attrName>
                                        </p:attrNameLst>
                                      </p:cBhvr>
                                      <p:to>
                                        <p:strVal val="visible"/>
                                      </p:to>
                                    </p:set>
                                    <p:anim calcmode="lin" valueType="num">
                                      <p:cBhvr>
                                        <p:cTn id="36" dur="500" fill="hold"/>
                                        <p:tgtEl>
                                          <p:spTgt spid="30"/>
                                        </p:tgtEl>
                                        <p:attrNameLst>
                                          <p:attrName>ppt_w</p:attrName>
                                        </p:attrNameLst>
                                      </p:cBhvr>
                                      <p:tavLst>
                                        <p:tav tm="0">
                                          <p:val>
                                            <p:fltVal val="0"/>
                                          </p:val>
                                        </p:tav>
                                        <p:tav tm="100000">
                                          <p:val>
                                            <p:strVal val="#ppt_w"/>
                                          </p:val>
                                        </p:tav>
                                      </p:tavLst>
                                    </p:anim>
                                    <p:anim calcmode="lin" valueType="num">
                                      <p:cBhvr>
                                        <p:cTn id="37" dur="500" fill="hold"/>
                                        <p:tgtEl>
                                          <p:spTgt spid="30"/>
                                        </p:tgtEl>
                                        <p:attrNameLst>
                                          <p:attrName>ppt_h</p:attrName>
                                        </p:attrNameLst>
                                      </p:cBhvr>
                                      <p:tavLst>
                                        <p:tav tm="0">
                                          <p:val>
                                            <p:fltVal val="0"/>
                                          </p:val>
                                        </p:tav>
                                        <p:tav tm="100000">
                                          <p:val>
                                            <p:strVal val="#ppt_h"/>
                                          </p:val>
                                        </p:tav>
                                      </p:tavLst>
                                    </p:anim>
                                    <p:animEffect transition="in" filter="fade">
                                      <p:cBhvr>
                                        <p:cTn id="38" dur="500"/>
                                        <p:tgtEl>
                                          <p:spTgt spid="30"/>
                                        </p:tgtEl>
                                      </p:cBhvr>
                                    </p:animEffect>
                                  </p:childTnLst>
                                </p:cTn>
                              </p:par>
                            </p:childTnLst>
                          </p:cTn>
                        </p:par>
                        <p:par>
                          <p:cTn id="39" fill="hold">
                            <p:stCondLst>
                              <p:cond delay="2850"/>
                            </p:stCondLst>
                            <p:childTnLst>
                              <p:par>
                                <p:cTn id="40" presetID="9" presetClass="emph" presetSubtype="0" grpId="1" nodeType="afterEffect">
                                  <p:stCondLst>
                                    <p:cond delay="0"/>
                                  </p:stCondLst>
                                  <p:childTnLst>
                                    <p:set>
                                      <p:cBhvr rctx="PPT">
                                        <p:cTn id="41" dur="indefinite"/>
                                        <p:tgtEl>
                                          <p:spTgt spid="29"/>
                                        </p:tgtEl>
                                        <p:attrNameLst>
                                          <p:attrName>style.opacity</p:attrName>
                                        </p:attrNameLst>
                                      </p:cBhvr>
                                      <p:to>
                                        <p:strVal val="0.5"/>
                                      </p:to>
                                    </p:set>
                                    <p:animEffect filter="image" prLst="opacity: 0.5">
                                      <p:cBhvr rctx="IE">
                                        <p:cTn id="42" dur="indefinite"/>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30" grpId="0"/>
      <p:bldP spid="36" grpId="0" animBg="1"/>
      <p:bldP spid="36" grpId="1" animBg="1"/>
      <p:bldP spid="40" grpId="0" animBg="1"/>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5690998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9270"/>
            <a:ext cx="8229600" cy="3970318"/>
          </a:xfrm>
          <a:prstGeom prst="rect">
            <a:avLst/>
          </a:prstGeom>
          <a:noFill/>
        </p:spPr>
        <p:txBody>
          <a:bodyPr wrap="square" rtlCol="0">
            <a:spAutoFit/>
          </a:bodyPr>
          <a:lstStyle/>
          <a:p>
            <a:r>
              <a:rPr lang="en-US" sz="3600" dirty="0">
                <a:solidFill>
                  <a:srgbClr val="FFFF00"/>
                </a:solidFill>
              </a:rPr>
              <a:t>William Barclay ~ </a:t>
            </a:r>
            <a:r>
              <a:rPr lang="en-US" sz="3600" dirty="0"/>
              <a:t>“Although it may not seem so now, this passage, when it was first spoken, was well-nigh the most revolutionary passage in the New Testament.”</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3393</TotalTime>
  <Words>561</Words>
  <Application>Microsoft Office PowerPoint</Application>
  <PresentationFormat>On-screen Show (4:3)</PresentationFormat>
  <Paragraphs>44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Castellar</vt:lpstr>
      <vt:lpstr>Chiller</vt:lpstr>
      <vt:lpstr>Aaron</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Dan</cp:lastModifiedBy>
  <cp:revision>35</cp:revision>
  <dcterms:created xsi:type="dcterms:W3CDTF">2012-05-03T12:20:53Z</dcterms:created>
  <dcterms:modified xsi:type="dcterms:W3CDTF">2012-05-08T03:07:47Z</dcterms:modified>
</cp:coreProperties>
</file>