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61" r:id="rId2"/>
    <p:sldId id="258" r:id="rId3"/>
    <p:sldId id="257" r:id="rId4"/>
    <p:sldId id="281" r:id="rId5"/>
    <p:sldId id="282" r:id="rId6"/>
    <p:sldId id="283" r:id="rId7"/>
    <p:sldId id="284" r:id="rId8"/>
    <p:sldId id="262" r:id="rId9"/>
    <p:sldId id="263" r:id="rId10"/>
    <p:sldId id="264" r:id="rId11"/>
    <p:sldId id="266" r:id="rId12"/>
    <p:sldId id="267" r:id="rId13"/>
    <p:sldId id="268" r:id="rId14"/>
    <p:sldId id="269" r:id="rId15"/>
    <p:sldId id="265" r:id="rId16"/>
    <p:sldId id="259" r:id="rId17"/>
    <p:sldId id="286" r:id="rId18"/>
    <p:sldId id="285" r:id="rId19"/>
    <p:sldId id="270" r:id="rId20"/>
    <p:sldId id="273" r:id="rId21"/>
    <p:sldId id="274" r:id="rId22"/>
    <p:sldId id="275" r:id="rId23"/>
    <p:sldId id="277" r:id="rId24"/>
    <p:sldId id="278" r:id="rId25"/>
    <p:sldId id="276" r:id="rId26"/>
    <p:sldId id="279" r:id="rId27"/>
    <p:sldId id="280" r:id="rId28"/>
    <p:sldId id="287" r:id="rId29"/>
    <p:sldId id="288" r:id="rId30"/>
    <p:sldId id="271" r:id="rId31"/>
    <p:sldId id="272" r:id="rId32"/>
  </p:sldIdLst>
  <p:sldSz cx="9144000" cy="6858000" type="screen4x3"/>
  <p:notesSz cx="6858000" cy="9144000"/>
  <p:embeddedFontLst>
    <p:embeddedFont>
      <p:font typeface="Castellar" pitchFamily="18" charset="0"/>
      <p:regular r:id="rId3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EEECE1"/>
    <a:srgbClr val="4F6228"/>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866" y="-9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3946310"/>
      </p:ext>
    </p:extLst>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502932991"/>
      </p:ext>
    </p:extLst>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467694123"/>
      </p:ext>
    </p:extLst>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196147347"/>
      </p:ext>
    </p:extLst>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0882E5-1D0A-4A0A-961F-4F2C07E0E704}" type="datetimeFigureOut">
              <a:rPr lang="en-US" smtClean="0"/>
              <a:pPr/>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655594183"/>
      </p:ext>
    </p:extLst>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0882E5-1D0A-4A0A-961F-4F2C07E0E704}" type="datetimeFigureOut">
              <a:rPr lang="en-US" smtClean="0"/>
              <a:pPr/>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502959369"/>
      </p:ext>
    </p:extLst>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0882E5-1D0A-4A0A-961F-4F2C07E0E704}" type="datetimeFigureOut">
              <a:rPr lang="en-US" smtClean="0"/>
              <a:pPr/>
              <a:t>4/30/2012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553868249"/>
      </p:ext>
    </p:extLst>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0882E5-1D0A-4A0A-961F-4F2C07E0E704}" type="datetimeFigureOut">
              <a:rPr lang="en-US" smtClean="0"/>
              <a:pPr/>
              <a:t>4/30/2012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7850815"/>
      </p:ext>
    </p:extLst>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882E5-1D0A-4A0A-961F-4F2C07E0E704}" type="datetimeFigureOut">
              <a:rPr lang="en-US" smtClean="0"/>
              <a:pPr/>
              <a:t>4/30/2012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635107120"/>
      </p:ext>
    </p:extLst>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52410469"/>
      </p:ext>
    </p:extLst>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966489165"/>
      </p:ext>
    </p:extLst>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882E5-1D0A-4A0A-961F-4F2C07E0E704}" type="datetimeFigureOut">
              <a:rPr lang="en-US" smtClean="0"/>
              <a:pPr/>
              <a:t>4/30/2012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816099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343400" y="4114800"/>
            <a:ext cx="4038600" cy="1015663"/>
          </a:xfrm>
          <a:prstGeom prst="rect">
            <a:avLst/>
          </a:prstGeom>
          <a:noFill/>
        </p:spPr>
        <p:txBody>
          <a:bodyPr wrap="square" rtlCol="0">
            <a:spAutoFit/>
          </a:bodyPr>
          <a:lstStyle/>
          <a:p>
            <a:pPr algn="r"/>
            <a:r>
              <a:rPr lang="en-US" sz="6000" dirty="0" smtClean="0">
                <a:solidFill>
                  <a:schemeClr val="bg1"/>
                </a:solidFill>
                <a:latin typeface="Castellar" pitchFamily="18" charset="0"/>
              </a:rPr>
              <a:t>7:1-13</a:t>
            </a:r>
            <a:endParaRPr lang="en-US" sz="6000" dirty="0">
              <a:solidFill>
                <a:schemeClr val="bg1"/>
              </a:solidFill>
              <a:latin typeface="Castellar" pitchFamily="18" charset="0"/>
            </a:endParaRPr>
          </a:p>
        </p:txBody>
      </p:sp>
      <p:grpSp>
        <p:nvGrpSpPr>
          <p:cNvPr id="34" name="Group 33"/>
          <p:cNvGrpSpPr/>
          <p:nvPr/>
        </p:nvGrpSpPr>
        <p:grpSpPr>
          <a:xfrm>
            <a:off x="73348" y="4053114"/>
            <a:ext cx="5946452" cy="1323439"/>
            <a:chOff x="73348" y="4053114"/>
            <a:chExt cx="5946452" cy="1323439"/>
          </a:xfrm>
        </p:grpSpPr>
        <p:sp>
          <p:nvSpPr>
            <p:cNvPr id="7" name="TextBox 6"/>
            <p:cNvSpPr txBox="1"/>
            <p:nvPr/>
          </p:nvSpPr>
          <p:spPr>
            <a:xfrm>
              <a:off x="1143000" y="4053114"/>
              <a:ext cx="4876800" cy="1323439"/>
            </a:xfrm>
            <a:prstGeom prst="rect">
              <a:avLst/>
            </a:prstGeom>
            <a:solidFill>
              <a:schemeClr val="accent6">
                <a:lumMod val="50000"/>
                <a:alpha val="69804"/>
              </a:schemeClr>
            </a:solidFill>
            <a:ln>
              <a:noFill/>
            </a:ln>
            <a:effectLst>
              <a:softEdge rad="63500"/>
            </a:effectLst>
          </p:spPr>
          <p:txBody>
            <a:bodyPr wrap="square" rtlCol="0">
              <a:spAutoFit/>
            </a:bodyPr>
            <a:lstStyle/>
            <a:p>
              <a:r>
                <a:rPr lang="en-US" sz="2000" dirty="0" smtClean="0">
                  <a:solidFill>
                    <a:srgbClr val="D8CFB4"/>
                  </a:solidFill>
                  <a:latin typeface="Castellar" pitchFamily="18" charset="0"/>
                </a:rPr>
                <a:t>A CD of this message will be available (free of charge) immediately following today's message</a:t>
              </a:r>
              <a:endParaRPr lang="en-US" sz="2000" dirty="0">
                <a:solidFill>
                  <a:srgbClr val="D8CFB4"/>
                </a:solidFill>
                <a:latin typeface="Castellar" pitchFamily="18" charset="0"/>
              </a:endParaRPr>
            </a:p>
          </p:txBody>
        </p:sp>
        <p:grpSp>
          <p:nvGrpSpPr>
            <p:cNvPr id="8" name="Group 5"/>
            <p:cNvGrpSpPr>
              <a:grpSpLocks noChangeAspect="1"/>
            </p:cNvGrpSpPr>
            <p:nvPr/>
          </p:nvGrpSpPr>
          <p:grpSpPr bwMode="auto">
            <a:xfrm>
              <a:off x="73348" y="4164480"/>
              <a:ext cx="981856" cy="1100298"/>
              <a:chOff x="2093" y="1203"/>
              <a:chExt cx="1658" cy="1858"/>
            </a:xfrm>
          </p:grpSpPr>
          <p:sp>
            <p:nvSpPr>
              <p:cNvPr id="9" name="AutoShape 4"/>
              <p:cNvSpPr>
                <a:spLocks noChangeAspect="1" noChangeArrowheads="1" noTextEdit="1"/>
              </p:cNvSpPr>
              <p:nvPr/>
            </p:nvSpPr>
            <p:spPr bwMode="auto">
              <a:xfrm>
                <a:off x="2139" y="1203"/>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5"/>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7"/>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8"/>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29"/>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0"/>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35" name="Group 34"/>
          <p:cNvGrpSpPr/>
          <p:nvPr/>
        </p:nvGrpSpPr>
        <p:grpSpPr>
          <a:xfrm>
            <a:off x="-9939" y="5326684"/>
            <a:ext cx="5482185" cy="1323439"/>
            <a:chOff x="-9939" y="5326684"/>
            <a:chExt cx="5482185" cy="1323439"/>
          </a:xfrm>
        </p:grpSpPr>
        <p:pic>
          <p:nvPicPr>
            <p:cNvPr id="32" name="Picture 31" descr="C:\Users\Ken\AppData\Local\Microsoft\Windows\Temporary Internet Files\Content.IE5\GHF7J5VO\MC900433832[1].png"/>
            <p:cNvPicPr>
              <a:picLocks noChangeAspect="1" noChangeArrowheads="1"/>
            </p:cNvPicPr>
            <p:nvPr/>
          </p:nvPicPr>
          <p:blipFill>
            <a:blip r:embed="rId3" cstate="print"/>
            <a:srcRect/>
            <a:stretch>
              <a:fillRect/>
            </a:stretch>
          </p:blipFill>
          <p:spPr bwMode="auto">
            <a:xfrm>
              <a:off x="-9939" y="5376553"/>
              <a:ext cx="1190281" cy="1190281"/>
            </a:xfrm>
            <a:prstGeom prst="rect">
              <a:avLst/>
            </a:prstGeom>
            <a:noFill/>
            <a:effectLst>
              <a:softEdge rad="63500"/>
            </a:effectLst>
          </p:spPr>
        </p:pic>
        <p:sp>
          <p:nvSpPr>
            <p:cNvPr id="33" name="TextBox 32"/>
            <p:cNvSpPr txBox="1"/>
            <p:nvPr/>
          </p:nvSpPr>
          <p:spPr>
            <a:xfrm>
              <a:off x="1143000" y="5326684"/>
              <a:ext cx="4329246" cy="1323439"/>
            </a:xfrm>
            <a:prstGeom prst="rect">
              <a:avLst/>
            </a:prstGeom>
            <a:solidFill>
              <a:schemeClr val="accent6">
                <a:lumMod val="50000"/>
                <a:alpha val="69804"/>
              </a:schemeClr>
            </a:solidFill>
            <a:effectLst>
              <a:softEdge rad="63500"/>
            </a:effectLst>
          </p:spPr>
          <p:txBody>
            <a:bodyPr wrap="square" rtlCol="0">
              <a:spAutoFit/>
            </a:bodyPr>
            <a:lstStyle/>
            <a:p>
              <a:r>
                <a:rPr lang="en-US" sz="2000" dirty="0" smtClean="0">
                  <a:solidFill>
                    <a:srgbClr val="D8CFB4"/>
                  </a:solidFill>
                  <a:latin typeface="Castellar" pitchFamily="18" charset="0"/>
                </a:rPr>
                <a:t>This message will be available via podcast later this week at calvaryokc.com</a:t>
              </a:r>
              <a:endParaRPr lang="en-US" sz="2000" dirty="0">
                <a:solidFill>
                  <a:srgbClr val="D8CFB4"/>
                </a:solidFill>
                <a:latin typeface="Castellar" pitchFamily="18" charset="0"/>
              </a:endParaRPr>
            </a:p>
          </p:txBody>
        </p:sp>
      </p:grpSp>
    </p:spTree>
    <p:extLst>
      <p:ext uri="{BB962C8B-B14F-4D97-AF65-F5344CB8AC3E}">
        <p14:creationId xmlns:p14="http://schemas.microsoft.com/office/powerpoint/2010/main" xmlns="" val="402936440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7620000" cy="5078313"/>
          </a:xfrm>
          <a:prstGeom prst="rect">
            <a:avLst/>
          </a:prstGeom>
          <a:noFill/>
        </p:spPr>
        <p:txBody>
          <a:bodyPr wrap="square" rtlCol="0">
            <a:spAutoFit/>
          </a:bodyPr>
          <a:lstStyle/>
          <a:p>
            <a:r>
              <a:rPr lang="en-US" sz="3600" dirty="0"/>
              <a:t>“A hollow vessel made of pottery could contract uncleanness inside but not outside; that is to say, it did not matter who or what touched it outside, but it did matter what touched it inside.  </a:t>
            </a:r>
            <a:endParaRPr lang="en-US" sz="3600" dirty="0">
              <a:solidFill>
                <a:schemeClr val="bg1"/>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
        <p:nvSpPr>
          <p:cNvPr id="6" name="TextBox 5"/>
          <p:cNvSpPr txBox="1"/>
          <p:nvPr/>
        </p:nvSpPr>
        <p:spPr>
          <a:xfrm>
            <a:off x="457200" y="1143000"/>
            <a:ext cx="8229600" cy="4524315"/>
          </a:xfrm>
          <a:prstGeom prst="rect">
            <a:avLst/>
          </a:prstGeom>
          <a:noFill/>
        </p:spPr>
        <p:txBody>
          <a:bodyPr wrap="square" rtlCol="0">
            <a:spAutoFit/>
          </a:bodyPr>
          <a:lstStyle/>
          <a:p>
            <a:r>
              <a:rPr lang="en-US" sz="3600" dirty="0"/>
              <a:t>If it became unclean it must be broken; and no unbroken piece must remain which was big enough to hold enough oil to anoint the little toe.”</a:t>
            </a:r>
            <a:endParaRPr lang="en-US" sz="3600" dirty="0">
              <a:solidFill>
                <a:schemeClr val="bg1"/>
              </a:solidFill>
              <a:latin typeface="Castellar" pitchFamily="18" charset="0"/>
            </a:endParaRPr>
          </a:p>
          <a:p>
            <a:endParaRPr lang="en-US" sz="3600" dirty="0">
              <a:solidFill>
                <a:srgbClr val="FFFF00"/>
              </a:solidFill>
              <a:latin typeface="Castellar" pitchFamily="18" charset="0"/>
            </a:endParaRPr>
          </a:p>
        </p:txBody>
      </p:sp>
    </p:spTree>
    <p:extLst>
      <p:ext uri="{BB962C8B-B14F-4D97-AF65-F5344CB8AC3E}">
        <p14:creationId xmlns:p14="http://schemas.microsoft.com/office/powerpoint/2010/main" xmlns="" val="110253989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xit" presetSubtype="32" fill="hold" grpId="1" nodeType="clickEffect">
                                  <p:stCondLst>
                                    <p:cond delay="0"/>
                                  </p:stCondLst>
                                  <p:childTnLst>
                                    <p:anim calcmode="lin" valueType="num">
                                      <p:cBhvr>
                                        <p:cTn id="12" dur="500"/>
                                        <p:tgtEl>
                                          <p:spTgt spid="2"/>
                                        </p:tgtEl>
                                        <p:attrNameLst>
                                          <p:attrName>ppt_w</p:attrName>
                                        </p:attrNameLst>
                                      </p:cBhvr>
                                      <p:tavLst>
                                        <p:tav tm="0">
                                          <p:val>
                                            <p:strVal val="ppt_w"/>
                                          </p:val>
                                        </p:tav>
                                        <p:tav tm="100000">
                                          <p:val>
                                            <p:fltVal val="0"/>
                                          </p:val>
                                        </p:tav>
                                      </p:tavLst>
                                    </p:anim>
                                    <p:anim calcmode="lin" valueType="num">
                                      <p:cBhvr>
                                        <p:cTn id="13" dur="500"/>
                                        <p:tgtEl>
                                          <p:spTgt spid="2"/>
                                        </p:tgtEl>
                                        <p:attrNameLst>
                                          <p:attrName>ppt_h</p:attrName>
                                        </p:attrNameLst>
                                      </p:cBhvr>
                                      <p:tavLst>
                                        <p:tav tm="0">
                                          <p:val>
                                            <p:strVal val="ppt_h"/>
                                          </p:val>
                                        </p:tav>
                                        <p:tav tm="100000">
                                          <p:val>
                                            <p:fltVal val="0"/>
                                          </p:val>
                                        </p:tav>
                                      </p:tavLst>
                                    </p:anim>
                                    <p:set>
                                      <p:cBhvr>
                                        <p:cTn id="14" dur="1" fill="hold">
                                          <p:stCondLst>
                                            <p:cond delay="499"/>
                                          </p:stCondLst>
                                        </p:cTn>
                                        <p:tgtEl>
                                          <p:spTgt spid="2"/>
                                        </p:tgtEl>
                                        <p:attrNameLst>
                                          <p:attrName>style.visibility</p:attrName>
                                        </p:attrNameLst>
                                      </p:cBhvr>
                                      <p:to>
                                        <p:strVal val="hidden"/>
                                      </p:to>
                                    </p:se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7620000" cy="5078313"/>
          </a:xfrm>
          <a:prstGeom prst="rect">
            <a:avLst/>
          </a:prstGeom>
          <a:noFill/>
        </p:spPr>
        <p:txBody>
          <a:bodyPr wrap="square" rtlCol="0">
            <a:spAutoFit/>
          </a:bodyPr>
          <a:lstStyle/>
          <a:p>
            <a:r>
              <a:rPr lang="en-US" sz="3600" dirty="0"/>
              <a:t>“A flat plate without a rim could not become unclean at all; but a plate with a rim could.  If vessels made with leather, bone or glass were flat they could not contract uncleanness at all; </a:t>
            </a:r>
            <a:endParaRPr lang="en-US" sz="3600" dirty="0">
              <a:solidFill>
                <a:schemeClr val="bg1"/>
              </a:solidFill>
              <a:latin typeface="Castellar" pitchFamily="18" charset="0"/>
            </a:endParaRPr>
          </a:p>
        </p:txBody>
      </p:sp>
      <p:sp>
        <p:nvSpPr>
          <p:cNvPr id="6" name="TextBox 5"/>
          <p:cNvSpPr txBox="1"/>
          <p:nvPr/>
        </p:nvSpPr>
        <p:spPr>
          <a:xfrm>
            <a:off x="457200" y="1143000"/>
            <a:ext cx="8229600" cy="5078313"/>
          </a:xfrm>
          <a:prstGeom prst="rect">
            <a:avLst/>
          </a:prstGeom>
          <a:noFill/>
        </p:spPr>
        <p:txBody>
          <a:bodyPr wrap="square" rtlCol="0">
            <a:spAutoFit/>
          </a:bodyPr>
          <a:lstStyle/>
          <a:p>
            <a:r>
              <a:rPr lang="en-US" sz="3600" dirty="0" smtClean="0"/>
              <a:t>If</a:t>
            </a:r>
            <a:r>
              <a:rPr lang="en-US" sz="3600" dirty="0" smtClean="0">
                <a:solidFill>
                  <a:schemeClr val="bg1"/>
                </a:solidFill>
                <a:latin typeface="Castellar" pitchFamily="18" charset="0"/>
              </a:rPr>
              <a:t> </a:t>
            </a:r>
            <a:r>
              <a:rPr lang="en-US" sz="3600" dirty="0" smtClean="0"/>
              <a:t>they </a:t>
            </a:r>
            <a:r>
              <a:rPr lang="en-US" sz="3600" dirty="0"/>
              <a:t>were hollow they could become unclean outside and inside.  If they were unclean they must be broken; and the break must be a hole at least big enough for a medium-sized pomegranate to pass through.”</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70862383"/>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xit" presetSubtype="32" fill="hold" grpId="1" nodeType="clickEffect">
                                  <p:stCondLst>
                                    <p:cond delay="0"/>
                                  </p:stCondLst>
                                  <p:childTnLst>
                                    <p:anim calcmode="lin" valueType="num">
                                      <p:cBhvr>
                                        <p:cTn id="12" dur="500"/>
                                        <p:tgtEl>
                                          <p:spTgt spid="2"/>
                                        </p:tgtEl>
                                        <p:attrNameLst>
                                          <p:attrName>ppt_w</p:attrName>
                                        </p:attrNameLst>
                                      </p:cBhvr>
                                      <p:tavLst>
                                        <p:tav tm="0">
                                          <p:val>
                                            <p:strVal val="ppt_w"/>
                                          </p:val>
                                        </p:tav>
                                        <p:tav tm="100000">
                                          <p:val>
                                            <p:fltVal val="0"/>
                                          </p:val>
                                        </p:tav>
                                      </p:tavLst>
                                    </p:anim>
                                    <p:anim calcmode="lin" valueType="num">
                                      <p:cBhvr>
                                        <p:cTn id="13" dur="500"/>
                                        <p:tgtEl>
                                          <p:spTgt spid="2"/>
                                        </p:tgtEl>
                                        <p:attrNameLst>
                                          <p:attrName>ppt_h</p:attrName>
                                        </p:attrNameLst>
                                      </p:cBhvr>
                                      <p:tavLst>
                                        <p:tav tm="0">
                                          <p:val>
                                            <p:strVal val="ppt_h"/>
                                          </p:val>
                                        </p:tav>
                                        <p:tav tm="100000">
                                          <p:val>
                                            <p:fltVal val="0"/>
                                          </p:val>
                                        </p:tav>
                                      </p:tavLst>
                                    </p:anim>
                                    <p:set>
                                      <p:cBhvr>
                                        <p:cTn id="14" dur="1" fill="hold">
                                          <p:stCondLst>
                                            <p:cond delay="499"/>
                                          </p:stCondLst>
                                        </p:cTn>
                                        <p:tgtEl>
                                          <p:spTgt spid="2"/>
                                        </p:tgtEl>
                                        <p:attrNameLst>
                                          <p:attrName>style.visibility</p:attrName>
                                        </p:attrNameLst>
                                      </p:cBhvr>
                                      <p:to>
                                        <p:strVal val="hidden"/>
                                      </p:to>
                                    </p:se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7620000" cy="3970318"/>
          </a:xfrm>
          <a:prstGeom prst="rect">
            <a:avLst/>
          </a:prstGeom>
          <a:noFill/>
        </p:spPr>
        <p:txBody>
          <a:bodyPr wrap="square" rtlCol="0">
            <a:spAutoFit/>
          </a:bodyPr>
          <a:lstStyle/>
          <a:p>
            <a:r>
              <a:rPr lang="en-US" sz="3600" dirty="0"/>
              <a:t>“To cure uncleanness earthen vessels must be broken; other vessels must be immersed, boiled, and purged with fire – in the case of metal vessels – and polished.”</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61917020"/>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7620000" cy="5078313"/>
          </a:xfrm>
          <a:prstGeom prst="rect">
            <a:avLst/>
          </a:prstGeom>
          <a:noFill/>
        </p:spPr>
        <p:txBody>
          <a:bodyPr wrap="square" rtlCol="0">
            <a:spAutoFit/>
          </a:bodyPr>
          <a:lstStyle/>
          <a:p>
            <a:r>
              <a:rPr lang="en-US" sz="3600" dirty="0"/>
              <a:t>“A three-legged table could contract uncleanness; if it lost one or two legs it could not; </a:t>
            </a:r>
            <a:r>
              <a:rPr lang="en-US" sz="3600" dirty="0" smtClean="0"/>
              <a:t>if it </a:t>
            </a:r>
            <a:r>
              <a:rPr lang="en-US" sz="3600" dirty="0"/>
              <a:t>lost three legs it could, for then it could be used as a board and a board could become unclean</a:t>
            </a:r>
            <a:r>
              <a:rPr lang="en-US" sz="3600" dirty="0" smtClean="0"/>
              <a:t>.”</a:t>
            </a:r>
            <a:endParaRPr lang="en-US" sz="3600" dirty="0"/>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154792630"/>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
        <p:nvSpPr>
          <p:cNvPr id="6" name="TextBox 5"/>
          <p:cNvSpPr txBox="1"/>
          <p:nvPr/>
        </p:nvSpPr>
        <p:spPr>
          <a:xfrm>
            <a:off x="457200" y="1143000"/>
            <a:ext cx="8229600" cy="5078313"/>
          </a:xfrm>
          <a:prstGeom prst="rect">
            <a:avLst/>
          </a:prstGeom>
          <a:noFill/>
        </p:spPr>
        <p:txBody>
          <a:bodyPr wrap="square" rtlCol="0">
            <a:spAutoFit/>
          </a:bodyPr>
          <a:lstStyle/>
          <a:p>
            <a:r>
              <a:rPr lang="en-US" sz="3600" dirty="0"/>
              <a:t>“Things </a:t>
            </a:r>
            <a:r>
              <a:rPr lang="en-US" sz="3600" dirty="0" smtClean="0"/>
              <a:t>made of </a:t>
            </a:r>
            <a:r>
              <a:rPr lang="en-US" sz="3600" dirty="0"/>
              <a:t>metal could become unclean, except a door, a bolt, a lock, a hinge, a knocker and a gutter.  Wood used in metal utensils could become unclean; but metal used in wood utensils could not.  </a:t>
            </a:r>
            <a:endParaRPr lang="en-US" sz="3600" dirty="0" smtClean="0"/>
          </a:p>
        </p:txBody>
      </p:sp>
      <p:sp>
        <p:nvSpPr>
          <p:cNvPr id="3" name="TextBox 2"/>
          <p:cNvSpPr txBox="1"/>
          <p:nvPr/>
        </p:nvSpPr>
        <p:spPr>
          <a:xfrm>
            <a:off x="457200" y="1143000"/>
            <a:ext cx="8229600" cy="2862322"/>
          </a:xfrm>
          <a:prstGeom prst="rect">
            <a:avLst/>
          </a:prstGeom>
          <a:noFill/>
        </p:spPr>
        <p:txBody>
          <a:bodyPr wrap="square" rtlCol="0">
            <a:spAutoFit/>
          </a:bodyPr>
          <a:lstStyle/>
          <a:p>
            <a:r>
              <a:rPr lang="en-US" sz="3600" dirty="0"/>
              <a:t>Thus a wooden key with</a:t>
            </a:r>
          </a:p>
          <a:p>
            <a:r>
              <a:rPr lang="en-US" sz="3600" dirty="0" smtClean="0"/>
              <a:t>metal </a:t>
            </a:r>
            <a:r>
              <a:rPr lang="en-US" sz="3600" dirty="0"/>
              <a:t>teeth could become unclean; but a metal key with wooden teeth could not</a:t>
            </a:r>
            <a:r>
              <a:rPr lang="en-US" sz="3600" dirty="0" smtClean="0"/>
              <a:t>.”</a:t>
            </a:r>
            <a:endParaRPr lang="en-US" sz="3600" dirty="0">
              <a:solidFill>
                <a:srgbClr val="FFFF00"/>
              </a:solidFill>
              <a:latin typeface="Castellar" pitchFamily="18" charset="0"/>
            </a:endParaRPr>
          </a:p>
        </p:txBody>
      </p:sp>
      <p:sp>
        <p:nvSpPr>
          <p:cNvPr id="5" name="TextBox 4"/>
          <p:cNvSpPr txBox="1"/>
          <p:nvPr/>
        </p:nvSpPr>
        <p:spPr>
          <a:xfrm>
            <a:off x="457200" y="3886200"/>
            <a:ext cx="8229600" cy="1200329"/>
          </a:xfrm>
          <a:prstGeom prst="rect">
            <a:avLst/>
          </a:prstGeom>
          <a:noFill/>
        </p:spPr>
        <p:txBody>
          <a:bodyPr wrap="square" rtlCol="0">
            <a:spAutoFit/>
          </a:bodyPr>
          <a:lstStyle/>
          <a:p>
            <a:r>
              <a:rPr lang="en-US" sz="3600" dirty="0">
                <a:solidFill>
                  <a:srgbClr val="FFFF00"/>
                </a:solidFill>
              </a:rPr>
              <a:t>Defiled</a:t>
            </a:r>
            <a:r>
              <a:rPr lang="en-US" sz="3600" dirty="0"/>
              <a:t> ~ (v. 2) </a:t>
            </a:r>
            <a:r>
              <a:rPr lang="en-US" sz="3600" b="1" i="1" dirty="0" err="1">
                <a:solidFill>
                  <a:srgbClr val="FFFF00"/>
                </a:solidFill>
                <a:latin typeface="Times New Roman" pitchFamily="18" charset="0"/>
                <a:cs typeface="Times New Roman" pitchFamily="18" charset="0"/>
              </a:rPr>
              <a:t>koinos</a:t>
            </a:r>
            <a:r>
              <a:rPr lang="en-US" sz="3600" dirty="0">
                <a:solidFill>
                  <a:srgbClr val="FFFF00"/>
                </a:solidFill>
              </a:rPr>
              <a:t> </a:t>
            </a:r>
            <a:r>
              <a:rPr lang="en-US" sz="3600" dirty="0"/>
              <a:t>– </a:t>
            </a:r>
            <a:r>
              <a:rPr lang="en-US" sz="3600" i="1" dirty="0"/>
              <a:t>common</a:t>
            </a:r>
            <a:r>
              <a:rPr lang="en-US" sz="3600" dirty="0"/>
              <a:t> </a:t>
            </a:r>
            <a:endParaRPr lang="en-US" sz="3600" dirty="0">
              <a:solidFill>
                <a:srgbClr val="FFFF00"/>
              </a:solidFill>
              <a:latin typeface="Castellar" pitchFamily="18" charset="0"/>
            </a:endParaRPr>
          </a:p>
        </p:txBody>
      </p:sp>
    </p:spTree>
    <p:extLst>
      <p:ext uri="{BB962C8B-B14F-4D97-AF65-F5344CB8AC3E}">
        <p14:creationId xmlns:p14="http://schemas.microsoft.com/office/powerpoint/2010/main" xmlns="" val="4017983474"/>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xit" presetSubtype="32" fill="hold" grpId="1" nodeType="clickEffect">
                                  <p:stCondLst>
                                    <p:cond delay="0"/>
                                  </p:stCondLst>
                                  <p:childTnLst>
                                    <p:anim calcmode="lin" valueType="num">
                                      <p:cBhvr>
                                        <p:cTn id="13" dur="500"/>
                                        <p:tgtEl>
                                          <p:spTgt spid="6"/>
                                        </p:tgtEl>
                                        <p:attrNameLst>
                                          <p:attrName>ppt_w</p:attrName>
                                        </p:attrNameLst>
                                      </p:cBhvr>
                                      <p:tavLst>
                                        <p:tav tm="0">
                                          <p:val>
                                            <p:strVal val="ppt_w"/>
                                          </p:val>
                                        </p:tav>
                                        <p:tav tm="100000">
                                          <p:val>
                                            <p:fltVal val="0"/>
                                          </p:val>
                                        </p:tav>
                                      </p:tavLst>
                                    </p:anim>
                                    <p:anim calcmode="lin" valueType="num">
                                      <p:cBhvr>
                                        <p:cTn id="14" dur="500"/>
                                        <p:tgtEl>
                                          <p:spTgt spid="6"/>
                                        </p:tgtEl>
                                        <p:attrNameLst>
                                          <p:attrName>ppt_h</p:attrName>
                                        </p:attrNameLst>
                                      </p:cBhvr>
                                      <p:tavLst>
                                        <p:tav tm="0">
                                          <p:val>
                                            <p:strVal val="ppt_h"/>
                                          </p:val>
                                        </p:tav>
                                        <p:tav tm="100000">
                                          <p:val>
                                            <p:fltVal val="0"/>
                                          </p:val>
                                        </p:tav>
                                      </p:tavLst>
                                    </p:anim>
                                    <p:set>
                                      <p:cBhvr>
                                        <p:cTn id="15" dur="1" fill="hold">
                                          <p:stCondLst>
                                            <p:cond delay="499"/>
                                          </p:stCondLst>
                                        </p:cTn>
                                        <p:tgtEl>
                                          <p:spTgt spid="6"/>
                                        </p:tgtEl>
                                        <p:attrNameLst>
                                          <p:attrName>style.visibility</p:attrName>
                                        </p:attrNameLst>
                                      </p:cBhvr>
                                      <p:to>
                                        <p:strVal val="hidden"/>
                                      </p:to>
                                    </p:set>
                                  </p:childTnLst>
                                </p:cTn>
                              </p:par>
                              <p:par>
                                <p:cTn id="16" presetID="53" presetClass="entr" presetSubtype="16"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500"/>
                            </p:stCondLst>
                            <p:childTnLst>
                              <p:par>
                                <p:cTn id="29" presetID="9" presetClass="emph" presetSubtype="0" grpId="1" nodeType="afterEffect">
                                  <p:stCondLst>
                                    <p:cond delay="0"/>
                                  </p:stCondLst>
                                  <p:childTnLst>
                                    <p:set>
                                      <p:cBhvr rctx="PPT">
                                        <p:cTn id="30" dur="indefinite"/>
                                        <p:tgtEl>
                                          <p:spTgt spid="3"/>
                                        </p:tgtEl>
                                        <p:attrNameLst>
                                          <p:attrName>style.opacity</p:attrName>
                                        </p:attrNameLst>
                                      </p:cBhvr>
                                      <p:to>
                                        <p:strVal val="0.5"/>
                                      </p:to>
                                    </p:set>
                                    <p:animEffect filter="image" prLst="opacity: 0.5">
                                      <p:cBhvr rctx="IE">
                                        <p:cTn id="31"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3" grpId="0"/>
      <p:bldP spid="3" grpId="1"/>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590106585"/>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3416320"/>
          </a:xfrm>
          <a:prstGeom prst="rect">
            <a:avLst/>
          </a:prstGeom>
          <a:noFill/>
        </p:spPr>
        <p:txBody>
          <a:bodyPr wrap="square" rtlCol="0">
            <a:spAutoFit/>
          </a:bodyPr>
          <a:lstStyle/>
          <a:p>
            <a:r>
              <a:rPr lang="en-US" sz="3600" dirty="0" smtClean="0">
                <a:solidFill>
                  <a:srgbClr val="FFFF00"/>
                </a:solidFill>
              </a:rPr>
              <a:t>Mishnah </a:t>
            </a:r>
            <a:r>
              <a:rPr lang="en-US" sz="3600" dirty="0">
                <a:solidFill>
                  <a:srgbClr val="FFFF00"/>
                </a:solidFill>
              </a:rPr>
              <a:t>– </a:t>
            </a:r>
            <a:r>
              <a:rPr lang="en-US" sz="3600" dirty="0" smtClean="0"/>
              <a:t>“It </a:t>
            </a:r>
            <a:r>
              <a:rPr lang="en-US" sz="3600" dirty="0"/>
              <a:t>is a greater offense to teach anything contrary to the voice of the Rabbis than to contradict the Scripture itself</a:t>
            </a:r>
            <a:r>
              <a:rPr lang="en-US" sz="3600" dirty="0" smtClean="0"/>
              <a:t>.”</a:t>
            </a:r>
            <a:endParaRPr lang="en-US" sz="3600" dirty="0"/>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502256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2862322"/>
          </a:xfrm>
          <a:prstGeom prst="rect">
            <a:avLst/>
          </a:prstGeom>
          <a:noFill/>
        </p:spPr>
        <p:txBody>
          <a:bodyPr wrap="square" rtlCol="0">
            <a:spAutoFit/>
          </a:bodyPr>
          <a:lstStyle/>
          <a:p>
            <a:r>
              <a:rPr lang="en-US" sz="3600" dirty="0" smtClean="0">
                <a:solidFill>
                  <a:srgbClr val="FFFF00"/>
                </a:solidFill>
              </a:rPr>
              <a:t>Rabbi Eleazer ~ </a:t>
            </a:r>
            <a:r>
              <a:rPr lang="en-US" sz="3600" dirty="0" smtClean="0"/>
              <a:t>“He </a:t>
            </a:r>
            <a:r>
              <a:rPr lang="en-US" sz="3600" dirty="0"/>
              <a:t>who expounds the Scriptures in opposition to the tradition has no share in the world to come.”</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8453011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078313"/>
          </a:xfrm>
          <a:prstGeom prst="rect">
            <a:avLst/>
          </a:prstGeom>
          <a:noFill/>
        </p:spPr>
        <p:txBody>
          <a:bodyPr wrap="square" rtlCol="0">
            <a:spAutoFit/>
          </a:bodyPr>
          <a:lstStyle/>
          <a:p>
            <a:r>
              <a:rPr lang="en-US" sz="3600" dirty="0" smtClean="0">
                <a:solidFill>
                  <a:srgbClr val="FFFF00"/>
                </a:solidFill>
              </a:rPr>
              <a:t>David </a:t>
            </a:r>
            <a:r>
              <a:rPr lang="en-US" sz="3600" dirty="0">
                <a:solidFill>
                  <a:srgbClr val="FFFF00"/>
                </a:solidFill>
              </a:rPr>
              <a:t>Guzik ~ </a:t>
            </a:r>
            <a:r>
              <a:rPr lang="en-US" sz="3600" dirty="0"/>
              <a:t>“What a person says never has the same authority as God’s Word. Even if they sincerely say it is from God, it never has the same authority as God’s Word. Even if everyone accepts it, it never has the </a:t>
            </a:r>
            <a:r>
              <a:rPr lang="en-US" sz="3600" dirty="0" smtClean="0"/>
              <a:t>same</a:t>
            </a:r>
            <a:endParaRPr lang="en-US" sz="3600" dirty="0"/>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
        <p:nvSpPr>
          <p:cNvPr id="3" name="TextBox 2"/>
          <p:cNvSpPr txBox="1"/>
          <p:nvPr/>
        </p:nvSpPr>
        <p:spPr>
          <a:xfrm>
            <a:off x="457200" y="1143000"/>
            <a:ext cx="8229600" cy="2862322"/>
          </a:xfrm>
          <a:prstGeom prst="rect">
            <a:avLst/>
          </a:prstGeom>
          <a:noFill/>
        </p:spPr>
        <p:txBody>
          <a:bodyPr wrap="square" rtlCol="0">
            <a:spAutoFit/>
          </a:bodyPr>
          <a:lstStyle/>
          <a:p>
            <a:r>
              <a:rPr lang="en-US" sz="3600" dirty="0"/>
              <a:t>authority as God’s Word. Even if it makes perfect sense, it never has the same authority as God’s Word.</a:t>
            </a:r>
          </a:p>
          <a:p>
            <a:endParaRPr lang="en-US" sz="3600" dirty="0">
              <a:solidFill>
                <a:srgbClr val="FFFF00"/>
              </a:solidFill>
              <a:latin typeface="Castellar" pitchFamily="18" charset="0"/>
            </a:endParaRPr>
          </a:p>
        </p:txBody>
      </p:sp>
    </p:spTree>
    <p:extLst>
      <p:ext uri="{BB962C8B-B14F-4D97-AF65-F5344CB8AC3E}">
        <p14:creationId xmlns:p14="http://schemas.microsoft.com/office/powerpoint/2010/main" xmlns="" val="37885231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xit" presetSubtype="32" fill="hold" grpId="1" nodeType="clickEffect">
                                  <p:stCondLst>
                                    <p:cond delay="0"/>
                                  </p:stCondLst>
                                  <p:childTnLst>
                                    <p:anim calcmode="lin" valueType="num">
                                      <p:cBhvr>
                                        <p:cTn id="13" dur="500"/>
                                        <p:tgtEl>
                                          <p:spTgt spid="2"/>
                                        </p:tgtEl>
                                        <p:attrNameLst>
                                          <p:attrName>ppt_w</p:attrName>
                                        </p:attrNameLst>
                                      </p:cBhvr>
                                      <p:tavLst>
                                        <p:tav tm="0">
                                          <p:val>
                                            <p:strVal val="ppt_w"/>
                                          </p:val>
                                        </p:tav>
                                        <p:tav tm="100000">
                                          <p:val>
                                            <p:fltVal val="0"/>
                                          </p:val>
                                        </p:tav>
                                      </p:tavLst>
                                    </p:anim>
                                    <p:anim calcmode="lin" valueType="num">
                                      <p:cBhvr>
                                        <p:cTn id="14" dur="500"/>
                                        <p:tgtEl>
                                          <p:spTgt spid="2"/>
                                        </p:tgtEl>
                                        <p:attrNameLst>
                                          <p:attrName>ppt_h</p:attrName>
                                        </p:attrNameLst>
                                      </p:cBhvr>
                                      <p:tavLst>
                                        <p:tav tm="0">
                                          <p:val>
                                            <p:strVal val="ppt_h"/>
                                          </p:val>
                                        </p:tav>
                                        <p:tav tm="100000">
                                          <p:val>
                                            <p:fltVal val="0"/>
                                          </p:val>
                                        </p:tav>
                                      </p:tavLst>
                                    </p:anim>
                                    <p:set>
                                      <p:cBhvr>
                                        <p:cTn id="15" dur="1" fill="hold">
                                          <p:stCondLst>
                                            <p:cond delay="499"/>
                                          </p:stCondLst>
                                        </p:cTn>
                                        <p:tgtEl>
                                          <p:spTgt spid="2"/>
                                        </p:tgtEl>
                                        <p:attrNameLst>
                                          <p:attrName>style.visibility</p:attrName>
                                        </p:attrNameLst>
                                      </p:cBhvr>
                                      <p:to>
                                        <p:strVal val="hidden"/>
                                      </p:to>
                                    </p:set>
                                  </p:childTnLst>
                                </p:cTn>
                              </p:par>
                              <p:par>
                                <p:cTn id="16" presetID="53" presetClass="entr" presetSubtype="16"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804955275"/>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3416320"/>
          </a:xfrm>
          <a:prstGeom prst="rect">
            <a:avLst/>
          </a:prstGeom>
          <a:noFill/>
        </p:spPr>
        <p:txBody>
          <a:bodyPr wrap="square" rtlCol="0">
            <a:spAutoFit/>
          </a:bodyPr>
          <a:lstStyle/>
          <a:p>
            <a:r>
              <a:rPr lang="en-US" sz="3600" dirty="0">
                <a:solidFill>
                  <a:srgbClr val="FFFF00"/>
                </a:solidFill>
              </a:rPr>
              <a:t>St. Basil the Great (AD 330? – 379</a:t>
            </a:r>
            <a:r>
              <a:rPr lang="en-US" sz="3600" dirty="0" smtClean="0">
                <a:solidFill>
                  <a:srgbClr val="FFFF00"/>
                </a:solidFill>
              </a:rPr>
              <a:t>)</a:t>
            </a:r>
            <a:r>
              <a:rPr lang="en-US" sz="3600" dirty="0">
                <a:solidFill>
                  <a:srgbClr val="FFFF00"/>
                </a:solidFill>
              </a:rPr>
              <a:t> </a:t>
            </a:r>
            <a:r>
              <a:rPr lang="en-US" sz="3600" dirty="0" smtClean="0">
                <a:solidFill>
                  <a:srgbClr val="FFFF00"/>
                </a:solidFill>
              </a:rPr>
              <a:t>– </a:t>
            </a:r>
            <a:r>
              <a:rPr lang="en-US" sz="3600" dirty="0" smtClean="0"/>
              <a:t>“</a:t>
            </a:r>
            <a:r>
              <a:rPr lang="en-US" sz="3600" dirty="0"/>
              <a:t>We must always be on our guard lest, under the pretext of keeping one commandment, we be found breaking another.” </a:t>
            </a:r>
            <a:endParaRPr lang="en-US" sz="3600" dirty="0">
              <a:solidFill>
                <a:schemeClr val="bg1"/>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69030690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078313"/>
          </a:xfrm>
          <a:prstGeom prst="rect">
            <a:avLst/>
          </a:prstGeom>
          <a:noFill/>
        </p:spPr>
        <p:txBody>
          <a:bodyPr wrap="square" rtlCol="0">
            <a:spAutoFit/>
          </a:bodyPr>
          <a:lstStyle/>
          <a:p>
            <a:r>
              <a:rPr lang="en-US" sz="3600" dirty="0">
                <a:solidFill>
                  <a:srgbClr val="FFFF00"/>
                </a:solidFill>
              </a:rPr>
              <a:t>Jerry </a:t>
            </a:r>
            <a:r>
              <a:rPr lang="en-US" sz="3600" dirty="0" smtClean="0">
                <a:solidFill>
                  <a:srgbClr val="FFFF00"/>
                </a:solidFill>
              </a:rPr>
              <a:t>Bridges </a:t>
            </a:r>
            <a:r>
              <a:rPr lang="en-US" sz="3600" dirty="0">
                <a:solidFill>
                  <a:srgbClr val="FFFF00"/>
                </a:solidFill>
              </a:rPr>
              <a:t>– </a:t>
            </a:r>
            <a:r>
              <a:rPr lang="en-US" sz="3600" dirty="0" smtClean="0"/>
              <a:t>“</a:t>
            </a:r>
            <a:r>
              <a:rPr lang="en-US" sz="3600" dirty="0"/>
              <a:t>We insist that God must surely lead everyone as we believe He has led us. We refuse to allow God the freedom to deal with each of us as individuals. When we think like that, we are legalistic</a:t>
            </a:r>
            <a:r>
              <a:rPr lang="en-US" sz="3600" dirty="0" smtClean="0"/>
              <a:t>.”</a:t>
            </a:r>
            <a:endParaRPr lang="en-US" sz="3600" dirty="0"/>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908988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97209720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646331"/>
          </a:xfrm>
          <a:prstGeom prst="rect">
            <a:avLst/>
          </a:prstGeom>
          <a:noFill/>
        </p:spPr>
        <p:txBody>
          <a:bodyPr wrap="square" rtlCol="0">
            <a:spAutoFit/>
          </a:bodyPr>
          <a:lstStyle/>
          <a:p>
            <a:r>
              <a:rPr lang="en-US" sz="3600" dirty="0">
                <a:solidFill>
                  <a:srgbClr val="FFFF00"/>
                </a:solidFill>
              </a:rPr>
              <a:t>1 Cor. </a:t>
            </a:r>
            <a:r>
              <a:rPr lang="en-US" sz="3600" dirty="0" smtClean="0">
                <a:solidFill>
                  <a:srgbClr val="FFFF00"/>
                </a:solidFill>
              </a:rPr>
              <a:t>8:1 – 3 </a:t>
            </a:r>
            <a:endParaRPr lang="en-US" sz="3600" dirty="0">
              <a:solidFill>
                <a:srgbClr val="FFFF00"/>
              </a:solidFill>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
        <p:nvSpPr>
          <p:cNvPr id="3" name="TextBox 2"/>
          <p:cNvSpPr txBox="1"/>
          <p:nvPr/>
        </p:nvSpPr>
        <p:spPr>
          <a:xfrm>
            <a:off x="457200" y="1789331"/>
            <a:ext cx="8229600" cy="2308324"/>
          </a:xfrm>
          <a:prstGeom prst="rect">
            <a:avLst/>
          </a:prstGeom>
          <a:noFill/>
        </p:spPr>
        <p:txBody>
          <a:bodyPr wrap="square" rtlCol="0">
            <a:spAutoFit/>
          </a:bodyPr>
          <a:lstStyle/>
          <a:p>
            <a:r>
              <a:rPr lang="en-US" sz="3600" dirty="0" smtClean="0"/>
              <a:t>Prov. </a:t>
            </a:r>
            <a:r>
              <a:rPr lang="en-US" sz="3600" dirty="0"/>
              <a:t>26:12 ~ </a:t>
            </a:r>
            <a:r>
              <a:rPr lang="en-US" sz="3600" dirty="0">
                <a:solidFill>
                  <a:srgbClr val="FFFF00"/>
                </a:solidFill>
              </a:rPr>
              <a:t>Do you see a man wise in his own eyes? There is more hope for a fool than for </a:t>
            </a:r>
            <a:r>
              <a:rPr lang="en-US" sz="3600" dirty="0" smtClean="0">
                <a:solidFill>
                  <a:srgbClr val="FFFF00"/>
                </a:solidFill>
              </a:rPr>
              <a:t>him</a:t>
            </a:r>
            <a:endParaRPr lang="en-US" sz="3600" dirty="0">
              <a:solidFill>
                <a:srgbClr val="FFFF00"/>
              </a:solidFill>
            </a:endParaRPr>
          </a:p>
        </p:txBody>
      </p:sp>
    </p:spTree>
    <p:extLst>
      <p:ext uri="{BB962C8B-B14F-4D97-AF65-F5344CB8AC3E}">
        <p14:creationId xmlns:p14="http://schemas.microsoft.com/office/powerpoint/2010/main" xmlns="" val="19607745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
        <p:nvSpPr>
          <p:cNvPr id="3" name="TextBox 2"/>
          <p:cNvSpPr txBox="1"/>
          <p:nvPr/>
        </p:nvSpPr>
        <p:spPr>
          <a:xfrm>
            <a:off x="457200" y="1789331"/>
            <a:ext cx="8229600" cy="5016758"/>
          </a:xfrm>
          <a:prstGeom prst="rect">
            <a:avLst/>
          </a:prstGeom>
          <a:noFill/>
        </p:spPr>
        <p:txBody>
          <a:bodyPr wrap="square" rtlCol="0">
            <a:spAutoFit/>
          </a:bodyPr>
          <a:lstStyle/>
          <a:p>
            <a:r>
              <a:rPr lang="en-US" sz="3200" dirty="0">
                <a:solidFill>
                  <a:srgbClr val="FFFF00"/>
                </a:solidFill>
              </a:rPr>
              <a:t>Ralph Earle ~ </a:t>
            </a:r>
            <a:r>
              <a:rPr lang="en-US" sz="3200" dirty="0"/>
              <a:t>"(This) is a striking contrast.  </a:t>
            </a:r>
            <a:r>
              <a:rPr lang="en-US" sz="3200" dirty="0" smtClean="0"/>
              <a:t>Intellect-</a:t>
            </a:r>
            <a:r>
              <a:rPr lang="en-US" sz="3200" dirty="0" err="1" smtClean="0"/>
              <a:t>ualism</a:t>
            </a:r>
            <a:r>
              <a:rPr lang="en-US" sz="3200" dirty="0" smtClean="0"/>
              <a:t> </a:t>
            </a:r>
            <a:r>
              <a:rPr lang="en-US" sz="3200" dirty="0"/>
              <a:t>often inflates a person with pride.  We can blow up a balloon in a minute or two, and collapse it in a second with a pinprick.  So it is with self-important intellectuals.  They can be deflated </a:t>
            </a:r>
            <a:r>
              <a:rPr lang="en-US" sz="3200" dirty="0" smtClean="0"/>
              <a:t>with</a:t>
            </a:r>
          </a:p>
          <a:p>
            <a:r>
              <a:rPr lang="en-US" sz="3200" dirty="0" smtClean="0"/>
              <a:t>a </a:t>
            </a:r>
            <a:r>
              <a:rPr lang="en-US" sz="3200" dirty="0"/>
              <a:t>single remark.</a:t>
            </a:r>
          </a:p>
        </p:txBody>
      </p:sp>
      <p:sp>
        <p:nvSpPr>
          <p:cNvPr id="5" name="TextBox 4"/>
          <p:cNvSpPr txBox="1"/>
          <p:nvPr/>
        </p:nvSpPr>
        <p:spPr>
          <a:xfrm>
            <a:off x="457200" y="1789331"/>
            <a:ext cx="8229600" cy="4031873"/>
          </a:xfrm>
          <a:prstGeom prst="rect">
            <a:avLst/>
          </a:prstGeom>
          <a:noFill/>
        </p:spPr>
        <p:txBody>
          <a:bodyPr wrap="square" rtlCol="0">
            <a:spAutoFit/>
          </a:bodyPr>
          <a:lstStyle/>
          <a:p>
            <a:r>
              <a:rPr lang="en-US" sz="3200" dirty="0"/>
              <a:t>But building up with love is something else.  Just as one has to lay stone on stone or brick on brick in order to construct a solid building, so we must lay one loving deed on another if we would build a solid life that will last."</a:t>
            </a:r>
            <a:endParaRPr lang="en-US" sz="3200" dirty="0">
              <a:solidFill>
                <a:srgbClr val="FFFF00"/>
              </a:solidFill>
              <a:latin typeface="Castellar" pitchFamily="18" charset="0"/>
            </a:endParaRPr>
          </a:p>
        </p:txBody>
      </p:sp>
      <p:sp>
        <p:nvSpPr>
          <p:cNvPr id="6" name="TextBox 5"/>
          <p:cNvSpPr txBox="1"/>
          <p:nvPr/>
        </p:nvSpPr>
        <p:spPr>
          <a:xfrm>
            <a:off x="457200" y="1143000"/>
            <a:ext cx="8229600" cy="646331"/>
          </a:xfrm>
          <a:prstGeom prst="rect">
            <a:avLst/>
          </a:prstGeom>
          <a:noFill/>
        </p:spPr>
        <p:txBody>
          <a:bodyPr wrap="square" rtlCol="0">
            <a:spAutoFit/>
          </a:bodyPr>
          <a:lstStyle/>
          <a:p>
            <a:r>
              <a:rPr lang="en-US" sz="3600" dirty="0">
                <a:solidFill>
                  <a:srgbClr val="FFFF00"/>
                </a:solidFill>
              </a:rPr>
              <a:t>1 Cor. </a:t>
            </a:r>
            <a:r>
              <a:rPr lang="en-US" sz="3600" dirty="0" smtClean="0">
                <a:solidFill>
                  <a:srgbClr val="FFFF00"/>
                </a:solidFill>
              </a:rPr>
              <a:t>8:1 – 3 </a:t>
            </a:r>
            <a:endParaRPr lang="en-US" sz="3600" dirty="0">
              <a:solidFill>
                <a:srgbClr val="FFFF00"/>
              </a:solidFill>
            </a:endParaRPr>
          </a:p>
        </p:txBody>
      </p:sp>
    </p:spTree>
    <p:extLst>
      <p:ext uri="{BB962C8B-B14F-4D97-AF65-F5344CB8AC3E}">
        <p14:creationId xmlns:p14="http://schemas.microsoft.com/office/powerpoint/2010/main" xmlns="" val="29834634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1" nodeType="clickEffect">
                                  <p:stCondLst>
                                    <p:cond delay="0"/>
                                  </p:stCondLst>
                                  <p:childTnLst>
                                    <p:anim calcmode="lin" valueType="num">
                                      <p:cBhvr>
                                        <p:cTn id="13" dur="500"/>
                                        <p:tgtEl>
                                          <p:spTgt spid="3"/>
                                        </p:tgtEl>
                                        <p:attrNameLst>
                                          <p:attrName>ppt_w</p:attrName>
                                        </p:attrNameLst>
                                      </p:cBhvr>
                                      <p:tavLst>
                                        <p:tav tm="0">
                                          <p:val>
                                            <p:strVal val="ppt_w"/>
                                          </p:val>
                                        </p:tav>
                                        <p:tav tm="100000">
                                          <p:val>
                                            <p:fltVal val="0"/>
                                          </p:val>
                                        </p:tav>
                                      </p:tavLst>
                                    </p:anim>
                                    <p:anim calcmode="lin" valueType="num">
                                      <p:cBhvr>
                                        <p:cTn id="14" dur="500"/>
                                        <p:tgtEl>
                                          <p:spTgt spid="3"/>
                                        </p:tgtEl>
                                        <p:attrNameLst>
                                          <p:attrName>ppt_h</p:attrName>
                                        </p:attrNameLst>
                                      </p:cBhvr>
                                      <p:tavLst>
                                        <p:tav tm="0">
                                          <p:val>
                                            <p:strVal val="ppt_h"/>
                                          </p:val>
                                        </p:tav>
                                        <p:tav tm="100000">
                                          <p:val>
                                            <p:fltVal val="0"/>
                                          </p:val>
                                        </p:tav>
                                      </p:tavLst>
                                    </p:anim>
                                    <p:animEffect transition="out" filter="fade">
                                      <p:cBhvr>
                                        <p:cTn id="15" dur="500"/>
                                        <p:tgtEl>
                                          <p:spTgt spid="3"/>
                                        </p:tgtEl>
                                      </p:cBhvr>
                                    </p:animEffect>
                                    <p:set>
                                      <p:cBhvr>
                                        <p:cTn id="16" dur="1" fill="hold">
                                          <p:stCondLst>
                                            <p:cond delay="499"/>
                                          </p:stCondLst>
                                        </p:cTn>
                                        <p:tgtEl>
                                          <p:spTgt spid="3"/>
                                        </p:tgtEl>
                                        <p:attrNameLst>
                                          <p:attrName>style.visibility</p:attrName>
                                        </p:attrNameLst>
                                      </p:cBhvr>
                                      <p:to>
                                        <p:strVal val="hidden"/>
                                      </p:to>
                                    </p:set>
                                  </p:childTnLst>
                                </p:cTn>
                              </p:par>
                              <p:par>
                                <p:cTn id="17" presetID="53" presetClass="entr" presetSubtype="16"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646331"/>
          </a:xfrm>
          <a:prstGeom prst="rect">
            <a:avLst/>
          </a:prstGeom>
          <a:noFill/>
        </p:spPr>
        <p:txBody>
          <a:bodyPr wrap="square" rtlCol="0">
            <a:spAutoFit/>
          </a:bodyPr>
          <a:lstStyle/>
          <a:p>
            <a:r>
              <a:rPr lang="en-US" sz="3600" dirty="0">
                <a:solidFill>
                  <a:srgbClr val="FFFF00"/>
                </a:solidFill>
              </a:rPr>
              <a:t>1 Cor. </a:t>
            </a:r>
            <a:r>
              <a:rPr lang="en-US" sz="3600" dirty="0" smtClean="0">
                <a:solidFill>
                  <a:srgbClr val="FFFF00"/>
                </a:solidFill>
              </a:rPr>
              <a:t>8:1 – 3 </a:t>
            </a:r>
            <a:endParaRPr lang="en-US" sz="3600" dirty="0">
              <a:solidFill>
                <a:srgbClr val="FFFF00"/>
              </a:solidFill>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
        <p:nvSpPr>
          <p:cNvPr id="3" name="TextBox 2"/>
          <p:cNvSpPr txBox="1"/>
          <p:nvPr/>
        </p:nvSpPr>
        <p:spPr>
          <a:xfrm>
            <a:off x="457200" y="1789331"/>
            <a:ext cx="8229600" cy="2308324"/>
          </a:xfrm>
          <a:prstGeom prst="rect">
            <a:avLst/>
          </a:prstGeom>
          <a:noFill/>
        </p:spPr>
        <p:txBody>
          <a:bodyPr wrap="square" rtlCol="0">
            <a:spAutoFit/>
          </a:bodyPr>
          <a:lstStyle/>
          <a:p>
            <a:r>
              <a:rPr lang="en-US" sz="3600" dirty="0"/>
              <a:t>John 13:35 ~ </a:t>
            </a:r>
            <a:r>
              <a:rPr lang="en-US" sz="3600" dirty="0">
                <a:solidFill>
                  <a:srgbClr val="FFFF00"/>
                </a:solidFill>
              </a:rPr>
              <a:t>By this all will know that you are My disciples, if you have love for one another.</a:t>
            </a:r>
          </a:p>
        </p:txBody>
      </p:sp>
    </p:spTree>
    <p:extLst>
      <p:ext uri="{BB962C8B-B14F-4D97-AF65-F5344CB8AC3E}">
        <p14:creationId xmlns:p14="http://schemas.microsoft.com/office/powerpoint/2010/main" xmlns="" val="6748252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2245041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
        <p:nvSpPr>
          <p:cNvPr id="3" name="TextBox 2"/>
          <p:cNvSpPr txBox="1"/>
          <p:nvPr/>
        </p:nvSpPr>
        <p:spPr>
          <a:xfrm>
            <a:off x="457200" y="1146952"/>
            <a:ext cx="8229600" cy="2862322"/>
          </a:xfrm>
          <a:prstGeom prst="rect">
            <a:avLst/>
          </a:prstGeom>
          <a:noFill/>
        </p:spPr>
        <p:txBody>
          <a:bodyPr wrap="square" rtlCol="0">
            <a:spAutoFit/>
          </a:bodyPr>
          <a:lstStyle/>
          <a:p>
            <a:r>
              <a:rPr lang="en-US" sz="3600" dirty="0"/>
              <a:t>1 Cor. 8:13 ~ </a:t>
            </a:r>
            <a:r>
              <a:rPr lang="en-US" sz="3600" dirty="0">
                <a:solidFill>
                  <a:srgbClr val="FFFF00"/>
                </a:solidFill>
              </a:rPr>
              <a:t>Therefore, if food makes my brother stumble, I will never again eat meat, lest I make my brother stumble.</a:t>
            </a:r>
          </a:p>
        </p:txBody>
      </p:sp>
    </p:spTree>
    <p:extLst>
      <p:ext uri="{BB962C8B-B14F-4D97-AF65-F5344CB8AC3E}">
        <p14:creationId xmlns:p14="http://schemas.microsoft.com/office/powerpoint/2010/main" xmlns="" val="11294962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30237709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
        <p:nvSpPr>
          <p:cNvPr id="3" name="TextBox 2"/>
          <p:cNvSpPr txBox="1"/>
          <p:nvPr/>
        </p:nvSpPr>
        <p:spPr>
          <a:xfrm>
            <a:off x="457200" y="1146952"/>
            <a:ext cx="8229600" cy="4524315"/>
          </a:xfrm>
          <a:prstGeom prst="rect">
            <a:avLst/>
          </a:prstGeom>
          <a:noFill/>
        </p:spPr>
        <p:txBody>
          <a:bodyPr wrap="square" rtlCol="0">
            <a:spAutoFit/>
          </a:bodyPr>
          <a:lstStyle/>
          <a:p>
            <a:r>
              <a:rPr lang="en-US" sz="3600" dirty="0"/>
              <a:t>Mark 9:42 ~ </a:t>
            </a:r>
            <a:r>
              <a:rPr lang="en-US" sz="3600" dirty="0">
                <a:solidFill>
                  <a:srgbClr val="FFFF00"/>
                </a:solidFill>
              </a:rPr>
              <a:t>But whoever causes one of these little ones who believe in Me to stumble, it would be better for him if a millstone were hung around his neck, and he were thrown into the sea.</a:t>
            </a:r>
          </a:p>
        </p:txBody>
      </p:sp>
    </p:spTree>
    <p:extLst>
      <p:ext uri="{BB962C8B-B14F-4D97-AF65-F5344CB8AC3E}">
        <p14:creationId xmlns:p14="http://schemas.microsoft.com/office/powerpoint/2010/main" xmlns="" val="22916656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643623251"/>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79422699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200329"/>
          </a:xfrm>
          <a:prstGeom prst="rect">
            <a:avLst/>
          </a:prstGeom>
          <a:noFill/>
        </p:spPr>
        <p:txBody>
          <a:bodyPr wrap="square" rtlCol="0">
            <a:spAutoFit/>
          </a:bodyPr>
          <a:lstStyle/>
          <a:p>
            <a:r>
              <a:rPr lang="en-US" sz="3600" dirty="0" err="1">
                <a:solidFill>
                  <a:srgbClr val="FFFF00"/>
                </a:solidFill>
              </a:rPr>
              <a:t>Corban</a:t>
            </a:r>
            <a:r>
              <a:rPr lang="en-US" sz="3600" dirty="0">
                <a:solidFill>
                  <a:srgbClr val="FFFF00"/>
                </a:solidFill>
              </a:rPr>
              <a:t> </a:t>
            </a:r>
            <a:r>
              <a:rPr lang="en-US" sz="3600" dirty="0"/>
              <a:t>~ only here and Matt. 15:5</a:t>
            </a:r>
            <a:endParaRPr lang="en-US" sz="3600" dirty="0">
              <a:solidFill>
                <a:schemeClr val="bg1"/>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
        <p:nvSpPr>
          <p:cNvPr id="6" name="TextBox 5"/>
          <p:cNvSpPr txBox="1"/>
          <p:nvPr/>
        </p:nvSpPr>
        <p:spPr>
          <a:xfrm>
            <a:off x="457200" y="2276100"/>
            <a:ext cx="8229600" cy="1200329"/>
          </a:xfrm>
          <a:prstGeom prst="rect">
            <a:avLst/>
          </a:prstGeom>
          <a:noFill/>
        </p:spPr>
        <p:txBody>
          <a:bodyPr wrap="square" rtlCol="0">
            <a:spAutoFit/>
          </a:bodyPr>
          <a:lstStyle/>
          <a:p>
            <a:r>
              <a:rPr lang="en-US" sz="3600" dirty="0"/>
              <a:t>Occurs 73x in OT – usually translated </a:t>
            </a:r>
            <a:r>
              <a:rPr lang="en-US" sz="3600" i="1" dirty="0">
                <a:solidFill>
                  <a:srgbClr val="FFFF00"/>
                </a:solidFill>
              </a:rPr>
              <a:t>offering</a:t>
            </a:r>
            <a:endParaRPr lang="en-US" sz="3600" dirty="0">
              <a:solidFill>
                <a:srgbClr val="FFFF00"/>
              </a:solidFill>
              <a:latin typeface="Castellar" pitchFamily="18" charset="0"/>
            </a:endParaRPr>
          </a:p>
        </p:txBody>
      </p:sp>
      <p:sp>
        <p:nvSpPr>
          <p:cNvPr id="7" name="TextBox 6"/>
          <p:cNvSpPr txBox="1"/>
          <p:nvPr/>
        </p:nvSpPr>
        <p:spPr>
          <a:xfrm>
            <a:off x="685800" y="3457700"/>
            <a:ext cx="8001000" cy="1200329"/>
          </a:xfrm>
          <a:prstGeom prst="rect">
            <a:avLst/>
          </a:prstGeom>
          <a:noFill/>
        </p:spPr>
        <p:txBody>
          <a:bodyPr wrap="square" rtlCol="0">
            <a:spAutoFit/>
          </a:bodyPr>
          <a:lstStyle/>
          <a:p>
            <a:pPr marL="344488" indent="-344488">
              <a:buFont typeface="Arial" pitchFamily="34" charset="0"/>
              <a:buChar char="•"/>
            </a:pPr>
            <a:r>
              <a:rPr lang="en-US" sz="3600" dirty="0"/>
              <a:t>Greek equivalent is </a:t>
            </a:r>
            <a:r>
              <a:rPr lang="en-US" sz="3600" b="1" i="1" dirty="0" err="1">
                <a:solidFill>
                  <a:srgbClr val="FFFF00"/>
                </a:solidFill>
                <a:latin typeface="Times New Roman" pitchFamily="18" charset="0"/>
                <a:cs typeface="Times New Roman" pitchFamily="18" charset="0"/>
              </a:rPr>
              <a:t>dōran</a:t>
            </a:r>
            <a:r>
              <a:rPr lang="en-US" sz="3600" dirty="0">
                <a:solidFill>
                  <a:srgbClr val="FFFF00"/>
                </a:solidFill>
              </a:rPr>
              <a:t> </a:t>
            </a:r>
            <a:r>
              <a:rPr lang="en-US" sz="3600" dirty="0"/>
              <a:t>(LXX) (</a:t>
            </a:r>
            <a:r>
              <a:rPr lang="en-US" sz="3600" i="1" dirty="0"/>
              <a:t>dowry</a:t>
            </a:r>
            <a:r>
              <a:rPr lang="en-US" sz="3600" dirty="0"/>
              <a:t>)</a:t>
            </a:r>
            <a:endParaRPr lang="en-US" sz="3600" dirty="0">
              <a:solidFill>
                <a:srgbClr val="FFFF00"/>
              </a:solidFill>
              <a:latin typeface="Castellar" pitchFamily="18" charset="0"/>
            </a:endParaRPr>
          </a:p>
        </p:txBody>
      </p:sp>
    </p:spTree>
    <p:extLst>
      <p:ext uri="{BB962C8B-B14F-4D97-AF65-F5344CB8AC3E}">
        <p14:creationId xmlns:p14="http://schemas.microsoft.com/office/powerpoint/2010/main" xmlns="" val="37241876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par>
                          <p:cTn id="16" fill="hold">
                            <p:stCondLst>
                              <p:cond delay="500"/>
                            </p:stCondLst>
                            <p:childTnLst>
                              <p:par>
                                <p:cTn id="17" presetID="9" presetClass="emph" presetSubtype="0" grpId="1" nodeType="afterEffect">
                                  <p:stCondLst>
                                    <p:cond delay="0"/>
                                  </p:stCondLst>
                                  <p:childTnLst>
                                    <p:set>
                                      <p:cBhvr rctx="PPT">
                                        <p:cTn id="18" dur="indefinite"/>
                                        <p:tgtEl>
                                          <p:spTgt spid="2"/>
                                        </p:tgtEl>
                                        <p:attrNameLst>
                                          <p:attrName>style.opacity</p:attrName>
                                        </p:attrNameLst>
                                      </p:cBhvr>
                                      <p:to>
                                        <p:strVal val="0.5"/>
                                      </p:to>
                                    </p:set>
                                    <p:animEffect filter="image" prLst="opacity: 0.5">
                                      <p:cBhvr rctx="IE">
                                        <p:cTn id="19" dur="indefinite"/>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Effect transition="in" filter="fade">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6" grpId="0"/>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61019934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3416320"/>
          </a:xfrm>
          <a:prstGeom prst="rect">
            <a:avLst/>
          </a:prstGeom>
          <a:noFill/>
        </p:spPr>
        <p:txBody>
          <a:bodyPr wrap="square" rtlCol="0">
            <a:spAutoFit/>
          </a:bodyPr>
          <a:lstStyle/>
          <a:p>
            <a:r>
              <a:rPr lang="en-US" sz="3600" dirty="0"/>
              <a:t>Mark 3:6 ~ </a:t>
            </a:r>
            <a:r>
              <a:rPr lang="en-US" sz="3600" dirty="0">
                <a:solidFill>
                  <a:srgbClr val="FFFF00"/>
                </a:solidFill>
              </a:rPr>
              <a:t>Then the Pharisees went out and immediately plotted with the Herodians against Him, how they might destroy Him.</a:t>
            </a:r>
            <a:endParaRPr lang="en-US" sz="3600" dirty="0">
              <a:solidFill>
                <a:srgbClr val="FFFF00"/>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258767671"/>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766173189"/>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754326"/>
          </a:xfrm>
          <a:prstGeom prst="rect">
            <a:avLst/>
          </a:prstGeom>
          <a:noFill/>
        </p:spPr>
        <p:txBody>
          <a:bodyPr wrap="square" rtlCol="0">
            <a:spAutoFit/>
          </a:bodyPr>
          <a:lstStyle/>
          <a:p>
            <a:r>
              <a:rPr lang="en-US" sz="3600" dirty="0">
                <a:solidFill>
                  <a:srgbClr val="FFFF00"/>
                </a:solidFill>
              </a:rPr>
              <a:t>Washing</a:t>
            </a:r>
            <a:r>
              <a:rPr lang="en-US" sz="3600" dirty="0"/>
              <a:t> ~ </a:t>
            </a:r>
            <a:r>
              <a:rPr lang="en-US" sz="3600" b="1" i="1" dirty="0" err="1">
                <a:solidFill>
                  <a:srgbClr val="FFFF00"/>
                </a:solidFill>
                <a:latin typeface="Times New Roman" pitchFamily="18" charset="0"/>
                <a:cs typeface="Times New Roman" pitchFamily="18" charset="0"/>
              </a:rPr>
              <a:t>baptismos</a:t>
            </a:r>
            <a:r>
              <a:rPr lang="en-US" sz="3600" dirty="0">
                <a:solidFill>
                  <a:srgbClr val="FFFF00"/>
                </a:solidFill>
              </a:rPr>
              <a:t> </a:t>
            </a:r>
            <a:r>
              <a:rPr lang="en-US" sz="3600" dirty="0"/>
              <a:t>– always speaks of ceremonial cleansing</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99351172"/>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079535234"/>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066800" y="1143000"/>
            <a:ext cx="6400800" cy="1200329"/>
          </a:xfrm>
          <a:prstGeom prst="rect">
            <a:avLst/>
          </a:prstGeom>
          <a:noFill/>
        </p:spPr>
        <p:txBody>
          <a:bodyPr wrap="square" rtlCol="0">
            <a:spAutoFit/>
          </a:bodyPr>
          <a:lstStyle/>
          <a:p>
            <a:r>
              <a:rPr lang="en-US" sz="3600" dirty="0">
                <a:solidFill>
                  <a:srgbClr val="FFFF00"/>
                </a:solidFill>
              </a:rPr>
              <a:t>Mishnah</a:t>
            </a:r>
            <a:r>
              <a:rPr lang="en-US" sz="3600" dirty="0"/>
              <a:t> (oral tradition, c. AD 200)</a:t>
            </a:r>
            <a:endParaRPr lang="en-US" sz="3600" dirty="0">
              <a:solidFill>
                <a:schemeClr val="bg1"/>
              </a:solidFill>
              <a:latin typeface="Castellar" pitchFamily="18" charset="0"/>
            </a:endParaRPr>
          </a:p>
        </p:txBody>
      </p:sp>
      <p:sp>
        <p:nvSpPr>
          <p:cNvPr id="3" name="TextBox 2"/>
          <p:cNvSpPr txBox="1"/>
          <p:nvPr/>
        </p:nvSpPr>
        <p:spPr>
          <a:xfrm>
            <a:off x="1066800" y="2296884"/>
            <a:ext cx="6934200" cy="1754326"/>
          </a:xfrm>
          <a:prstGeom prst="rect">
            <a:avLst/>
          </a:prstGeom>
          <a:noFill/>
        </p:spPr>
        <p:txBody>
          <a:bodyPr wrap="square" rtlCol="0">
            <a:spAutoFit/>
          </a:bodyPr>
          <a:lstStyle/>
          <a:p>
            <a:r>
              <a:rPr lang="en-US" sz="3600" dirty="0" err="1">
                <a:solidFill>
                  <a:srgbClr val="FFFF00"/>
                </a:solidFill>
              </a:rPr>
              <a:t>Gemara</a:t>
            </a:r>
            <a:r>
              <a:rPr lang="en-US" sz="3600" dirty="0">
                <a:solidFill>
                  <a:srgbClr val="FFFF00"/>
                </a:solidFill>
              </a:rPr>
              <a:t> </a:t>
            </a:r>
            <a:r>
              <a:rPr lang="en-US" sz="3600" dirty="0"/>
              <a:t>(commentary on the Mishnah, c. AD 500)</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
        <p:nvSpPr>
          <p:cNvPr id="5" name="TextBox 4"/>
          <p:cNvSpPr txBox="1"/>
          <p:nvPr/>
        </p:nvSpPr>
        <p:spPr>
          <a:xfrm>
            <a:off x="304800" y="2549604"/>
            <a:ext cx="1066800" cy="1107996"/>
          </a:xfrm>
          <a:prstGeom prst="rect">
            <a:avLst/>
          </a:prstGeom>
          <a:noFill/>
        </p:spPr>
        <p:txBody>
          <a:bodyPr wrap="square" rtlCol="0">
            <a:spAutoFit/>
          </a:bodyPr>
          <a:lstStyle/>
          <a:p>
            <a:r>
              <a:rPr lang="en-US" sz="6600" dirty="0" smtClean="0">
                <a:solidFill>
                  <a:srgbClr val="FFFF00"/>
                </a:solidFill>
                <a:latin typeface="Castellar" pitchFamily="18" charset="0"/>
              </a:rPr>
              <a:t>+</a:t>
            </a:r>
            <a:endParaRPr lang="en-US" sz="6600" dirty="0">
              <a:solidFill>
                <a:srgbClr val="FFFF00"/>
              </a:solidFill>
              <a:latin typeface="Castellar" pitchFamily="18" charset="0"/>
            </a:endParaRPr>
          </a:p>
        </p:txBody>
      </p:sp>
      <p:cxnSp>
        <p:nvCxnSpPr>
          <p:cNvPr id="7" name="Straight Connector 6"/>
          <p:cNvCxnSpPr/>
          <p:nvPr/>
        </p:nvCxnSpPr>
        <p:spPr>
          <a:xfrm>
            <a:off x="1066800" y="4051210"/>
            <a:ext cx="5638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066800" y="4267200"/>
            <a:ext cx="5715000" cy="646331"/>
          </a:xfrm>
          <a:prstGeom prst="rect">
            <a:avLst/>
          </a:prstGeom>
          <a:noFill/>
        </p:spPr>
        <p:txBody>
          <a:bodyPr wrap="square" rtlCol="0">
            <a:spAutoFit/>
          </a:bodyPr>
          <a:lstStyle/>
          <a:p>
            <a:pPr algn="ctr"/>
            <a:r>
              <a:rPr lang="en-US" sz="3600" dirty="0" smtClean="0">
                <a:solidFill>
                  <a:srgbClr val="FFFF00"/>
                </a:solidFill>
                <a:latin typeface="Castellar" pitchFamily="18" charset="0"/>
              </a:rPr>
              <a:t>Talmud</a:t>
            </a:r>
            <a:endParaRPr lang="en-US" sz="3600" dirty="0">
              <a:solidFill>
                <a:srgbClr val="FFFF00"/>
              </a:solidFill>
              <a:latin typeface="Castellar" pitchFamily="18" charset="0"/>
            </a:endParaRPr>
          </a:p>
        </p:txBody>
      </p:sp>
    </p:spTree>
    <p:extLst>
      <p:ext uri="{BB962C8B-B14F-4D97-AF65-F5344CB8AC3E}">
        <p14:creationId xmlns:p14="http://schemas.microsoft.com/office/powerpoint/2010/main" xmlns="" val="421685836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500"/>
                            </p:stCondLst>
                            <p:childTnLst>
                              <p:par>
                                <p:cTn id="17" presetID="23" presetClass="entr" presetSubtype="16"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7:1-13</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418762513"/>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ark">
  <a:themeElements>
    <a:clrScheme name="Mark">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ark">
      <a:majorFont>
        <a:latin typeface="Castellar"/>
        <a:ea typeface=""/>
        <a:cs typeface=""/>
      </a:majorFont>
      <a:minorFont>
        <a:latin typeface="Castellar"/>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600" dirty="0">
            <a:solidFill>
              <a:srgbClr val="FFFF00"/>
            </a:solidFill>
            <a:latin typeface="Castellar" pitchFamily="18"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Mark</Template>
  <TotalTime>4890</TotalTime>
  <Words>887</Words>
  <Application>Microsoft Office PowerPoint</Application>
  <PresentationFormat>On-screen Show (4:3)</PresentationFormat>
  <Paragraphs>68</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Castellar</vt:lpstr>
      <vt:lpstr>Times New Roman</vt:lpstr>
      <vt:lpstr>Mark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24</cp:revision>
  <dcterms:created xsi:type="dcterms:W3CDTF">2012-04-24T20:13:52Z</dcterms:created>
  <dcterms:modified xsi:type="dcterms:W3CDTF">2012-04-30T19:38:50Z</dcterms:modified>
</cp:coreProperties>
</file>