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61" r:id="rId2"/>
    <p:sldId id="258" r:id="rId3"/>
    <p:sldId id="268" r:id="rId4"/>
    <p:sldId id="269" r:id="rId5"/>
    <p:sldId id="275" r:id="rId6"/>
    <p:sldId id="276" r:id="rId7"/>
    <p:sldId id="262" r:id="rId8"/>
    <p:sldId id="263" r:id="rId9"/>
    <p:sldId id="270" r:id="rId10"/>
    <p:sldId id="264" r:id="rId11"/>
    <p:sldId id="272" r:id="rId12"/>
    <p:sldId id="271" r:id="rId13"/>
    <p:sldId id="265" r:id="rId14"/>
    <p:sldId id="266" r:id="rId15"/>
    <p:sldId id="267" r:id="rId16"/>
    <p:sldId id="273" r:id="rId17"/>
    <p:sldId id="274" r:id="rId18"/>
    <p:sldId id="259" r:id="rId19"/>
    <p:sldId id="277" r:id="rId20"/>
  </p:sldIdLst>
  <p:sldSz cx="9144000" cy="6858000" type="screen4x3"/>
  <p:notesSz cx="6858000" cy="9144000"/>
  <p:embeddedFontLst>
    <p:embeddedFont>
      <p:font typeface="Castellar" pitchFamily="18" charset="0"/>
      <p:regular r:id="rId22"/>
    </p:embeddedFont>
    <p:embeddedFont>
      <p:font typeface="Calibri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BCC"/>
    <a:srgbClr val="8AC8C9"/>
    <a:srgbClr val="8AC8D1"/>
    <a:srgbClr val="79D9BB"/>
    <a:srgbClr val="8AC8B8"/>
    <a:srgbClr val="6EE4DC"/>
    <a:srgbClr val="79D8DD"/>
    <a:srgbClr val="EEECE1"/>
    <a:srgbClr val="4F6228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136" y="-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588C-9A70-49FE-BAC0-B6B08341F21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E0CE-DA75-4EFE-8466-3AE688409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40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E0CE-DA75-4EFE-8466-3AE6884092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32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E0CE-DA75-4EFE-8466-3AE6884092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32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E0CE-DA75-4EFE-8466-3AE68840929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327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E0CE-DA75-4EFE-8466-3AE6884092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32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1148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60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9464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2235" y="1009485"/>
            <a:ext cx="6797685" cy="5069460"/>
            <a:chOff x="616284" y="471815"/>
            <a:chExt cx="6912899" cy="5184675"/>
          </a:xfrm>
        </p:grpSpPr>
        <p:pic>
          <p:nvPicPr>
            <p:cNvPr id="6" name="Picture 8" descr="http://vizfact.com/wp-content/uploads/2012/02/lake-of-fire-e1330045963369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284" y="471815"/>
              <a:ext cx="6912899" cy="518467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i588.photobucket.com/albums/ss326/mygodsheir/lakeoffir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4885" y="4542745"/>
              <a:ext cx="1484993" cy="11137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i588.photobucket.com/albums/ss326/mygodsheir/lakeoffir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65181" y="4284623"/>
              <a:ext cx="1113745" cy="835309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i588.photobucket.com/albums/ss326/mygodsheir/lakeoffire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20520424">
              <a:off x="2897883" y="3437938"/>
              <a:ext cx="1174850" cy="88113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839365" y="4737564"/>
            <a:ext cx="284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1,000,000</a:t>
            </a:r>
            <a:r>
              <a:rPr lang="en-US" sz="2800" baseline="38000" dirty="0" smtClean="0">
                <a:solidFill>
                  <a:schemeClr val="bg1"/>
                </a:solidFill>
                <a:latin typeface="Castellar" pitchFamily="18" charset="0"/>
              </a:rPr>
              <a:t>0</a:t>
            </a:r>
            <a:endParaRPr lang="en-US" sz="2800" baseline="38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2130" y="4210547"/>
            <a:ext cx="284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,000,000</a:t>
            </a:r>
            <a:r>
              <a:rPr lang="en-US" sz="2800" baseline="38000" dirty="0" smtClean="0">
                <a:solidFill>
                  <a:schemeClr val="bg1"/>
                </a:solidFill>
                <a:latin typeface="Castellar" pitchFamily="18" charset="0"/>
              </a:rPr>
              <a:t>0</a:t>
            </a:r>
            <a:endParaRPr lang="en-US" sz="2800" baseline="38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6002" y="3686324"/>
            <a:ext cx="284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3,000,000</a:t>
            </a:r>
            <a:r>
              <a:rPr lang="en-US" sz="2800" baseline="38000" dirty="0" smtClean="0">
                <a:solidFill>
                  <a:schemeClr val="bg1"/>
                </a:solidFill>
                <a:latin typeface="Castellar" pitchFamily="18" charset="0"/>
              </a:rPr>
              <a:t>0</a:t>
            </a:r>
            <a:endParaRPr lang="en-US" sz="2800" baseline="38000" dirty="0">
              <a:solidFill>
                <a:schemeClr val="bg1"/>
              </a:solidFill>
              <a:latin typeface="Castellar" pitchFamily="18" charset="0"/>
            </a:endParaRPr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>
            <a:off x="3735895" y="5060730"/>
            <a:ext cx="2103470" cy="493581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227825" y="4581150"/>
            <a:ext cx="2525925" cy="4088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66965" y="4005075"/>
            <a:ext cx="2948381" cy="2044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39287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29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Mal. 4:5 ~ </a:t>
            </a:r>
            <a:r>
              <a:rPr lang="en-US" sz="3400" dirty="0">
                <a:solidFill>
                  <a:srgbClr val="FFFF00"/>
                </a:solidFill>
              </a:rPr>
              <a:t>Behold, I will send you Elijah the prophet</a:t>
            </a:r>
          </a:p>
          <a:p>
            <a:r>
              <a:rPr lang="en-US" sz="3400" dirty="0">
                <a:solidFill>
                  <a:srgbClr val="FFFF00"/>
                </a:solidFill>
              </a:rPr>
              <a:t>Before the coming of the great and dreadful day of the LORD.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665" y="3792966"/>
            <a:ext cx="8229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Deut. 18:15 ~ </a:t>
            </a:r>
            <a:r>
              <a:rPr lang="en-US" sz="3400" dirty="0">
                <a:solidFill>
                  <a:srgbClr val="FFFF00"/>
                </a:solidFill>
              </a:rPr>
              <a:t>The LORD your God will raise up for you a Prophet like me from your midst, from your brethren. Him you shall hear ,,,</a:t>
            </a:r>
          </a:p>
        </p:txBody>
      </p:sp>
    </p:spTree>
    <p:extLst>
      <p:ext uri="{BB962C8B-B14F-4D97-AF65-F5344CB8AC3E}">
        <p14:creationId xmlns:p14="http://schemas.microsoft.com/office/powerpoint/2010/main" xmlns="" val="297315508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77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0715" y="1139035"/>
            <a:ext cx="6858000" cy="4768850"/>
            <a:chOff x="533400" y="1139035"/>
            <a:chExt cx="6858000" cy="4768850"/>
          </a:xfrm>
        </p:grpSpPr>
        <p:pic>
          <p:nvPicPr>
            <p:cNvPr id="5" name="Picture 5" descr="Family of Hero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400" y="1139035"/>
              <a:ext cx="6858000" cy="476885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6" name="Rectangle 5"/>
            <p:cNvSpPr/>
            <p:nvPr/>
          </p:nvSpPr>
          <p:spPr>
            <a:xfrm>
              <a:off x="6400800" y="5626925"/>
              <a:ext cx="990600" cy="269085"/>
            </a:xfrm>
            <a:prstGeom prst="rect">
              <a:avLst/>
            </a:prstGeom>
            <a:solidFill>
              <a:srgbClr val="90C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2062350" y="2209800"/>
            <a:ext cx="668338" cy="966788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Elbow Connector 12"/>
          <p:cNvCxnSpPr/>
          <p:nvPr/>
        </p:nvCxnSpPr>
        <p:spPr>
          <a:xfrm>
            <a:off x="2396519" y="26670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62643" y="2636431"/>
            <a:ext cx="1964272" cy="3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70805" y="2962656"/>
            <a:ext cx="0" cy="3218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63490" y="3284525"/>
            <a:ext cx="2621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25619" y="3277210"/>
            <a:ext cx="0" cy="4462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1842" y="3723437"/>
            <a:ext cx="3031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09120" y="3723437"/>
            <a:ext cx="0" cy="5998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181444" y="3519519"/>
            <a:ext cx="288514" cy="394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62643" y="3512204"/>
            <a:ext cx="0" cy="7306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48013" y="4250131"/>
            <a:ext cx="136198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10000" y="4238383"/>
            <a:ext cx="0" cy="926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1751931" y="3036125"/>
            <a:ext cx="668338" cy="966788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3884371" y="4522385"/>
            <a:ext cx="106070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4667000" y="4031675"/>
            <a:ext cx="668338" cy="966788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3896565" y="2962656"/>
            <a:ext cx="0" cy="3218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45138" y="3291840"/>
            <a:ext cx="16630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45138" y="3277210"/>
            <a:ext cx="0" cy="8558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419036" y="4133088"/>
            <a:ext cx="34163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422695" y="4131093"/>
            <a:ext cx="3656" cy="19263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16"/>
          <p:cNvSpPr>
            <a:spLocks noChangeArrowheads="1"/>
          </p:cNvSpPr>
          <p:nvPr/>
        </p:nvSpPr>
        <p:spPr bwMode="auto">
          <a:xfrm>
            <a:off x="3092182" y="4024858"/>
            <a:ext cx="668338" cy="966788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3475831" y="4009963"/>
            <a:ext cx="668338" cy="9667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2448314" y="2649844"/>
            <a:ext cx="137997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80000" flipH="1">
            <a:off x="3490972" y="4516878"/>
            <a:ext cx="269548" cy="113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310919" y="2962656"/>
            <a:ext cx="0" cy="3145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2097320" y="3277210"/>
            <a:ext cx="1224819" cy="731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086100" y="3277210"/>
            <a:ext cx="0" cy="1463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099661" y="3271600"/>
            <a:ext cx="0" cy="5502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17"/>
          <p:cNvSpPr>
            <a:spLocks noChangeArrowheads="1"/>
          </p:cNvSpPr>
          <p:nvPr/>
        </p:nvSpPr>
        <p:spPr bwMode="auto">
          <a:xfrm>
            <a:off x="2981586" y="2164867"/>
            <a:ext cx="668338" cy="9667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40715" y="5916706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All in the family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8" name="Oval 17"/>
          <p:cNvSpPr>
            <a:spLocks noChangeArrowheads="1"/>
          </p:cNvSpPr>
          <p:nvPr/>
        </p:nvSpPr>
        <p:spPr bwMode="auto">
          <a:xfrm>
            <a:off x="3562396" y="2167735"/>
            <a:ext cx="668338" cy="96678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54487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25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75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6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9" grpId="0" animBg="1"/>
      <p:bldP spid="81" grpId="0" animBg="1"/>
      <p:bldP spid="81" grpId="1" animBg="1"/>
      <p:bldP spid="10" grpId="0" animBg="1"/>
      <p:bldP spid="90" grpId="0" animBg="1"/>
      <p:bldP spid="99" grpId="0"/>
      <p:bldP spid="58" grpId="0" animBg="1"/>
      <p:bldP spid="5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48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0714" y="1122671"/>
            <a:ext cx="8146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Ask</a:t>
            </a:r>
            <a:r>
              <a:rPr lang="en-US" sz="3600" dirty="0"/>
              <a:t> ~ middle voice – literally, “Ask for myself?”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9893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99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kept Herod from God?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095" y="2315255"/>
            <a:ext cx="7993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 indent="-349250">
              <a:buFont typeface="Arial" pitchFamily="34" charset="0"/>
              <a:buChar char="•"/>
            </a:pPr>
            <a:r>
              <a:rPr lang="en-US" sz="3600" dirty="0"/>
              <a:t>He compromised his morals 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095" y="3457631"/>
            <a:ext cx="79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 indent="-349250">
              <a:buFont typeface="Arial" pitchFamily="34" charset="0"/>
              <a:buChar char="•"/>
            </a:pPr>
            <a:r>
              <a:rPr lang="en-US" sz="3600" dirty="0"/>
              <a:t>He was ruled by his lusts 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095" y="4088439"/>
            <a:ext cx="7993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 indent="-349250">
              <a:buFont typeface="Arial" pitchFamily="34" charset="0"/>
              <a:buChar char="•"/>
            </a:pPr>
            <a:r>
              <a:rPr lang="en-US" sz="3600" dirty="0"/>
              <a:t>He was afraid of what his friends might think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231525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We name our sons John and our dogs Herod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10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Carpenter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tektōn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an artisan, a handyman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9688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/>
              <a:t>Craftsman in wood, metal and stone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Philips Brooks ~ </a:t>
            </a:r>
            <a:r>
              <a:rPr lang="en-US" sz="3600" dirty="0"/>
              <a:t>“Familiarity breeds </a:t>
            </a:r>
            <a:r>
              <a:rPr lang="en-US" sz="3600" dirty="0" smtClean="0"/>
              <a:t>contempt …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38445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only </a:t>
            </a:r>
            <a:r>
              <a:rPr lang="en-US" sz="3600" dirty="0"/>
              <a:t>with contemptible things or among contemptible people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54274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Offended</a:t>
            </a:r>
            <a:r>
              <a:rPr lang="en-US" sz="3600" dirty="0"/>
              <a:t> ~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scandalizō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90909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06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D. A. Carson ~ </a:t>
            </a:r>
            <a:r>
              <a:rPr lang="en-US" sz="3600" dirty="0">
                <a:solidFill>
                  <a:schemeClr val="bg1"/>
                </a:solidFill>
              </a:rPr>
              <a:t>“The trouble </a:t>
            </a:r>
            <a:r>
              <a:rPr lang="en-US" sz="3600" dirty="0"/>
              <a:t>was that they were too busy arguing about him to listen to his words. So even the Son of God could do no </a:t>
            </a:r>
            <a:r>
              <a:rPr lang="en-US" sz="3600" i="1" dirty="0"/>
              <a:t>miracles </a:t>
            </a:r>
            <a:r>
              <a:rPr lang="en-US" sz="3600" dirty="0"/>
              <a:t>there, apart from healing a few sick folk, humble enough and needy enough to </a:t>
            </a:r>
            <a:r>
              <a:rPr lang="en-US" sz="3600" dirty="0" smtClean="0"/>
              <a:t>believe</a:t>
            </a:r>
          </a:p>
          <a:p>
            <a:r>
              <a:rPr lang="en-US" sz="3600" dirty="0" smtClean="0"/>
              <a:t>in </a:t>
            </a:r>
            <a:r>
              <a:rPr lang="en-US" sz="3600" dirty="0"/>
              <a:t>him. That </a:t>
            </a:r>
            <a:r>
              <a:rPr lang="en-US" sz="3600" dirty="0" smtClean="0"/>
              <a:t>does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2753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not mean that God’s power is absolutely limited, but that God has chosen to act only in response to faith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3903186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54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Marveled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thaumazō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only here and the Roman centurion (Matt. 8)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665" y="282682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John Trapp (1601-1669) ~ </a:t>
            </a:r>
            <a:r>
              <a:rPr lang="en-US" sz="3600" dirty="0"/>
              <a:t>“Unbelief must needs be a monstrous sin, that puts Christ to the marvel.”</a:t>
            </a:r>
          </a:p>
        </p:txBody>
      </p:sp>
    </p:spTree>
    <p:extLst>
      <p:ext uri="{BB962C8B-B14F-4D97-AF65-F5344CB8AC3E}">
        <p14:creationId xmlns:p14="http://schemas.microsoft.com/office/powerpoint/2010/main" xmlns="" val="13426256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45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12:47-48 ~ </a:t>
            </a:r>
            <a:r>
              <a:rPr lang="en-US" sz="3600" dirty="0" smtClean="0">
                <a:solidFill>
                  <a:srgbClr val="FFFF00"/>
                </a:solidFill>
              </a:rPr>
              <a:t>And </a:t>
            </a:r>
            <a:r>
              <a:rPr lang="en-US" sz="3600" dirty="0">
                <a:solidFill>
                  <a:srgbClr val="FFFF00"/>
                </a:solidFill>
              </a:rPr>
              <a:t>that servant who knew his master's will, and did not prepare </a:t>
            </a:r>
            <a:r>
              <a:rPr lang="en-US" sz="3600" i="1" dirty="0">
                <a:solidFill>
                  <a:srgbClr val="FFFF00"/>
                </a:solidFill>
              </a:rPr>
              <a:t>himself</a:t>
            </a:r>
            <a:r>
              <a:rPr lang="en-US" sz="3600" dirty="0">
                <a:solidFill>
                  <a:srgbClr val="FFFF00"/>
                </a:solidFill>
              </a:rPr>
              <a:t> or do according to his will, shall be beaten with many </a:t>
            </a:r>
            <a:r>
              <a:rPr lang="en-US" sz="3600" i="1" dirty="0">
                <a:solidFill>
                  <a:srgbClr val="FFFF00"/>
                </a:solidFill>
              </a:rPr>
              <a:t>stripes</a:t>
            </a:r>
            <a:r>
              <a:rPr lang="en-US" sz="3600" dirty="0">
                <a:solidFill>
                  <a:srgbClr val="FFFF00"/>
                </a:solidFill>
              </a:rPr>
              <a:t>. "But he who did not know, yet committed things deserving </a:t>
            </a:r>
            <a:r>
              <a:rPr lang="en-US" sz="3600" dirty="0" smtClean="0">
                <a:solidFill>
                  <a:srgbClr val="FFFF00"/>
                </a:solidFill>
              </a:rPr>
              <a:t>of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6:1-29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stripes, shall be beaten with few. For everyone to whom much is given, from him much will be required; and to whom much has been committed, of him they will ask the more. </a:t>
            </a:r>
          </a:p>
          <a:p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81994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1419</TotalTime>
  <Words>396</Words>
  <Application>Microsoft Office PowerPoint</Application>
  <PresentationFormat>On-screen Show (4:3)</PresentationFormat>
  <Paragraphs>50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Castellar</vt:lpstr>
      <vt:lpstr>Times New Roman</vt:lpstr>
      <vt:lpstr>Calibri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23</cp:revision>
  <dcterms:created xsi:type="dcterms:W3CDTF">2012-03-29T15:43:27Z</dcterms:created>
  <dcterms:modified xsi:type="dcterms:W3CDTF">2012-04-04T19:53:17Z</dcterms:modified>
</cp:coreProperties>
</file>