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67" r:id="rId4"/>
    <p:sldId id="266" r:id="rId5"/>
    <p:sldId id="257" r:id="rId6"/>
    <p:sldId id="264" r:id="rId7"/>
    <p:sldId id="265" r:id="rId8"/>
    <p:sldId id="262" r:id="rId9"/>
    <p:sldId id="263" r:id="rId10"/>
    <p:sldId id="271" r:id="rId11"/>
    <p:sldId id="273" r:id="rId12"/>
    <p:sldId id="272" r:id="rId13"/>
    <p:sldId id="259" r:id="rId14"/>
    <p:sldId id="268" r:id="rId15"/>
    <p:sldId id="269" r:id="rId16"/>
    <p:sldId id="274" r:id="rId17"/>
    <p:sldId id="270" r:id="rId18"/>
    <p:sldId id="276" r:id="rId19"/>
    <p:sldId id="277" r:id="rId20"/>
    <p:sldId id="278" r:id="rId21"/>
    <p:sldId id="279" r:id="rId22"/>
    <p:sldId id="280" r:id="rId23"/>
    <p:sldId id="284" r:id="rId24"/>
    <p:sldId id="281" r:id="rId25"/>
    <p:sldId id="282" r:id="rId26"/>
    <p:sldId id="283" r:id="rId27"/>
  </p:sldIdLst>
  <p:sldSz cx="9144000" cy="6858000" type="screen4x3"/>
  <p:notesSz cx="6858000" cy="9144000"/>
  <p:embeddedFontLst>
    <p:embeddedFont>
      <p:font typeface="Castellar" pitchFamily="18" charset="0"/>
      <p:regular r:id="rId2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166" y="-11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3/14/2012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3/14/2012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3/14/2012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3/14/2012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4:21-41</a:t>
            </a:r>
            <a:endParaRPr lang="en-US" sz="6000" dirty="0">
              <a:solidFill>
                <a:schemeClr val="bg1"/>
              </a:solidFill>
              <a:latin typeface="Castellar" pitchFamily="18" charset="0"/>
            </a:endParaRPr>
          </a:p>
        </p:txBody>
      </p:sp>
      <p:grpSp>
        <p:nvGrpSpPr>
          <p:cNvPr id="34" name="Group 33"/>
          <p:cNvGrpSpPr/>
          <p:nvPr/>
        </p:nvGrpSpPr>
        <p:grpSpPr>
          <a:xfrm>
            <a:off x="73348" y="4053114"/>
            <a:ext cx="59464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dirty="0" smtClean="0">
                  <a:solidFill>
                    <a:srgbClr val="D8CFB4"/>
                  </a:solidFill>
                  <a:latin typeface="Castellar" pitchFamily="18" charset="0"/>
                </a:rPr>
                <a:t>A CD of this message will be available (free of charge) immediately following today's message</a:t>
              </a:r>
              <a:endParaRPr lang="en-US" sz="2000" dirty="0">
                <a:solidFill>
                  <a:srgbClr val="D8CFB4"/>
                </a:solidFill>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dirty="0" smtClean="0">
                  <a:solidFill>
                    <a:srgbClr val="D8CFB4"/>
                  </a:solidFill>
                  <a:latin typeface="Castellar" pitchFamily="18" charset="0"/>
                </a:rPr>
                <a:t>This message will be available via podcast later this week at calvaryokc.com</a:t>
              </a:r>
              <a:endParaRPr lang="en-US" sz="2000" dirty="0">
                <a:solidFill>
                  <a:srgbClr val="D8CFB4"/>
                </a:solidFill>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970318"/>
          </a:xfrm>
          <a:prstGeom prst="rect">
            <a:avLst/>
          </a:prstGeom>
          <a:noFill/>
        </p:spPr>
        <p:txBody>
          <a:bodyPr wrap="square" rtlCol="0">
            <a:spAutoFit/>
          </a:bodyPr>
          <a:lstStyle/>
          <a:p>
            <a:r>
              <a:rPr lang="en-US" sz="3600" dirty="0" err="1">
                <a:solidFill>
                  <a:srgbClr val="FFFF00"/>
                </a:solidFill>
              </a:rPr>
              <a:t>Wiersbe</a:t>
            </a:r>
            <a:r>
              <a:rPr lang="en-US" sz="3600" dirty="0">
                <a:solidFill>
                  <a:srgbClr val="FFFF00"/>
                </a:solidFill>
              </a:rPr>
              <a:t> ~ </a:t>
            </a:r>
            <a:r>
              <a:rPr lang="en-US" sz="3600" dirty="0"/>
              <a:t>“The growth of the kingdom will not result in the conversion of the world. In fact, some of the growth will give opportunity for Satan to get in and go to work!”</a:t>
            </a:r>
            <a:endParaRPr lang="en-US" sz="35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38782950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016758"/>
          </a:xfrm>
          <a:prstGeom prst="rect">
            <a:avLst/>
          </a:prstGeom>
          <a:noFill/>
        </p:spPr>
        <p:txBody>
          <a:bodyPr wrap="square" rtlCol="0">
            <a:spAutoFit/>
          </a:bodyPr>
          <a:lstStyle/>
          <a:p>
            <a:r>
              <a:rPr lang="en-US" sz="3200" dirty="0"/>
              <a:t>Matt. 13:47–50  ~ </a:t>
            </a:r>
            <a:r>
              <a:rPr lang="en-US" sz="3200" baseline="30000" dirty="0"/>
              <a:t>47</a:t>
            </a:r>
            <a:r>
              <a:rPr lang="en-US" sz="3200" dirty="0"/>
              <a:t> </a:t>
            </a:r>
            <a:r>
              <a:rPr lang="en-US" sz="3200" dirty="0">
                <a:solidFill>
                  <a:srgbClr val="FFFF00"/>
                </a:solidFill>
              </a:rPr>
              <a:t>Again, the kingdom of heaven is like a dragnet that was cast into the sea and gathered some of every kind, </a:t>
            </a:r>
            <a:r>
              <a:rPr lang="en-US" sz="3200" baseline="30000" dirty="0"/>
              <a:t>48</a:t>
            </a:r>
            <a:r>
              <a:rPr lang="en-US" sz="3200" dirty="0"/>
              <a:t> </a:t>
            </a:r>
            <a:r>
              <a:rPr lang="en-US" sz="3200" dirty="0">
                <a:solidFill>
                  <a:srgbClr val="FFFF00"/>
                </a:solidFill>
              </a:rPr>
              <a:t>which, when it was full, they drew to shore; and they sat down and gathered the good into vessels, but threw the bad away.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
        <p:nvSpPr>
          <p:cNvPr id="3" name="TextBox 2"/>
          <p:cNvSpPr txBox="1"/>
          <p:nvPr/>
        </p:nvSpPr>
        <p:spPr>
          <a:xfrm>
            <a:off x="457200" y="1123201"/>
            <a:ext cx="8229600" cy="3539430"/>
          </a:xfrm>
          <a:prstGeom prst="rect">
            <a:avLst/>
          </a:prstGeom>
          <a:noFill/>
        </p:spPr>
        <p:txBody>
          <a:bodyPr wrap="square" rtlCol="0">
            <a:spAutoFit/>
          </a:bodyPr>
          <a:lstStyle/>
          <a:p>
            <a:r>
              <a:rPr lang="en-US" sz="3200" baseline="30000" dirty="0"/>
              <a:t>49</a:t>
            </a:r>
            <a:r>
              <a:rPr lang="en-US" sz="3200" dirty="0"/>
              <a:t> </a:t>
            </a:r>
            <a:r>
              <a:rPr lang="en-US" sz="3200" dirty="0">
                <a:solidFill>
                  <a:srgbClr val="FFFF00"/>
                </a:solidFill>
              </a:rPr>
              <a:t>So it will be at the end of the age. The angels will come forth, separate the wicked from among the just, </a:t>
            </a:r>
            <a:r>
              <a:rPr lang="en-US" sz="3200" baseline="30000" dirty="0"/>
              <a:t>50</a:t>
            </a:r>
            <a:r>
              <a:rPr lang="en-US" sz="3200" dirty="0"/>
              <a:t> </a:t>
            </a:r>
            <a:r>
              <a:rPr lang="en-US" sz="3200" dirty="0">
                <a:solidFill>
                  <a:srgbClr val="FFFF00"/>
                </a:solidFill>
              </a:rPr>
              <a:t>and cast them into the furnace of fire. There will be wailing and gnashing of teeth.</a:t>
            </a:r>
            <a:r>
              <a:rPr lang="en-US" sz="3200" b="1" i="1" dirty="0">
                <a:solidFill>
                  <a:srgbClr val="FFFF00"/>
                </a:solidFill>
              </a:rPr>
              <a:t> </a:t>
            </a:r>
            <a:endParaRPr lang="en-US" sz="3200" dirty="0">
              <a:solidFill>
                <a:srgbClr val="FFFF00"/>
              </a:solidFill>
            </a:endParaRPr>
          </a:p>
        </p:txBody>
      </p:sp>
    </p:spTree>
    <p:extLst>
      <p:ext uri="{BB962C8B-B14F-4D97-AF65-F5344CB8AC3E}">
        <p14:creationId xmlns:p14="http://schemas.microsoft.com/office/powerpoint/2010/main" xmlns="" val="396773590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set>
                                      <p:cBhvr>
                                        <p:cTn id="14" dur="1" fill="hold">
                                          <p:stCondLst>
                                            <p:cond delay="499"/>
                                          </p:stCondLst>
                                        </p:cTn>
                                        <p:tgtEl>
                                          <p:spTgt spid="2"/>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4264097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162300" y="2255828"/>
            <a:ext cx="5295900" cy="600164"/>
          </a:xfrm>
          <a:prstGeom prst="rect">
            <a:avLst/>
          </a:prstGeom>
          <a:solidFill>
            <a:srgbClr val="EEECE1">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2308324"/>
          </a:xfrm>
          <a:prstGeom prst="rect">
            <a:avLst/>
          </a:prstGeom>
          <a:noFill/>
        </p:spPr>
        <p:txBody>
          <a:bodyPr wrap="square" rtlCol="0">
            <a:spAutoFit/>
          </a:bodyPr>
          <a:lstStyle/>
          <a:p>
            <a:r>
              <a:rPr lang="en-US" sz="3600" dirty="0" err="1">
                <a:solidFill>
                  <a:srgbClr val="FFFF00"/>
                </a:solidFill>
              </a:rPr>
              <a:t>Wuest</a:t>
            </a:r>
            <a:r>
              <a:rPr lang="en-US" sz="3600" dirty="0">
                <a:solidFill>
                  <a:srgbClr val="FFFF00"/>
                </a:solidFill>
              </a:rPr>
              <a:t> ~ </a:t>
            </a:r>
            <a:r>
              <a:rPr lang="en-US" sz="3600" dirty="0">
                <a:solidFill>
                  <a:schemeClr val="bg1"/>
                </a:solidFill>
              </a:rPr>
              <a:t>And having dismissed the crowd, they take Him under their care just as He was …</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502256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91618678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xmlns="" val="0"/>
              </a:ext>
            </a:extLst>
          </a:blip>
          <a:srcRect l="65" t="-2246" r="13376" b="11025"/>
          <a:stretch/>
        </p:blipFill>
        <p:spPr>
          <a:xfrm>
            <a:off x="438397" y="941118"/>
            <a:ext cx="7914905" cy="4947115"/>
          </a:xfrm>
          <a:prstGeom prst="rect">
            <a:avLst/>
          </a:prstGeom>
          <a:effectLst>
            <a:softEdge rad="127000"/>
          </a:effectLst>
        </p:spPr>
      </p:pic>
      <p:grpSp>
        <p:nvGrpSpPr>
          <p:cNvPr id="8" name="Group 7"/>
          <p:cNvGrpSpPr/>
          <p:nvPr/>
        </p:nvGrpSpPr>
        <p:grpSpPr>
          <a:xfrm rot="2705748" flipH="1">
            <a:off x="5311188" y="147122"/>
            <a:ext cx="1342902" cy="3668456"/>
            <a:chOff x="4700574" y="-239805"/>
            <a:chExt cx="1342902" cy="3668456"/>
          </a:xfrm>
        </p:grpSpPr>
        <p:sp>
          <p:nvSpPr>
            <p:cNvPr id="6" name="Arc 5"/>
            <p:cNvSpPr/>
            <p:nvPr/>
          </p:nvSpPr>
          <p:spPr>
            <a:xfrm rot="10322919" flipH="1">
              <a:off x="5201002" y="-239805"/>
              <a:ext cx="488228" cy="3081942"/>
            </a:xfrm>
            <a:custGeom>
              <a:avLst/>
              <a:gdLst>
                <a:gd name="connsiteX0" fmla="*/ 282687 w 609600"/>
                <a:gd name="connsiteY0" fmla="*/ 3514 h 2667000"/>
                <a:gd name="connsiteX1" fmla="*/ 608640 w 609600"/>
                <a:gd name="connsiteY1" fmla="*/ 1227771 h 2667000"/>
                <a:gd name="connsiteX2" fmla="*/ 304800 w 609600"/>
                <a:gd name="connsiteY2" fmla="*/ 1333500 h 2667000"/>
                <a:gd name="connsiteX3" fmla="*/ 282687 w 609600"/>
                <a:gd name="connsiteY3" fmla="*/ 3514 h 2667000"/>
                <a:gd name="connsiteX0" fmla="*/ 282687 w 609600"/>
                <a:gd name="connsiteY0" fmla="*/ 3514 h 2667000"/>
                <a:gd name="connsiteX1" fmla="*/ 608640 w 609600"/>
                <a:gd name="connsiteY1" fmla="*/ 1227771 h 2667000"/>
                <a:gd name="connsiteX0" fmla="*/ 0 w 587210"/>
                <a:gd name="connsiteY0" fmla="*/ 11033 h 1341019"/>
                <a:gd name="connsiteX1" fmla="*/ 325953 w 587210"/>
                <a:gd name="connsiteY1" fmla="*/ 1235290 h 1341019"/>
                <a:gd name="connsiteX2" fmla="*/ 22113 w 587210"/>
                <a:gd name="connsiteY2" fmla="*/ 1341019 h 1341019"/>
                <a:gd name="connsiteX3" fmla="*/ 0 w 587210"/>
                <a:gd name="connsiteY3" fmla="*/ 11033 h 1341019"/>
                <a:gd name="connsiteX0" fmla="*/ 0 w 587210"/>
                <a:gd name="connsiteY0" fmla="*/ 11033 h 1341019"/>
                <a:gd name="connsiteX1" fmla="*/ 587210 w 587210"/>
                <a:gd name="connsiteY1" fmla="*/ 807778 h 1341019"/>
              </a:gdLst>
              <a:ahLst/>
              <a:cxnLst>
                <a:cxn ang="0">
                  <a:pos x="connsiteX0" y="connsiteY0"/>
                </a:cxn>
                <a:cxn ang="0">
                  <a:pos x="connsiteX1" y="connsiteY1"/>
                </a:cxn>
              </a:cxnLst>
              <a:rect l="l" t="t" r="r" b="b"/>
              <a:pathLst>
                <a:path w="587210" h="1341019" stroke="0" extrusionOk="0">
                  <a:moveTo>
                    <a:pt x="0" y="11033"/>
                  </a:moveTo>
                  <a:cubicBezTo>
                    <a:pt x="167091" y="-42142"/>
                    <a:pt x="312670" y="504642"/>
                    <a:pt x="325953" y="1235290"/>
                  </a:cubicBezTo>
                  <a:lnTo>
                    <a:pt x="22113" y="1341019"/>
                  </a:lnTo>
                  <a:lnTo>
                    <a:pt x="0" y="11033"/>
                  </a:lnTo>
                  <a:close/>
                </a:path>
                <a:path w="587210" h="1341019" fill="none">
                  <a:moveTo>
                    <a:pt x="0" y="11033"/>
                  </a:moveTo>
                  <a:cubicBezTo>
                    <a:pt x="167091" y="-42142"/>
                    <a:pt x="573927" y="77130"/>
                    <a:pt x="587210" y="807778"/>
                  </a:cubicBezTo>
                </a:path>
              </a:pathLst>
            </a:custGeom>
            <a:ln w="479425">
              <a:solidFill>
                <a:schemeClr val="bg1"/>
              </a:solidFill>
              <a:headEnd type="none" w="med" len="med"/>
              <a:tailEnd type="none" w="med" len="med"/>
            </a:ln>
            <a:effectLst>
              <a:softEdge rad="1270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Isosceles Triangle 6"/>
            <p:cNvSpPr/>
            <p:nvPr/>
          </p:nvSpPr>
          <p:spPr>
            <a:xfrm rot="13343620">
              <a:off x="4700574" y="2299976"/>
              <a:ext cx="1342902" cy="1128675"/>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rot="582459">
            <a:off x="2339876" y="2892493"/>
            <a:ext cx="2572809" cy="1342902"/>
            <a:chOff x="2339876" y="3300319"/>
            <a:chExt cx="2572809" cy="1342902"/>
          </a:xfrm>
        </p:grpSpPr>
        <p:sp>
          <p:nvSpPr>
            <p:cNvPr id="9" name="Isosceles Triangle 8"/>
            <p:cNvSpPr/>
            <p:nvPr/>
          </p:nvSpPr>
          <p:spPr>
            <a:xfrm rot="3526827">
              <a:off x="3676897" y="3407432"/>
              <a:ext cx="1342902" cy="1128675"/>
            </a:xfrm>
            <a:prstGeom prst="triangle">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rot="743913">
              <a:off x="2339876" y="3954477"/>
              <a:ext cx="1789216" cy="428860"/>
            </a:xfrm>
            <a:custGeom>
              <a:avLst/>
              <a:gdLst>
                <a:gd name="connsiteX0" fmla="*/ 0 w 2113808"/>
                <a:gd name="connsiteY0" fmla="*/ 285008 h 428860"/>
                <a:gd name="connsiteX1" fmla="*/ 1151907 w 2113808"/>
                <a:gd name="connsiteY1" fmla="*/ 415636 h 428860"/>
                <a:gd name="connsiteX2" fmla="*/ 2113808 w 2113808"/>
                <a:gd name="connsiteY2" fmla="*/ 0 h 428860"/>
              </a:gdLst>
              <a:ahLst/>
              <a:cxnLst>
                <a:cxn ang="0">
                  <a:pos x="connsiteX0" y="connsiteY0"/>
                </a:cxn>
                <a:cxn ang="0">
                  <a:pos x="connsiteX1" y="connsiteY1"/>
                </a:cxn>
                <a:cxn ang="0">
                  <a:pos x="connsiteX2" y="connsiteY2"/>
                </a:cxn>
              </a:cxnLst>
              <a:rect l="l" t="t" r="r" b="b"/>
              <a:pathLst>
                <a:path w="2113808" h="428860">
                  <a:moveTo>
                    <a:pt x="0" y="285008"/>
                  </a:moveTo>
                  <a:cubicBezTo>
                    <a:pt x="399803" y="374072"/>
                    <a:pt x="799606" y="463137"/>
                    <a:pt x="1151907" y="415636"/>
                  </a:cubicBezTo>
                  <a:cubicBezTo>
                    <a:pt x="1504208" y="368135"/>
                    <a:pt x="1809008" y="184067"/>
                    <a:pt x="2113808" y="0"/>
                  </a:cubicBezTo>
                </a:path>
              </a:pathLst>
            </a:custGeom>
            <a:noFill/>
            <a:ln w="517525">
              <a:solidFill>
                <a:schemeClr val="bg1"/>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15387682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grpSp>
        <p:nvGrpSpPr>
          <p:cNvPr id="17" name="Group 16"/>
          <p:cNvGrpSpPr/>
          <p:nvPr/>
        </p:nvGrpSpPr>
        <p:grpSpPr>
          <a:xfrm>
            <a:off x="1068779" y="1164775"/>
            <a:ext cx="6555182" cy="4915391"/>
            <a:chOff x="1417125" y="1164775"/>
            <a:chExt cx="6206836" cy="4737265"/>
          </a:xfrm>
        </p:grpSpPr>
        <p:sp>
          <p:nvSpPr>
            <p:cNvPr id="5" name="Rectangle 4"/>
            <p:cNvSpPr/>
            <p:nvPr/>
          </p:nvSpPr>
          <p:spPr>
            <a:xfrm>
              <a:off x="1417125" y="1164775"/>
              <a:ext cx="6206836" cy="4737265"/>
            </a:xfrm>
            <a:prstGeom prst="rect">
              <a:avLst/>
            </a:prstGeom>
            <a:solidFill>
              <a:schemeClr val="bg1"/>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2.bp.blogspot.com/-b7-D7fUWKoY/Tjmti6m3S7I/AAAAAAAAAVY/gRovJp65V1k/s1600/First_Century_Galilean_Fishing_Boat_35_0_img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38734" y="1669475"/>
              <a:ext cx="4333875" cy="3248026"/>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grpSp>
      <p:sp>
        <p:nvSpPr>
          <p:cNvPr id="13" name="TextBox 12"/>
          <p:cNvSpPr txBox="1"/>
          <p:nvPr/>
        </p:nvSpPr>
        <p:spPr>
          <a:xfrm>
            <a:off x="5367647" y="1911927"/>
            <a:ext cx="1698171" cy="523220"/>
          </a:xfrm>
          <a:prstGeom prst="rect">
            <a:avLst/>
          </a:prstGeom>
          <a:noFill/>
        </p:spPr>
        <p:txBody>
          <a:bodyPr wrap="square" rtlCol="0">
            <a:spAutoFit/>
          </a:bodyPr>
          <a:lstStyle/>
          <a:p>
            <a:pPr algn="r"/>
            <a:r>
              <a:rPr lang="en-US" sz="2800" b="1" dirty="0" smtClean="0">
                <a:solidFill>
                  <a:srgbClr val="000000"/>
                </a:solidFill>
                <a:latin typeface="Arial" pitchFamily="34" charset="0"/>
                <a:cs typeface="Arial" pitchFamily="34" charset="0"/>
              </a:rPr>
              <a:t>27’ long</a:t>
            </a:r>
            <a:endParaRPr lang="en-US" sz="2800" b="1" dirty="0">
              <a:solidFill>
                <a:srgbClr val="000000"/>
              </a:solidFill>
              <a:latin typeface="Arial" pitchFamily="34" charset="0"/>
              <a:cs typeface="Arial" pitchFamily="34" charset="0"/>
            </a:endParaRPr>
          </a:p>
        </p:txBody>
      </p:sp>
      <p:sp>
        <p:nvSpPr>
          <p:cNvPr id="16" name="TextBox 15"/>
          <p:cNvSpPr txBox="1"/>
          <p:nvPr/>
        </p:nvSpPr>
        <p:spPr>
          <a:xfrm>
            <a:off x="5365672" y="2396827"/>
            <a:ext cx="1698171" cy="523220"/>
          </a:xfrm>
          <a:prstGeom prst="rect">
            <a:avLst/>
          </a:prstGeom>
          <a:noFill/>
        </p:spPr>
        <p:txBody>
          <a:bodyPr wrap="square" rtlCol="0">
            <a:spAutoFit/>
          </a:bodyPr>
          <a:lstStyle/>
          <a:p>
            <a:pPr algn="r"/>
            <a:r>
              <a:rPr lang="en-US" sz="2800" b="1" dirty="0" smtClean="0">
                <a:solidFill>
                  <a:srgbClr val="000000"/>
                </a:solidFill>
                <a:latin typeface="Arial" pitchFamily="34" charset="0"/>
                <a:cs typeface="Arial" pitchFamily="34" charset="0"/>
              </a:rPr>
              <a:t>7.5’ wide</a:t>
            </a:r>
            <a:endParaRPr lang="en-US" sz="28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1808076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p:cTn id="20" dur="500" fill="hold"/>
                                        <p:tgtEl>
                                          <p:spTgt spid="16"/>
                                        </p:tgtEl>
                                        <p:attrNameLst>
                                          <p:attrName>ppt_w</p:attrName>
                                        </p:attrNameLst>
                                      </p:cBhvr>
                                      <p:tavLst>
                                        <p:tav tm="0">
                                          <p:val>
                                            <p:fltVal val="0"/>
                                          </p:val>
                                        </p:tav>
                                        <p:tav tm="100000">
                                          <p:val>
                                            <p:strVal val="#ppt_w"/>
                                          </p:val>
                                        </p:tav>
                                      </p:tavLst>
                                    </p:anim>
                                    <p:anim calcmode="lin" valueType="num">
                                      <p:cBhvr>
                                        <p:cTn id="21" dur="500" fill="hold"/>
                                        <p:tgtEl>
                                          <p:spTgt spid="16"/>
                                        </p:tgtEl>
                                        <p:attrNameLst>
                                          <p:attrName>ppt_h</p:attrName>
                                        </p:attrNameLst>
                                      </p:cBhvr>
                                      <p:tavLst>
                                        <p:tav tm="0">
                                          <p:val>
                                            <p:fltVal val="0"/>
                                          </p:val>
                                        </p:tav>
                                        <p:tav tm="100000">
                                          <p:val>
                                            <p:strVal val="#ppt_h"/>
                                          </p:val>
                                        </p:tav>
                                      </p:tavLst>
                                    </p:anim>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27069917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2862322"/>
          </a:xfrm>
          <a:prstGeom prst="rect">
            <a:avLst/>
          </a:prstGeom>
          <a:noFill/>
        </p:spPr>
        <p:txBody>
          <a:bodyPr wrap="square" rtlCol="0">
            <a:spAutoFit/>
          </a:bodyPr>
          <a:lstStyle/>
          <a:p>
            <a:r>
              <a:rPr lang="en-US" sz="3600" dirty="0">
                <a:solidFill>
                  <a:srgbClr val="FFFF00"/>
                </a:solidFill>
              </a:rPr>
              <a:t>G. Campbell Morgan ~ </a:t>
            </a:r>
            <a:r>
              <a:rPr lang="en-US" sz="3600" dirty="0"/>
              <a:t>“It was not a request to Him to do anything; but a protest against His apparent indifference.”</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18497151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092197197"/>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8379"/>
            <a:ext cx="8229600" cy="2308324"/>
          </a:xfrm>
          <a:prstGeom prst="rect">
            <a:avLst/>
          </a:prstGeom>
          <a:noFill/>
        </p:spPr>
        <p:txBody>
          <a:bodyPr wrap="square" rtlCol="0">
            <a:spAutoFit/>
          </a:bodyPr>
          <a:lstStyle/>
          <a:p>
            <a:r>
              <a:rPr lang="en-US" sz="3600" dirty="0"/>
              <a:t>Prov. 25:2 ~ </a:t>
            </a:r>
            <a:r>
              <a:rPr lang="en-US" sz="3600" i="1" dirty="0">
                <a:solidFill>
                  <a:srgbClr val="FFFF00"/>
                </a:solidFill>
              </a:rPr>
              <a:t>It is</a:t>
            </a:r>
            <a:r>
              <a:rPr lang="en-US" sz="3600" dirty="0">
                <a:solidFill>
                  <a:srgbClr val="FFFF00"/>
                </a:solidFill>
              </a:rPr>
              <a:t> the glory of God to conceal a matter, </a:t>
            </a:r>
            <a:r>
              <a:rPr lang="en-US" sz="3600" dirty="0" smtClean="0">
                <a:solidFill>
                  <a:srgbClr val="FFFF00"/>
                </a:solidFill>
              </a:rPr>
              <a:t>But </a:t>
            </a:r>
            <a:r>
              <a:rPr lang="en-US" sz="3600" dirty="0">
                <a:solidFill>
                  <a:srgbClr val="FFFF00"/>
                </a:solidFill>
              </a:rPr>
              <a:t>the glory of kings </a:t>
            </a:r>
            <a:r>
              <a:rPr lang="en-US" sz="3600" i="1" dirty="0">
                <a:solidFill>
                  <a:srgbClr val="FFFF00"/>
                </a:solidFill>
              </a:rPr>
              <a:t>is</a:t>
            </a:r>
            <a:r>
              <a:rPr lang="en-US" sz="3600" dirty="0">
                <a:solidFill>
                  <a:srgbClr val="FFFF00"/>
                </a:solidFill>
              </a:rPr>
              <a:t> to search out a matter.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509200"/>
          </a:xfrm>
          <a:prstGeom prst="rect">
            <a:avLst/>
          </a:prstGeom>
          <a:noFill/>
        </p:spPr>
        <p:txBody>
          <a:bodyPr wrap="square" rtlCol="0">
            <a:spAutoFit/>
          </a:bodyPr>
          <a:lstStyle/>
          <a:p>
            <a:r>
              <a:rPr lang="en-US" sz="3100" dirty="0">
                <a:solidFill>
                  <a:srgbClr val="FFFF00"/>
                </a:solidFill>
              </a:rPr>
              <a:t>C. H. Spurgeon~ </a:t>
            </a:r>
            <a:r>
              <a:rPr lang="en-US" sz="3100" dirty="0"/>
              <a:t>“I am inclined to think that the secret of weak faith in God is our having a good deal of self-reliance; but when you cannot trust to yourselves, then you hang upon Christ, and cling to him as your only hope; then you give the grip of a sinking man, and there is no hold like that.”</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41699716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36736134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pic>
        <p:nvPicPr>
          <p:cNvPr id="6" name="Picture 2" descr="File:Tuned mass damper.gif"/>
          <p:cNvPicPr>
            <a:picLocks noChangeAspect="1" noChangeArrowheads="1" noCrop="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5711" y="1139036"/>
            <a:ext cx="5572690" cy="468988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675711" y="5828924"/>
            <a:ext cx="5572690" cy="584775"/>
          </a:xfrm>
          <a:prstGeom prst="rect">
            <a:avLst/>
          </a:prstGeom>
          <a:noFill/>
        </p:spPr>
        <p:txBody>
          <a:bodyPr wrap="square" rtlCol="0">
            <a:spAutoFit/>
          </a:bodyPr>
          <a:lstStyle/>
          <a:p>
            <a:pPr algn="ctr"/>
            <a:r>
              <a:rPr lang="en-US" sz="3200" dirty="0" smtClean="0">
                <a:solidFill>
                  <a:srgbClr val="FFFF00"/>
                </a:solidFill>
                <a:latin typeface="Castellar" pitchFamily="18" charset="0"/>
              </a:rPr>
              <a:t>Tuned mass damper</a:t>
            </a:r>
            <a:endParaRPr lang="en-US" sz="3200" dirty="0">
              <a:solidFill>
                <a:srgbClr val="FFFF00"/>
              </a:solidFill>
              <a:latin typeface="Castellar" pitchFamily="18" charset="0"/>
            </a:endParaRPr>
          </a:p>
        </p:txBody>
      </p:sp>
    </p:spTree>
    <p:extLst>
      <p:ext uri="{BB962C8B-B14F-4D97-AF65-F5344CB8AC3E}">
        <p14:creationId xmlns:p14="http://schemas.microsoft.com/office/powerpoint/2010/main" xmlns="" val="18076168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416320"/>
          </a:xfrm>
          <a:prstGeom prst="rect">
            <a:avLst/>
          </a:prstGeom>
          <a:noFill/>
        </p:spPr>
        <p:txBody>
          <a:bodyPr wrap="square" rtlCol="0">
            <a:spAutoFit/>
          </a:bodyPr>
          <a:lstStyle/>
          <a:p>
            <a:r>
              <a:rPr lang="en-US" sz="3600" dirty="0" smtClean="0"/>
              <a:t>John </a:t>
            </a:r>
            <a:r>
              <a:rPr lang="en-US" sz="3600" dirty="0"/>
              <a:t>16:33 ~ </a:t>
            </a:r>
            <a:r>
              <a:rPr lang="en-US" sz="3600" dirty="0">
                <a:solidFill>
                  <a:srgbClr val="FFFF00"/>
                </a:solidFill>
              </a:rPr>
              <a:t>These things I have spoken to you, that in Me you may have peace. In the world you will have </a:t>
            </a:r>
            <a:r>
              <a:rPr lang="en-US" sz="3600" dirty="0" smtClean="0">
                <a:solidFill>
                  <a:srgbClr val="FFFF00"/>
                </a:solidFill>
              </a:rPr>
              <a:t>tribulation</a:t>
            </a:r>
            <a:r>
              <a:rPr lang="en-US" sz="3600" dirty="0">
                <a:solidFill>
                  <a:srgbClr val="FFFF00"/>
                </a:solidFill>
              </a:rPr>
              <a:t>; but be of good cheer,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
        <p:nvSpPr>
          <p:cNvPr id="3" name="TextBox 2"/>
          <p:cNvSpPr txBox="1"/>
          <p:nvPr/>
        </p:nvSpPr>
        <p:spPr>
          <a:xfrm>
            <a:off x="457200" y="3889562"/>
            <a:ext cx="8229600" cy="1200329"/>
          </a:xfrm>
          <a:prstGeom prst="rect">
            <a:avLst/>
          </a:prstGeom>
          <a:noFill/>
        </p:spPr>
        <p:txBody>
          <a:bodyPr wrap="square" rtlCol="0">
            <a:spAutoFit/>
          </a:bodyPr>
          <a:lstStyle/>
          <a:p>
            <a:r>
              <a:rPr lang="en-US" sz="3600" dirty="0" smtClean="0">
                <a:solidFill>
                  <a:srgbClr val="FFFF00"/>
                </a:solidFill>
              </a:rPr>
              <a:t>                      I </a:t>
            </a:r>
            <a:r>
              <a:rPr lang="en-US" sz="3600" dirty="0">
                <a:solidFill>
                  <a:srgbClr val="FFFF00"/>
                </a:solidFill>
              </a:rPr>
              <a:t>have overcome the world</a:t>
            </a:r>
            <a:r>
              <a:rPr lang="en-US" sz="3600" dirty="0" smtClean="0">
                <a:solidFill>
                  <a:srgbClr val="FFFF00"/>
                </a:solidFill>
              </a:rPr>
              <a:t>.</a:t>
            </a:r>
            <a:endParaRPr lang="en-US" sz="3600" dirty="0">
              <a:solidFill>
                <a:srgbClr val="FFFF00"/>
              </a:solidFill>
            </a:endParaRPr>
          </a:p>
        </p:txBody>
      </p:sp>
      <p:sp>
        <p:nvSpPr>
          <p:cNvPr id="5" name="TextBox 4"/>
          <p:cNvSpPr txBox="1"/>
          <p:nvPr/>
        </p:nvSpPr>
        <p:spPr>
          <a:xfrm>
            <a:off x="459472" y="3886200"/>
            <a:ext cx="8229600" cy="1200329"/>
          </a:xfrm>
          <a:prstGeom prst="rect">
            <a:avLst/>
          </a:prstGeom>
          <a:noFill/>
        </p:spPr>
        <p:txBody>
          <a:bodyPr wrap="square" rtlCol="0">
            <a:spAutoFit/>
          </a:bodyPr>
          <a:lstStyle/>
          <a:p>
            <a:r>
              <a:rPr lang="en-US" sz="3600" dirty="0" smtClean="0">
                <a:solidFill>
                  <a:srgbClr val="FFFF00"/>
                </a:solidFill>
              </a:rPr>
              <a:t>                      I am your tuned mass damper.</a:t>
            </a:r>
            <a:endParaRPr lang="en-US" sz="3600" dirty="0">
              <a:solidFill>
                <a:srgbClr val="FFFF00"/>
              </a:solidFill>
            </a:endParaRPr>
          </a:p>
        </p:txBody>
      </p:sp>
    </p:spTree>
    <p:extLst>
      <p:ext uri="{BB962C8B-B14F-4D97-AF65-F5344CB8AC3E}">
        <p14:creationId xmlns:p14="http://schemas.microsoft.com/office/powerpoint/2010/main" xmlns="" val="370356364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par>
                                <p:cTn id="9" presetID="5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xit" presetSubtype="32" fill="hold" grpId="1" nodeType="clickEffect">
                                  <p:stCondLst>
                                    <p:cond delay="0"/>
                                  </p:stCondLst>
                                  <p:childTnLst>
                                    <p:anim calcmode="lin" valueType="num">
                                      <p:cBhvr>
                                        <p:cTn id="17" dur="500"/>
                                        <p:tgtEl>
                                          <p:spTgt spid="3"/>
                                        </p:tgtEl>
                                        <p:attrNameLst>
                                          <p:attrName>ppt_w</p:attrName>
                                        </p:attrNameLst>
                                      </p:cBhvr>
                                      <p:tavLst>
                                        <p:tav tm="0">
                                          <p:val>
                                            <p:strVal val="ppt_w"/>
                                          </p:val>
                                        </p:tav>
                                        <p:tav tm="100000">
                                          <p:val>
                                            <p:fltVal val="0"/>
                                          </p:val>
                                        </p:tav>
                                      </p:tavLst>
                                    </p:anim>
                                    <p:anim calcmode="lin" valueType="num">
                                      <p:cBhvr>
                                        <p:cTn id="18" dur="500"/>
                                        <p:tgtEl>
                                          <p:spTgt spid="3"/>
                                        </p:tgtEl>
                                        <p:attrNameLst>
                                          <p:attrName>ppt_h</p:attrName>
                                        </p:attrNameLst>
                                      </p:cBhvr>
                                      <p:tavLst>
                                        <p:tav tm="0">
                                          <p:val>
                                            <p:strVal val="ppt_h"/>
                                          </p:val>
                                        </p:tav>
                                        <p:tav tm="100000">
                                          <p:val>
                                            <p:fltVal val="0"/>
                                          </p:val>
                                        </p:tav>
                                      </p:tavLst>
                                    </p:anim>
                                    <p:set>
                                      <p:cBhvr>
                                        <p:cTn id="19" dur="1" fill="hold">
                                          <p:stCondLst>
                                            <p:cond delay="499"/>
                                          </p:stCondLst>
                                        </p:cTn>
                                        <p:tgtEl>
                                          <p:spTgt spid="3"/>
                                        </p:tgtEl>
                                        <p:attrNameLst>
                                          <p:attrName>style.visibility</p:attrName>
                                        </p:attrNameLst>
                                      </p:cBhvr>
                                      <p:to>
                                        <p:strVal val="hidden"/>
                                      </p:to>
                                    </p:set>
                                  </p:childTnLst>
                                </p:cTn>
                              </p:par>
                              <p:par>
                                <p:cTn id="20" presetID="53"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3" grpId="1"/>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19068787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509200"/>
          </a:xfrm>
          <a:prstGeom prst="rect">
            <a:avLst/>
          </a:prstGeom>
          <a:noFill/>
        </p:spPr>
        <p:txBody>
          <a:bodyPr wrap="square" rtlCol="0">
            <a:spAutoFit/>
          </a:bodyPr>
          <a:lstStyle/>
          <a:p>
            <a:r>
              <a:rPr lang="en-US" sz="3200" dirty="0"/>
              <a:t>Ps. 46:1-3 ~ </a:t>
            </a:r>
            <a:r>
              <a:rPr lang="en-US" sz="3200" baseline="30000" dirty="0"/>
              <a:t>1</a:t>
            </a:r>
            <a:r>
              <a:rPr lang="en-US" sz="3200" dirty="0"/>
              <a:t> </a:t>
            </a:r>
            <a:r>
              <a:rPr lang="en-US" sz="3200" dirty="0">
                <a:solidFill>
                  <a:srgbClr val="FFFF00"/>
                </a:solidFill>
              </a:rPr>
              <a:t>God is our refuge and strength, A very present help in trouble. </a:t>
            </a:r>
            <a:r>
              <a:rPr lang="en-US" sz="3200" baseline="30000" dirty="0"/>
              <a:t>2</a:t>
            </a:r>
            <a:r>
              <a:rPr lang="en-US" sz="3200" dirty="0"/>
              <a:t> </a:t>
            </a:r>
            <a:r>
              <a:rPr lang="en-US" sz="3200" dirty="0">
                <a:solidFill>
                  <a:srgbClr val="FFFF00"/>
                </a:solidFill>
              </a:rPr>
              <a:t>Therefore we will not fear, Even though the earth be removed, And though the mountains be carried into the midst of the sea;</a:t>
            </a:r>
            <a:r>
              <a:rPr lang="en-US" sz="3200" dirty="0"/>
              <a:t> </a:t>
            </a:r>
            <a:r>
              <a:rPr lang="en-US" sz="3200" baseline="30000" dirty="0"/>
              <a:t>3</a:t>
            </a:r>
            <a:r>
              <a:rPr lang="en-US" sz="3200" dirty="0"/>
              <a:t> </a:t>
            </a:r>
            <a:r>
              <a:rPr lang="en-US" sz="3200" dirty="0">
                <a:solidFill>
                  <a:srgbClr val="FFFF00"/>
                </a:solidFill>
              </a:rPr>
              <a:t>Though its waters roar and be troubled, Though the mountains shake with its swelling. Selah</a:t>
            </a:r>
            <a:endParaRPr lang="en-US" sz="3100" dirty="0">
              <a:solidFill>
                <a:srgbClr val="FFFF00"/>
              </a:solidFill>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1941370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62894169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1143000"/>
            <a:ext cx="8229600" cy="3970318"/>
          </a:xfrm>
          <a:prstGeom prst="rect">
            <a:avLst/>
          </a:prstGeom>
          <a:noFill/>
        </p:spPr>
        <p:txBody>
          <a:bodyPr wrap="square" rtlCol="0">
            <a:spAutoFit/>
          </a:bodyPr>
          <a:lstStyle/>
          <a:p>
            <a:r>
              <a:rPr lang="en-US" sz="3600" dirty="0"/>
              <a:t>Deut. 29: 29 ~ </a:t>
            </a:r>
            <a:r>
              <a:rPr lang="en-US" sz="3600" dirty="0">
                <a:solidFill>
                  <a:srgbClr val="FFFF00"/>
                </a:solidFill>
              </a:rPr>
              <a:t>The secret </a:t>
            </a:r>
            <a:r>
              <a:rPr lang="en-US" sz="3600" i="1" dirty="0">
                <a:solidFill>
                  <a:srgbClr val="FFFF00"/>
                </a:solidFill>
              </a:rPr>
              <a:t>things</a:t>
            </a:r>
            <a:r>
              <a:rPr lang="en-US" sz="3600" dirty="0">
                <a:solidFill>
                  <a:srgbClr val="FFFF00"/>
                </a:solidFill>
              </a:rPr>
              <a:t> belong to the </a:t>
            </a:r>
            <a:r>
              <a:rPr lang="en-US" sz="3600" cap="small" dirty="0">
                <a:solidFill>
                  <a:srgbClr val="FFFF00"/>
                </a:solidFill>
              </a:rPr>
              <a:t>Lord</a:t>
            </a:r>
            <a:r>
              <a:rPr lang="en-US" sz="3600" dirty="0">
                <a:solidFill>
                  <a:srgbClr val="FFFF00"/>
                </a:solidFill>
              </a:rPr>
              <a:t> our God, but those </a:t>
            </a:r>
            <a:r>
              <a:rPr lang="en-US" sz="3600" i="1" dirty="0">
                <a:solidFill>
                  <a:srgbClr val="FFFF00"/>
                </a:solidFill>
              </a:rPr>
              <a:t>things</a:t>
            </a:r>
            <a:r>
              <a:rPr lang="en-US" sz="3600" dirty="0">
                <a:solidFill>
                  <a:srgbClr val="FFFF00"/>
                </a:solidFill>
              </a:rPr>
              <a:t> which are revealed </a:t>
            </a:r>
            <a:r>
              <a:rPr lang="en-US" sz="3600" i="1" dirty="0">
                <a:solidFill>
                  <a:srgbClr val="FFFF00"/>
                </a:solidFill>
              </a:rPr>
              <a:t>belong</a:t>
            </a:r>
            <a:r>
              <a:rPr lang="en-US" sz="3600" dirty="0">
                <a:solidFill>
                  <a:srgbClr val="FFFF00"/>
                </a:solidFill>
              </a:rPr>
              <a:t> to us and to our children forever, that we may do all the words of this law.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41414246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07375"/>
            <a:ext cx="8229600" cy="3416320"/>
          </a:xfrm>
          <a:prstGeom prst="rect">
            <a:avLst/>
          </a:prstGeom>
          <a:noFill/>
        </p:spPr>
        <p:txBody>
          <a:bodyPr wrap="square" rtlCol="0">
            <a:spAutoFit/>
          </a:bodyPr>
          <a:lstStyle/>
          <a:p>
            <a:r>
              <a:rPr lang="en-US" sz="3600" dirty="0"/>
              <a:t>Rom. 11:33 ~ </a:t>
            </a:r>
            <a:r>
              <a:rPr lang="en-US" sz="3600" dirty="0">
                <a:solidFill>
                  <a:srgbClr val="FFFF00"/>
                </a:solidFill>
              </a:rPr>
              <a:t>Oh, the depth of the riches both of the wisdom and knowledge of God! How unsearchable are His judgments and His ways past finding out! </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27432482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solidFill>
                  <a:srgbClr val="FFFF00"/>
                </a:solidFill>
              </a:rPr>
              <a:t>A. T. Robertson ~ </a:t>
            </a:r>
            <a:r>
              <a:rPr lang="en-US" sz="3600" dirty="0"/>
              <a:t>“The secret of growth is in the seed, not in the soil nor in the weather nor in the cultivating. These all help, but the seed spontaneously works according to its own nature.”</a:t>
            </a:r>
          </a:p>
        </p:txBody>
      </p:sp>
      <p:sp>
        <p:nvSpPr>
          <p:cNvPr id="3" name="TextBox 2"/>
          <p:cNvSpPr txBox="1"/>
          <p:nvPr/>
        </p:nvSpPr>
        <p:spPr>
          <a:xfrm>
            <a:off x="685800" y="5602069"/>
            <a:ext cx="8001000" cy="646331"/>
          </a:xfrm>
          <a:prstGeom prst="rect">
            <a:avLst/>
          </a:prstGeom>
          <a:noFill/>
        </p:spPr>
        <p:txBody>
          <a:bodyPr wrap="square" rtlCol="0">
            <a:spAutoFit/>
          </a:bodyPr>
          <a:lstStyle/>
          <a:p>
            <a:pPr marL="571500" indent="-571500">
              <a:buFont typeface="Arial" pitchFamily="34" charset="0"/>
              <a:buChar char="•"/>
            </a:pPr>
            <a:r>
              <a:rPr lang="en-US" sz="3600" dirty="0">
                <a:solidFill>
                  <a:srgbClr val="FFFF00"/>
                </a:solidFill>
              </a:rPr>
              <a:t>By itself </a:t>
            </a:r>
            <a:r>
              <a:rPr lang="en-US" sz="3600" dirty="0" smtClean="0"/>
              <a:t>~ </a:t>
            </a:r>
            <a:r>
              <a:rPr lang="en-US" sz="3600" b="1" i="1" dirty="0" err="1" smtClean="0">
                <a:solidFill>
                  <a:srgbClr val="FFFF00"/>
                </a:solidFill>
                <a:latin typeface="Times New Roman" pitchFamily="18" charset="0"/>
                <a:cs typeface="Times New Roman" pitchFamily="18" charset="0"/>
              </a:rPr>
              <a:t>automatos</a:t>
            </a:r>
            <a:endParaRPr lang="en-US" sz="3600" b="1" dirty="0">
              <a:solidFill>
                <a:srgbClr val="FFFF00"/>
              </a:solidFill>
              <a:latin typeface="Times New Roman" pitchFamily="18" charset="0"/>
              <a:cs typeface="Times New Roman"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77413028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51713924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4939814"/>
          </a:xfrm>
          <a:prstGeom prst="rect">
            <a:avLst/>
          </a:prstGeom>
          <a:noFill/>
        </p:spPr>
        <p:txBody>
          <a:bodyPr wrap="square" rtlCol="0">
            <a:spAutoFit/>
          </a:bodyPr>
          <a:lstStyle/>
          <a:p>
            <a:r>
              <a:rPr lang="en-US" sz="3500" dirty="0"/>
              <a:t>Heb. 4:12 ~ </a:t>
            </a:r>
            <a:r>
              <a:rPr lang="en-US" sz="3500" dirty="0">
                <a:solidFill>
                  <a:srgbClr val="FFFF00"/>
                </a:solidFill>
              </a:rPr>
              <a:t>For the word of God </a:t>
            </a:r>
            <a:r>
              <a:rPr lang="en-US" sz="3500" i="1" dirty="0">
                <a:solidFill>
                  <a:srgbClr val="FFFF00"/>
                </a:solidFill>
              </a:rPr>
              <a:t>is</a:t>
            </a:r>
            <a:r>
              <a:rPr lang="en-US" sz="3500" dirty="0">
                <a:solidFill>
                  <a:srgbClr val="FFFF00"/>
                </a:solidFill>
              </a:rPr>
              <a:t> living and powerful, and sharper than any two-edged sword, piercing even to the division of soul and spirit, and of joints and marrow, and is a discerner of the thoughts and intents of the heart.</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66453316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4:21-41</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43603178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3938</TotalTime>
  <Words>630</Words>
  <Application>Microsoft Office PowerPoint</Application>
  <PresentationFormat>On-screen Show (4:3)</PresentationFormat>
  <Paragraphs>47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20</cp:revision>
  <dcterms:created xsi:type="dcterms:W3CDTF">2012-03-08T13:07:52Z</dcterms:created>
  <dcterms:modified xsi:type="dcterms:W3CDTF">2012-03-14T19:29:49Z</dcterms:modified>
</cp:coreProperties>
</file>