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58" r:id="rId3"/>
    <p:sldId id="257" r:id="rId4"/>
    <p:sldId id="276" r:id="rId5"/>
    <p:sldId id="275" r:id="rId6"/>
    <p:sldId id="277" r:id="rId7"/>
    <p:sldId id="259" r:id="rId8"/>
    <p:sldId id="262" r:id="rId9"/>
    <p:sldId id="264" r:id="rId10"/>
    <p:sldId id="263" r:id="rId11"/>
    <p:sldId id="266" r:id="rId12"/>
    <p:sldId id="269" r:id="rId13"/>
    <p:sldId id="270" r:id="rId14"/>
    <p:sldId id="273" r:id="rId15"/>
    <p:sldId id="274" r:id="rId16"/>
    <p:sldId id="278" r:id="rId17"/>
    <p:sldId id="279" r:id="rId18"/>
    <p:sldId id="271" r:id="rId19"/>
    <p:sldId id="272" r:id="rId20"/>
  </p:sldIdLst>
  <p:sldSz cx="9144000" cy="6858000" type="screen4x3"/>
  <p:notesSz cx="6858000" cy="9144000"/>
  <p:embeddedFontLst>
    <p:embeddedFont>
      <p:font typeface="Castellar" pitchFamily="18"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EEECE1"/>
    <a:srgbClr val="4F6228"/>
    <a:srgbClr val="FFFF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80" d="100"/>
          <a:sy n="80" d="100"/>
        </p:scale>
        <p:origin x="-1884" y="-9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123946310"/>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3502932991"/>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467694123"/>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1196147347"/>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882E5-1D0A-4A0A-961F-4F2C07E0E704}" type="datetimeFigureOut">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3655594183"/>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0882E5-1D0A-4A0A-961F-4F2C07E0E704}" type="datetimeFigureOut">
              <a:rPr lang="en-US" smtClean="0"/>
              <a:pPr/>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1502959369"/>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0882E5-1D0A-4A0A-961F-4F2C07E0E704}" type="datetimeFigureOut">
              <a:rPr lang="en-US" smtClean="0"/>
              <a:pPr/>
              <a:t>3/8/2012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553868249"/>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0882E5-1D0A-4A0A-961F-4F2C07E0E704}" type="datetimeFigureOut">
              <a:rPr lang="en-US" smtClean="0"/>
              <a:pPr/>
              <a:t>3/8/2012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127850815"/>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882E5-1D0A-4A0A-961F-4F2C07E0E704}" type="datetimeFigureOut">
              <a:rPr lang="en-US" smtClean="0"/>
              <a:pPr/>
              <a:t>3/8/2012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635107120"/>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882E5-1D0A-4A0A-961F-4F2C07E0E704}" type="datetimeFigureOut">
              <a:rPr lang="en-US" smtClean="0"/>
              <a:pPr/>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52410469"/>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882E5-1D0A-4A0A-961F-4F2C07E0E704}" type="datetimeFigureOut">
              <a:rPr lang="en-US" smtClean="0"/>
              <a:pPr/>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966489165"/>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882E5-1D0A-4A0A-961F-4F2C07E0E704}" type="datetimeFigureOut">
              <a:rPr lang="en-US" smtClean="0"/>
              <a:pPr/>
              <a:t>3/8/2012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381609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343400" y="4114800"/>
            <a:ext cx="4038600" cy="1015663"/>
          </a:xfrm>
          <a:prstGeom prst="rect">
            <a:avLst/>
          </a:prstGeom>
          <a:noFill/>
        </p:spPr>
        <p:txBody>
          <a:bodyPr wrap="square" rtlCol="0">
            <a:spAutoFit/>
          </a:bodyPr>
          <a:lstStyle/>
          <a:p>
            <a:pPr algn="r"/>
            <a:r>
              <a:rPr lang="en-US" sz="6000" dirty="0" smtClean="0">
                <a:solidFill>
                  <a:schemeClr val="bg1"/>
                </a:solidFill>
                <a:latin typeface="Castellar" pitchFamily="18" charset="0"/>
              </a:rPr>
              <a:t>4:1-20</a:t>
            </a:r>
            <a:endParaRPr lang="en-US" sz="6000" dirty="0">
              <a:solidFill>
                <a:schemeClr val="bg1"/>
              </a:solidFill>
              <a:latin typeface="Castellar" pitchFamily="18" charset="0"/>
            </a:endParaRPr>
          </a:p>
        </p:txBody>
      </p:sp>
      <p:grpSp>
        <p:nvGrpSpPr>
          <p:cNvPr id="34" name="Group 33"/>
          <p:cNvGrpSpPr/>
          <p:nvPr/>
        </p:nvGrpSpPr>
        <p:grpSpPr>
          <a:xfrm>
            <a:off x="73348" y="4053114"/>
            <a:ext cx="5946452" cy="1323439"/>
            <a:chOff x="73348" y="4053114"/>
            <a:chExt cx="5946452" cy="1323439"/>
          </a:xfrm>
        </p:grpSpPr>
        <p:sp>
          <p:nvSpPr>
            <p:cNvPr id="7" name="TextBox 6"/>
            <p:cNvSpPr txBox="1"/>
            <p:nvPr/>
          </p:nvSpPr>
          <p:spPr>
            <a:xfrm>
              <a:off x="1143000" y="4053114"/>
              <a:ext cx="4876800" cy="1323439"/>
            </a:xfrm>
            <a:prstGeom prst="rect">
              <a:avLst/>
            </a:prstGeom>
            <a:solidFill>
              <a:schemeClr val="accent6">
                <a:lumMod val="50000"/>
                <a:alpha val="69804"/>
              </a:schemeClr>
            </a:solidFill>
            <a:ln>
              <a:noFill/>
            </a:ln>
            <a:effectLst>
              <a:softEdge rad="63500"/>
            </a:effectLst>
          </p:spPr>
          <p:txBody>
            <a:bodyPr wrap="square" rtlCol="0">
              <a:spAutoFit/>
            </a:bodyPr>
            <a:lstStyle/>
            <a:p>
              <a:r>
                <a:rPr lang="en-US" sz="2000" dirty="0" smtClean="0">
                  <a:solidFill>
                    <a:srgbClr val="D8CFB4"/>
                  </a:solidFill>
                  <a:latin typeface="Castellar" pitchFamily="18" charset="0"/>
                </a:rPr>
                <a:t>A CD of this message will be available (free of charge) immediately following today's message</a:t>
              </a:r>
              <a:endParaRPr lang="en-US" sz="2000" dirty="0">
                <a:solidFill>
                  <a:srgbClr val="D8CFB4"/>
                </a:solidFill>
                <a:latin typeface="Castellar" pitchFamily="18" charset="0"/>
              </a:endParaRPr>
            </a:p>
          </p:txBody>
        </p:sp>
        <p:grpSp>
          <p:nvGrpSpPr>
            <p:cNvPr id="8" name="Group 5"/>
            <p:cNvGrpSpPr>
              <a:grpSpLocks noChangeAspect="1"/>
            </p:cNvGrpSpPr>
            <p:nvPr/>
          </p:nvGrpSpPr>
          <p:grpSpPr bwMode="auto">
            <a:xfrm>
              <a:off x="73348" y="4164480"/>
              <a:ext cx="981856" cy="1100298"/>
              <a:chOff x="2093" y="1203"/>
              <a:chExt cx="1658" cy="1858"/>
            </a:xfrm>
          </p:grpSpPr>
          <p:sp>
            <p:nvSpPr>
              <p:cNvPr id="9"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34"/>
          <p:cNvGrpSpPr/>
          <p:nvPr/>
        </p:nvGrpSpPr>
        <p:grpSpPr>
          <a:xfrm>
            <a:off x="-9939" y="5326684"/>
            <a:ext cx="5482185" cy="1323439"/>
            <a:chOff x="-9939" y="5326684"/>
            <a:chExt cx="5482185" cy="1323439"/>
          </a:xfrm>
        </p:grpSpPr>
        <p:pic>
          <p:nvPicPr>
            <p:cNvPr id="32" name="Picture 31" descr="C:\Users\Ken\AppData\Local\Microsoft\Windows\Temporary Internet Files\Content.IE5\GHF7J5VO\MC900433832[1].png"/>
            <p:cNvPicPr>
              <a:picLocks noChangeAspect="1" noChangeArrowheads="1"/>
            </p:cNvPicPr>
            <p:nvPr/>
          </p:nvPicPr>
          <p:blipFill>
            <a:blip r:embed="rId3" cstate="print"/>
            <a:srcRect/>
            <a:stretch>
              <a:fillRect/>
            </a:stretch>
          </p:blipFill>
          <p:spPr bwMode="auto">
            <a:xfrm>
              <a:off x="-9939" y="5376553"/>
              <a:ext cx="1190281" cy="1190281"/>
            </a:xfrm>
            <a:prstGeom prst="rect">
              <a:avLst/>
            </a:prstGeom>
            <a:noFill/>
            <a:effectLst>
              <a:softEdge rad="63500"/>
            </a:effectLst>
          </p:spPr>
        </p:pic>
        <p:sp>
          <p:nvSpPr>
            <p:cNvPr id="33" name="TextBox 32"/>
            <p:cNvSpPr txBox="1"/>
            <p:nvPr/>
          </p:nvSpPr>
          <p:spPr>
            <a:xfrm>
              <a:off x="1143000" y="5326684"/>
              <a:ext cx="4329246" cy="1323439"/>
            </a:xfrm>
            <a:prstGeom prst="rect">
              <a:avLst/>
            </a:prstGeom>
            <a:solidFill>
              <a:schemeClr val="accent6">
                <a:lumMod val="50000"/>
                <a:alpha val="69804"/>
              </a:schemeClr>
            </a:solidFill>
            <a:effectLst>
              <a:softEdge rad="63500"/>
            </a:effectLst>
          </p:spPr>
          <p:txBody>
            <a:bodyPr wrap="square" rtlCol="0">
              <a:spAutoFit/>
            </a:bodyPr>
            <a:lstStyle/>
            <a:p>
              <a:r>
                <a:rPr lang="en-US" sz="2000" dirty="0" smtClean="0">
                  <a:solidFill>
                    <a:srgbClr val="D8CFB4"/>
                  </a:solidFill>
                  <a:latin typeface="Castellar" pitchFamily="18" charset="0"/>
                </a:rPr>
                <a:t>This message will be available via podcast later this week at calvaryokc.com</a:t>
              </a:r>
              <a:endParaRPr lang="en-US" sz="2000" dirty="0">
                <a:solidFill>
                  <a:srgbClr val="D8CFB4"/>
                </a:solidFill>
                <a:latin typeface="Castellar" pitchFamily="18" charset="0"/>
              </a:endParaRPr>
            </a:p>
          </p:txBody>
        </p:sp>
      </p:grpSp>
    </p:spTree>
    <p:extLst>
      <p:ext uri="{BB962C8B-B14F-4D97-AF65-F5344CB8AC3E}">
        <p14:creationId xmlns:p14="http://schemas.microsoft.com/office/powerpoint/2010/main" xmlns="" val="4029364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200329"/>
          </a:xfrm>
          <a:prstGeom prst="rect">
            <a:avLst/>
          </a:prstGeom>
          <a:noFill/>
        </p:spPr>
        <p:txBody>
          <a:bodyPr wrap="square" rtlCol="0">
            <a:spAutoFit/>
          </a:bodyPr>
          <a:lstStyle/>
          <a:p>
            <a:pPr algn="ctr"/>
            <a:r>
              <a:rPr lang="en-US" sz="3600" dirty="0" smtClean="0"/>
              <a:t>“Law </a:t>
            </a:r>
            <a:r>
              <a:rPr lang="en-US" sz="3600" dirty="0"/>
              <a:t>of Expositional </a:t>
            </a:r>
            <a:r>
              <a:rPr lang="en-US" sz="3600" dirty="0" smtClean="0"/>
              <a:t>Constancy” </a:t>
            </a:r>
            <a:endParaRPr lang="en-US" sz="3600" dirty="0"/>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9471209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72316514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4643250" y="4348252"/>
            <a:ext cx="2667000" cy="436744"/>
          </a:xfrm>
          <a:prstGeom prst="rect">
            <a:avLst/>
          </a:prstGeom>
          <a:solidFill>
            <a:srgbClr val="EEEC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sp>
        <p:nvSpPr>
          <p:cNvPr id="2" name="TextBox 1"/>
          <p:cNvSpPr txBox="1"/>
          <p:nvPr/>
        </p:nvSpPr>
        <p:spPr>
          <a:xfrm>
            <a:off x="457200" y="1143000"/>
            <a:ext cx="8229600" cy="1200329"/>
          </a:xfrm>
          <a:prstGeom prst="rect">
            <a:avLst/>
          </a:prstGeom>
          <a:noFill/>
        </p:spPr>
        <p:txBody>
          <a:bodyPr wrap="square" rtlCol="0">
            <a:spAutoFit/>
          </a:bodyPr>
          <a:lstStyle/>
          <a:p>
            <a:r>
              <a:rPr lang="en-US" sz="3600" dirty="0">
                <a:solidFill>
                  <a:srgbClr val="FFFF00"/>
                </a:solidFill>
              </a:rPr>
              <a:t>Tribulation</a:t>
            </a:r>
            <a:r>
              <a:rPr lang="en-US" sz="3600" dirty="0"/>
              <a:t> ~ </a:t>
            </a:r>
            <a:r>
              <a:rPr lang="en-US" sz="3600" b="1" i="1" dirty="0" err="1">
                <a:solidFill>
                  <a:srgbClr val="FFFF00"/>
                </a:solidFill>
                <a:latin typeface="Times New Roman" pitchFamily="18" charset="0"/>
                <a:cs typeface="Times New Roman" pitchFamily="18" charset="0"/>
              </a:rPr>
              <a:t>thlipsis</a:t>
            </a:r>
            <a:r>
              <a:rPr lang="en-US" sz="3600" dirty="0">
                <a:solidFill>
                  <a:srgbClr val="FFFF00"/>
                </a:solidFill>
              </a:rPr>
              <a:t> </a:t>
            </a:r>
            <a:r>
              <a:rPr lang="en-US" sz="3600" dirty="0"/>
              <a:t>– from root meaning </a:t>
            </a:r>
            <a:r>
              <a:rPr lang="en-US" sz="3600" i="1" dirty="0"/>
              <a:t>pressure</a:t>
            </a:r>
            <a:endParaRPr lang="en-US" sz="3600" dirty="0"/>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
        <p:nvSpPr>
          <p:cNvPr id="6" name="Freeform 5"/>
          <p:cNvSpPr/>
          <p:nvPr/>
        </p:nvSpPr>
        <p:spPr>
          <a:xfrm>
            <a:off x="609782" y="2576945"/>
            <a:ext cx="1349469"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flipH="1">
            <a:off x="2579270" y="2590800"/>
            <a:ext cx="1226790"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86095" y="2579370"/>
            <a:ext cx="1226790"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flipH="1">
            <a:off x="2619683" y="2590800"/>
            <a:ext cx="1349469"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flipH="1">
            <a:off x="2514927" y="2590800"/>
            <a:ext cx="1115264"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958633" y="2579370"/>
            <a:ext cx="1115264"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flipH="1">
            <a:off x="2456782" y="2584070"/>
            <a:ext cx="1013876"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126102" y="2579370"/>
            <a:ext cx="1013876"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364800" y="2573976"/>
            <a:ext cx="837914"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flipH="1">
            <a:off x="2387075" y="2586990"/>
            <a:ext cx="837914"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H="1">
            <a:off x="2348959" y="2584168"/>
            <a:ext cx="629537"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557457" y="2579370"/>
            <a:ext cx="692491"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809905" y="2585264"/>
            <a:ext cx="472980"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H="1">
            <a:off x="2310795" y="2572890"/>
            <a:ext cx="472980"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961433" y="2590800"/>
            <a:ext cx="355357"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2309956" y="2590800"/>
            <a:ext cx="323052"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145237" y="2577644"/>
            <a:ext cx="165777"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flipH="1">
            <a:off x="2320600" y="2578608"/>
            <a:ext cx="137005" cy="3598224"/>
          </a:xfrm>
          <a:custGeom>
            <a:avLst/>
            <a:gdLst>
              <a:gd name="connsiteX0" fmla="*/ 0 w 1484416"/>
              <a:gd name="connsiteY0" fmla="*/ 0 h 3598224"/>
              <a:gd name="connsiteX1" fmla="*/ 1460665 w 1484416"/>
              <a:gd name="connsiteY1" fmla="*/ 2790702 h 3598224"/>
              <a:gd name="connsiteX2" fmla="*/ 1484416 w 1484416"/>
              <a:gd name="connsiteY2" fmla="*/ 3598224 h 3598224"/>
              <a:gd name="connsiteX3" fmla="*/ 1484416 w 1484416"/>
              <a:gd name="connsiteY3" fmla="*/ 3598224 h 3598224"/>
            </a:gdLst>
            <a:ahLst/>
            <a:cxnLst>
              <a:cxn ang="0">
                <a:pos x="connsiteX0" y="connsiteY0"/>
              </a:cxn>
              <a:cxn ang="0">
                <a:pos x="connsiteX1" y="connsiteY1"/>
              </a:cxn>
              <a:cxn ang="0">
                <a:pos x="connsiteX2" y="connsiteY2"/>
              </a:cxn>
              <a:cxn ang="0">
                <a:pos x="connsiteX3" y="connsiteY3"/>
              </a:cxn>
            </a:cxnLst>
            <a:rect l="l" t="t" r="r" b="b"/>
            <a:pathLst>
              <a:path w="1484416" h="3598224">
                <a:moveTo>
                  <a:pt x="0" y="0"/>
                </a:moveTo>
                <a:lnTo>
                  <a:pt x="1460665" y="2790702"/>
                </a:lnTo>
                <a:lnTo>
                  <a:pt x="1484416" y="3598224"/>
                </a:lnTo>
                <a:lnTo>
                  <a:pt x="1484416" y="3598224"/>
                </a:lnTo>
              </a:path>
            </a:pathLst>
          </a:custGeom>
          <a:noFill/>
          <a:ln>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7-Point Star 22"/>
          <p:cNvSpPr/>
          <p:nvPr/>
        </p:nvSpPr>
        <p:spPr>
          <a:xfrm>
            <a:off x="1224150" y="4330219"/>
            <a:ext cx="2175258" cy="1846613"/>
          </a:xfrm>
          <a:prstGeom prst="star7">
            <a:avLst/>
          </a:prstGeom>
          <a:solidFill>
            <a:srgbClr val="FF0000">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263915" y="2428673"/>
            <a:ext cx="5646535" cy="3539430"/>
          </a:xfrm>
          <a:prstGeom prst="rect">
            <a:avLst/>
          </a:prstGeom>
          <a:noFill/>
        </p:spPr>
        <p:txBody>
          <a:bodyPr wrap="square" rtlCol="0">
            <a:spAutoFit/>
          </a:bodyPr>
          <a:lstStyle/>
          <a:p>
            <a:pPr>
              <a:tabLst>
                <a:tab pos="341313" algn="l"/>
                <a:tab pos="512763" algn="l"/>
                <a:tab pos="747713" algn="l"/>
                <a:tab pos="804863" algn="l"/>
                <a:tab pos="974725" algn="l"/>
                <a:tab pos="1195388" algn="l"/>
              </a:tabLst>
            </a:pPr>
            <a:r>
              <a:rPr lang="en-US" sz="2400" dirty="0"/>
              <a:t>	</a:t>
            </a:r>
            <a:r>
              <a:rPr lang="en-US" sz="2400" dirty="0" smtClean="0"/>
              <a:t>					John </a:t>
            </a:r>
            <a:r>
              <a:rPr lang="en-US" sz="2400" dirty="0"/>
              <a:t>16:33 ~ </a:t>
            </a:r>
            <a:r>
              <a:rPr lang="en-US" sz="2500" dirty="0">
                <a:solidFill>
                  <a:srgbClr val="FFFF00"/>
                </a:solidFill>
              </a:rPr>
              <a:t>These </a:t>
            </a:r>
            <a:r>
              <a:rPr lang="en-US" sz="2500" dirty="0" smtClean="0">
                <a:solidFill>
                  <a:srgbClr val="FFFF00"/>
                </a:solidFill>
              </a:rPr>
              <a:t>						things </a:t>
            </a:r>
            <a:r>
              <a:rPr lang="en-US" sz="2500" dirty="0">
                <a:solidFill>
                  <a:srgbClr val="FFFF00"/>
                </a:solidFill>
              </a:rPr>
              <a:t>I have spoken </a:t>
            </a:r>
            <a:r>
              <a:rPr lang="en-US" sz="2500" dirty="0" smtClean="0">
                <a:solidFill>
                  <a:srgbClr val="FFFF00"/>
                </a:solidFill>
              </a:rPr>
              <a:t>				to </a:t>
            </a:r>
            <a:r>
              <a:rPr lang="en-US" sz="2500" dirty="0">
                <a:solidFill>
                  <a:srgbClr val="FFFF00"/>
                </a:solidFill>
              </a:rPr>
              <a:t>you, that in Me </a:t>
            </a:r>
            <a:r>
              <a:rPr lang="en-US" sz="2500" dirty="0" smtClean="0">
                <a:solidFill>
                  <a:srgbClr val="FFFF00"/>
                </a:solidFill>
              </a:rPr>
              <a:t>			you 	may </a:t>
            </a:r>
            <a:r>
              <a:rPr lang="en-US" sz="2500" dirty="0">
                <a:solidFill>
                  <a:srgbClr val="FFFF00"/>
                </a:solidFill>
              </a:rPr>
              <a:t>have peace. 	</a:t>
            </a:r>
            <a:r>
              <a:rPr lang="en-US" sz="2500" dirty="0" smtClean="0">
                <a:solidFill>
                  <a:srgbClr val="FFFF00"/>
                </a:solidFill>
              </a:rPr>
              <a:t>	In </a:t>
            </a:r>
            <a:r>
              <a:rPr lang="en-US" sz="2500" dirty="0">
                <a:solidFill>
                  <a:srgbClr val="FFFF00"/>
                </a:solidFill>
              </a:rPr>
              <a:t>the </a:t>
            </a:r>
            <a:r>
              <a:rPr lang="en-US" sz="2500" dirty="0" smtClean="0">
                <a:solidFill>
                  <a:srgbClr val="FFFF00"/>
                </a:solidFill>
              </a:rPr>
              <a:t>world </a:t>
            </a:r>
            <a:r>
              <a:rPr lang="en-US" sz="2500" dirty="0">
                <a:solidFill>
                  <a:srgbClr val="FFFF00"/>
                </a:solidFill>
              </a:rPr>
              <a:t>you will </a:t>
            </a:r>
            <a:r>
              <a:rPr lang="en-US" sz="2500" dirty="0" smtClean="0">
                <a:solidFill>
                  <a:srgbClr val="FFFF00"/>
                </a:solidFill>
              </a:rPr>
              <a:t>	have tribulation</a:t>
            </a:r>
            <a:r>
              <a:rPr lang="en-US" sz="2500" dirty="0">
                <a:solidFill>
                  <a:srgbClr val="FFFF00"/>
                </a:solidFill>
              </a:rPr>
              <a:t>; but be of good cheer, I have overcome the world.</a:t>
            </a:r>
          </a:p>
          <a:p>
            <a:endParaRPr lang="en-US" sz="2400" dirty="0">
              <a:solidFill>
                <a:srgbClr val="FFFF00"/>
              </a:solidFill>
              <a:latin typeface="Castellar" pitchFamily="18" charset="0"/>
            </a:endParaRPr>
          </a:p>
        </p:txBody>
      </p:sp>
      <p:grpSp>
        <p:nvGrpSpPr>
          <p:cNvPr id="31" name="Group 30"/>
          <p:cNvGrpSpPr/>
          <p:nvPr/>
        </p:nvGrpSpPr>
        <p:grpSpPr>
          <a:xfrm>
            <a:off x="257299" y="2819399"/>
            <a:ext cx="4086101" cy="3571503"/>
            <a:chOff x="257299" y="2819399"/>
            <a:chExt cx="4086101" cy="3571503"/>
          </a:xfrm>
        </p:grpSpPr>
        <p:grpSp>
          <p:nvGrpSpPr>
            <p:cNvPr id="22" name="Group 21"/>
            <p:cNvGrpSpPr/>
            <p:nvPr/>
          </p:nvGrpSpPr>
          <p:grpSpPr>
            <a:xfrm>
              <a:off x="257299" y="2819399"/>
              <a:ext cx="4086101" cy="3571503"/>
              <a:chOff x="866899" y="2624447"/>
              <a:chExt cx="4086101" cy="3766456"/>
            </a:xfrm>
          </p:grpSpPr>
          <p:sp>
            <p:nvSpPr>
              <p:cNvPr id="3" name="Freeform 2"/>
              <p:cNvSpPr/>
              <p:nvPr/>
            </p:nvSpPr>
            <p:spPr>
              <a:xfrm>
                <a:off x="866899" y="2624447"/>
                <a:ext cx="1603169" cy="3764478"/>
              </a:xfrm>
              <a:custGeom>
                <a:avLst/>
                <a:gdLst>
                  <a:gd name="connsiteX0" fmla="*/ 0 w 1603169"/>
                  <a:gd name="connsiteY0" fmla="*/ 0 h 3764478"/>
                  <a:gd name="connsiteX1" fmla="*/ 1603169 w 1603169"/>
                  <a:gd name="connsiteY1" fmla="*/ 2755075 h 3764478"/>
                  <a:gd name="connsiteX2" fmla="*/ 1591293 w 1603169"/>
                  <a:gd name="connsiteY2" fmla="*/ 3764478 h 3764478"/>
                  <a:gd name="connsiteX3" fmla="*/ 1591293 w 1603169"/>
                  <a:gd name="connsiteY3" fmla="*/ 3764478 h 3764478"/>
                </a:gdLst>
                <a:ahLst/>
                <a:cxnLst>
                  <a:cxn ang="0">
                    <a:pos x="connsiteX0" y="connsiteY0"/>
                  </a:cxn>
                  <a:cxn ang="0">
                    <a:pos x="connsiteX1" y="connsiteY1"/>
                  </a:cxn>
                  <a:cxn ang="0">
                    <a:pos x="connsiteX2" y="connsiteY2"/>
                  </a:cxn>
                  <a:cxn ang="0">
                    <a:pos x="connsiteX3" y="connsiteY3"/>
                  </a:cxn>
                </a:cxnLst>
                <a:rect l="l" t="t" r="r" b="b"/>
                <a:pathLst>
                  <a:path w="1603169" h="3764478">
                    <a:moveTo>
                      <a:pt x="0" y="0"/>
                    </a:moveTo>
                    <a:lnTo>
                      <a:pt x="1603169" y="2755075"/>
                    </a:lnTo>
                    <a:lnTo>
                      <a:pt x="1591293" y="3764478"/>
                    </a:lnTo>
                    <a:lnTo>
                      <a:pt x="1591293" y="3764478"/>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H="1">
                <a:off x="3349831" y="2626425"/>
                <a:ext cx="1603169" cy="3764478"/>
              </a:xfrm>
              <a:custGeom>
                <a:avLst/>
                <a:gdLst>
                  <a:gd name="connsiteX0" fmla="*/ 0 w 1603169"/>
                  <a:gd name="connsiteY0" fmla="*/ 0 h 3764478"/>
                  <a:gd name="connsiteX1" fmla="*/ 1603169 w 1603169"/>
                  <a:gd name="connsiteY1" fmla="*/ 2755075 h 3764478"/>
                  <a:gd name="connsiteX2" fmla="*/ 1591293 w 1603169"/>
                  <a:gd name="connsiteY2" fmla="*/ 3764478 h 3764478"/>
                  <a:gd name="connsiteX3" fmla="*/ 1591293 w 1603169"/>
                  <a:gd name="connsiteY3" fmla="*/ 3764478 h 3764478"/>
                </a:gdLst>
                <a:ahLst/>
                <a:cxnLst>
                  <a:cxn ang="0">
                    <a:pos x="connsiteX0" y="connsiteY0"/>
                  </a:cxn>
                  <a:cxn ang="0">
                    <a:pos x="connsiteX1" y="connsiteY1"/>
                  </a:cxn>
                  <a:cxn ang="0">
                    <a:pos x="connsiteX2" y="connsiteY2"/>
                  </a:cxn>
                  <a:cxn ang="0">
                    <a:pos x="connsiteX3" y="connsiteY3"/>
                  </a:cxn>
                </a:cxnLst>
                <a:rect l="l" t="t" r="r" b="b"/>
                <a:pathLst>
                  <a:path w="1603169" h="3764478">
                    <a:moveTo>
                      <a:pt x="0" y="0"/>
                    </a:moveTo>
                    <a:lnTo>
                      <a:pt x="1603169" y="2755075"/>
                    </a:lnTo>
                    <a:lnTo>
                      <a:pt x="1591293" y="3764478"/>
                    </a:lnTo>
                    <a:lnTo>
                      <a:pt x="1591293" y="3764478"/>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a:off x="257299" y="2823057"/>
              <a:ext cx="4086101" cy="1876"/>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389387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childTnLst>
                          </p:cTn>
                        </p:par>
                        <p:par>
                          <p:cTn id="50" fill="hold">
                            <p:stCondLst>
                              <p:cond delay="2500"/>
                            </p:stCondLst>
                            <p:childTnLst>
                              <p:par>
                                <p:cTn id="51" presetID="22" presetClass="entr" presetSubtype="1"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up)">
                                      <p:cBhvr>
                                        <p:cTn id="60" dur="500"/>
                                        <p:tgtEl>
                                          <p:spTgt spid="19"/>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par>
                          <p:cTn id="64" fill="hold">
                            <p:stCondLst>
                              <p:cond delay="3500"/>
                            </p:stCondLst>
                            <p:childTnLst>
                              <p:par>
                                <p:cTn id="65" presetID="22" presetClass="entr" presetSubtype="1"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up)">
                                      <p:cBhvr>
                                        <p:cTn id="67" dur="500"/>
                                        <p:tgtEl>
                                          <p:spTgt spid="24"/>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up)">
                                      <p:cBhvr>
                                        <p:cTn id="70" dur="500"/>
                                        <p:tgtEl>
                                          <p:spTgt spid="25"/>
                                        </p:tgtEl>
                                      </p:cBhvr>
                                    </p:animEffect>
                                  </p:childTnLst>
                                </p:cTn>
                              </p:par>
                            </p:childTnLst>
                          </p:cTn>
                        </p:par>
                        <p:par>
                          <p:cTn id="71" fill="hold">
                            <p:stCondLst>
                              <p:cond delay="4000"/>
                            </p:stCondLst>
                            <p:childTnLst>
                              <p:par>
                                <p:cTn id="72" presetID="22" presetClass="entr" presetSubtype="1"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up)">
                                      <p:cBhvr>
                                        <p:cTn id="74" dur="500"/>
                                        <p:tgtEl>
                                          <p:spTgt spid="27"/>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up)">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750" fill="hold"/>
                                        <p:tgtEl>
                                          <p:spTgt spid="23"/>
                                        </p:tgtEl>
                                        <p:attrNameLst>
                                          <p:attrName>ppt_w</p:attrName>
                                        </p:attrNameLst>
                                      </p:cBhvr>
                                      <p:tavLst>
                                        <p:tav tm="0">
                                          <p:val>
                                            <p:fltVal val="0"/>
                                          </p:val>
                                        </p:tav>
                                        <p:tav tm="100000">
                                          <p:val>
                                            <p:strVal val="#ppt_w"/>
                                          </p:val>
                                        </p:tav>
                                      </p:tavLst>
                                    </p:anim>
                                    <p:anim calcmode="lin" valueType="num">
                                      <p:cBhvr>
                                        <p:cTn id="83" dur="750" fill="hold"/>
                                        <p:tgtEl>
                                          <p:spTgt spid="23"/>
                                        </p:tgtEl>
                                        <p:attrNameLst>
                                          <p:attrName>ppt_h</p:attrName>
                                        </p:attrNameLst>
                                      </p:cBhvr>
                                      <p:tavLst>
                                        <p:tav tm="0">
                                          <p:val>
                                            <p:fltVal val="0"/>
                                          </p:val>
                                        </p:tav>
                                        <p:tav tm="100000">
                                          <p:val>
                                            <p:strVal val="#ppt_h"/>
                                          </p:val>
                                        </p:tav>
                                      </p:tavLst>
                                    </p:anim>
                                    <p:animEffect transition="in" filter="fade">
                                      <p:cBhvr>
                                        <p:cTn id="84" dur="75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p:cTn id="96" dur="500" fill="hold"/>
                                        <p:tgtEl>
                                          <p:spTgt spid="29"/>
                                        </p:tgtEl>
                                        <p:attrNameLst>
                                          <p:attrName>ppt_w</p:attrName>
                                        </p:attrNameLst>
                                      </p:cBhvr>
                                      <p:tavLst>
                                        <p:tav tm="0">
                                          <p:val>
                                            <p:fltVal val="0"/>
                                          </p:val>
                                        </p:tav>
                                        <p:tav tm="100000">
                                          <p:val>
                                            <p:strVal val="#ppt_w"/>
                                          </p:val>
                                        </p:tav>
                                      </p:tavLst>
                                    </p:anim>
                                    <p:anim calcmode="lin" valueType="num">
                                      <p:cBhvr>
                                        <p:cTn id="97" dur="500" fill="hold"/>
                                        <p:tgtEl>
                                          <p:spTgt spid="29"/>
                                        </p:tgtEl>
                                        <p:attrNameLst>
                                          <p:attrName>ppt_h</p:attrName>
                                        </p:attrNameLst>
                                      </p:cBhvr>
                                      <p:tavLst>
                                        <p:tav tm="0">
                                          <p:val>
                                            <p:fltVal val="0"/>
                                          </p:val>
                                        </p:tav>
                                        <p:tav tm="100000">
                                          <p:val>
                                            <p:strVal val="#ppt_h"/>
                                          </p:val>
                                        </p:tav>
                                      </p:tavLst>
                                    </p:anim>
                                    <p:animEffect transition="in" filter="fade">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4" grpId="0" animBg="1"/>
      <p:bldP spid="25" grpId="0" animBg="1"/>
      <p:bldP spid="27" grpId="0" animBg="1"/>
      <p:bldP spid="28" grpId="0" animBg="1"/>
      <p:bldP spid="23"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177380473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754326"/>
          </a:xfrm>
          <a:prstGeom prst="rect">
            <a:avLst/>
          </a:prstGeom>
          <a:noFill/>
        </p:spPr>
        <p:txBody>
          <a:bodyPr wrap="square" rtlCol="0">
            <a:spAutoFit/>
          </a:bodyPr>
          <a:lstStyle/>
          <a:p>
            <a:r>
              <a:rPr lang="en-US" sz="3600" dirty="0">
                <a:solidFill>
                  <a:srgbClr val="FFFF00"/>
                </a:solidFill>
              </a:rPr>
              <a:t>Stumble</a:t>
            </a:r>
            <a:r>
              <a:rPr lang="en-US" sz="3600" dirty="0"/>
              <a:t> ~ </a:t>
            </a:r>
            <a:r>
              <a:rPr lang="en-US" sz="3600" b="1" i="1" dirty="0" err="1">
                <a:solidFill>
                  <a:srgbClr val="FFFF00"/>
                </a:solidFill>
                <a:latin typeface="Times New Roman" pitchFamily="18" charset="0"/>
                <a:cs typeface="Times New Roman" pitchFamily="18" charset="0"/>
              </a:rPr>
              <a:t>skandalizō</a:t>
            </a:r>
            <a:r>
              <a:rPr lang="en-US" sz="3600" dirty="0">
                <a:solidFill>
                  <a:srgbClr val="FFFF00"/>
                </a:solidFill>
              </a:rPr>
              <a:t> </a:t>
            </a:r>
            <a:r>
              <a:rPr lang="en-US" sz="3600" dirty="0"/>
              <a:t>– from the noun meaning </a:t>
            </a:r>
            <a:r>
              <a:rPr lang="en-US" sz="3600" i="1" dirty="0"/>
              <a:t>a snare</a:t>
            </a:r>
            <a:r>
              <a:rPr lang="en-US" sz="3600" dirty="0"/>
              <a:t> or </a:t>
            </a:r>
            <a:r>
              <a:rPr lang="en-US" sz="3600" i="1" dirty="0"/>
              <a:t>a trap</a:t>
            </a:r>
            <a:endParaRPr lang="en-US" sz="3600" dirty="0"/>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
        <p:nvSpPr>
          <p:cNvPr id="20" name="TextBox 19"/>
          <p:cNvSpPr txBox="1"/>
          <p:nvPr/>
        </p:nvSpPr>
        <p:spPr>
          <a:xfrm>
            <a:off x="685800" y="2897326"/>
            <a:ext cx="8001000" cy="1200329"/>
          </a:xfrm>
          <a:prstGeom prst="rect">
            <a:avLst/>
          </a:prstGeom>
          <a:noFill/>
        </p:spPr>
        <p:txBody>
          <a:bodyPr wrap="square" rtlCol="0">
            <a:spAutoFit/>
          </a:bodyPr>
          <a:lstStyle/>
          <a:p>
            <a:pPr marL="344488" indent="-344488">
              <a:buFont typeface="Arial" pitchFamily="34" charset="0"/>
              <a:buChar char="•"/>
            </a:pPr>
            <a:r>
              <a:rPr lang="en-US" sz="3600" dirty="0"/>
              <a:t>Present tense; passive voice</a:t>
            </a:r>
            <a:endParaRPr lang="en-US" sz="3600" dirty="0">
              <a:solidFill>
                <a:srgbClr val="FFFF00"/>
              </a:solidFill>
              <a:latin typeface="Castellar" pitchFamily="18" charset="0"/>
            </a:endParaRPr>
          </a:p>
        </p:txBody>
      </p:sp>
    </p:spTree>
    <p:extLst>
      <p:ext uri="{BB962C8B-B14F-4D97-AF65-F5344CB8AC3E}">
        <p14:creationId xmlns:p14="http://schemas.microsoft.com/office/powerpoint/2010/main" xmlns="" val="1495081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94396084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pic>
        <p:nvPicPr>
          <p:cNvPr id="5" name="Picture 2" descr="Lolium temulentum, darne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43251" y="1572385"/>
            <a:ext cx="2743199" cy="3741579"/>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pic>
        <p:nvPicPr>
          <p:cNvPr id="6" name="Picture 4" descr="Barley"/>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9501" r="16269"/>
          <a:stretch/>
        </p:blipFill>
        <p:spPr bwMode="auto">
          <a:xfrm>
            <a:off x="323852" y="1602632"/>
            <a:ext cx="2743200" cy="3800136"/>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pic>
        <p:nvPicPr>
          <p:cNvPr id="2050" name="Picture 2" descr="http://upload.wikimedia.org/wikipedia/commons/9/96/Wheat_P1210892.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2029" r="22028"/>
          <a:stretch/>
        </p:blipFill>
        <p:spPr bwMode="auto">
          <a:xfrm>
            <a:off x="5943601" y="1602633"/>
            <a:ext cx="2743199" cy="3733570"/>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pic>
        <p:nvPicPr>
          <p:cNvPr id="2052" name="Picture 4" descr="Barley and health benefits"/>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7384" r="29875"/>
          <a:stretch/>
        </p:blipFill>
        <p:spPr bwMode="auto">
          <a:xfrm>
            <a:off x="304801" y="1602632"/>
            <a:ext cx="2743200" cy="3800135"/>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pic>
        <p:nvPicPr>
          <p:cNvPr id="2054" name="Picture 6" descr="http://foodmapper.files.wordpress.com/2008/04/bigger-wheat-crop.pn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33848" r="17240"/>
          <a:stretch/>
        </p:blipFill>
        <p:spPr bwMode="auto">
          <a:xfrm>
            <a:off x="5962651" y="1572385"/>
            <a:ext cx="2743199" cy="3738932"/>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57200" y="5379720"/>
            <a:ext cx="2609851" cy="646331"/>
          </a:xfrm>
          <a:prstGeom prst="rect">
            <a:avLst/>
          </a:prstGeom>
          <a:noFill/>
        </p:spPr>
        <p:txBody>
          <a:bodyPr wrap="square" rtlCol="0">
            <a:spAutoFit/>
          </a:bodyPr>
          <a:lstStyle/>
          <a:p>
            <a:pPr algn="ctr"/>
            <a:r>
              <a:rPr lang="en-US" sz="3600" dirty="0" smtClean="0">
                <a:solidFill>
                  <a:schemeClr val="bg1"/>
                </a:solidFill>
                <a:latin typeface="Castellar" pitchFamily="18" charset="0"/>
              </a:rPr>
              <a:t>Barley</a:t>
            </a:r>
            <a:endParaRPr lang="en-US" sz="3600" dirty="0">
              <a:solidFill>
                <a:schemeClr val="bg1"/>
              </a:solidFill>
              <a:latin typeface="Castellar" pitchFamily="18" charset="0"/>
            </a:endParaRPr>
          </a:p>
        </p:txBody>
      </p:sp>
      <p:sp>
        <p:nvSpPr>
          <p:cNvPr id="11" name="TextBox 10"/>
          <p:cNvSpPr txBox="1"/>
          <p:nvPr/>
        </p:nvSpPr>
        <p:spPr>
          <a:xfrm>
            <a:off x="3200400" y="5410200"/>
            <a:ext cx="2609851" cy="646331"/>
          </a:xfrm>
          <a:prstGeom prst="rect">
            <a:avLst/>
          </a:prstGeom>
          <a:noFill/>
        </p:spPr>
        <p:txBody>
          <a:bodyPr wrap="square" rtlCol="0">
            <a:spAutoFit/>
          </a:bodyPr>
          <a:lstStyle/>
          <a:p>
            <a:pPr algn="ctr"/>
            <a:r>
              <a:rPr lang="en-US" sz="3600" dirty="0" smtClean="0">
                <a:solidFill>
                  <a:schemeClr val="bg1"/>
                </a:solidFill>
                <a:latin typeface="Castellar" pitchFamily="18" charset="0"/>
              </a:rPr>
              <a:t>Darnel</a:t>
            </a:r>
            <a:endParaRPr lang="en-US" sz="3600" dirty="0">
              <a:solidFill>
                <a:schemeClr val="bg1"/>
              </a:solidFill>
              <a:latin typeface="Castellar" pitchFamily="18" charset="0"/>
            </a:endParaRPr>
          </a:p>
        </p:txBody>
      </p:sp>
      <p:sp>
        <p:nvSpPr>
          <p:cNvPr id="12" name="TextBox 11"/>
          <p:cNvSpPr txBox="1"/>
          <p:nvPr/>
        </p:nvSpPr>
        <p:spPr>
          <a:xfrm>
            <a:off x="6000749" y="5373469"/>
            <a:ext cx="2609851" cy="646331"/>
          </a:xfrm>
          <a:prstGeom prst="rect">
            <a:avLst/>
          </a:prstGeom>
          <a:noFill/>
        </p:spPr>
        <p:txBody>
          <a:bodyPr wrap="square" rtlCol="0">
            <a:spAutoFit/>
          </a:bodyPr>
          <a:lstStyle/>
          <a:p>
            <a:pPr algn="ctr"/>
            <a:r>
              <a:rPr lang="en-US" sz="3600" dirty="0" smtClean="0">
                <a:solidFill>
                  <a:schemeClr val="bg1"/>
                </a:solidFill>
                <a:latin typeface="Castellar" pitchFamily="18" charset="0"/>
              </a:rPr>
              <a:t>wheat</a:t>
            </a:r>
            <a:endParaRPr lang="en-US" sz="3600" dirty="0">
              <a:solidFill>
                <a:schemeClr val="bg1"/>
              </a:solidFill>
              <a:latin typeface="Castellar" pitchFamily="18" charset="0"/>
            </a:endParaRPr>
          </a:p>
        </p:txBody>
      </p:sp>
    </p:spTree>
    <p:extLst>
      <p:ext uri="{BB962C8B-B14F-4D97-AF65-F5344CB8AC3E}">
        <p14:creationId xmlns:p14="http://schemas.microsoft.com/office/powerpoint/2010/main" xmlns="" val="3429140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p:cTn id="29" dur="500" fill="hold"/>
                                        <p:tgtEl>
                                          <p:spTgt spid="2050"/>
                                        </p:tgtEl>
                                        <p:attrNameLst>
                                          <p:attrName>ppt_w</p:attrName>
                                        </p:attrNameLst>
                                      </p:cBhvr>
                                      <p:tavLst>
                                        <p:tav tm="0">
                                          <p:val>
                                            <p:fltVal val="0"/>
                                          </p:val>
                                        </p:tav>
                                        <p:tav tm="100000">
                                          <p:val>
                                            <p:strVal val="#ppt_w"/>
                                          </p:val>
                                        </p:tav>
                                      </p:tavLst>
                                    </p:anim>
                                    <p:anim calcmode="lin" valueType="num">
                                      <p:cBhvr>
                                        <p:cTn id="30" dur="500" fill="hold"/>
                                        <p:tgtEl>
                                          <p:spTgt spid="2050"/>
                                        </p:tgtEl>
                                        <p:attrNameLst>
                                          <p:attrName>ppt_h</p:attrName>
                                        </p:attrNameLst>
                                      </p:cBhvr>
                                      <p:tavLst>
                                        <p:tav tm="0">
                                          <p:val>
                                            <p:fltVal val="0"/>
                                          </p:val>
                                        </p:tav>
                                        <p:tav tm="100000">
                                          <p:val>
                                            <p:strVal val="#ppt_h"/>
                                          </p:val>
                                        </p:tav>
                                      </p:tavLst>
                                    </p:anim>
                                    <p:animEffect transition="in" filter="fade">
                                      <p:cBhvr>
                                        <p:cTn id="31" dur="500"/>
                                        <p:tgtEl>
                                          <p:spTgt spid="205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xit" presetSubtype="32" fill="hold" nodeType="clickEffect">
                                  <p:stCondLst>
                                    <p:cond delay="0"/>
                                  </p:stCondLst>
                                  <p:childTnLst>
                                    <p:anim calcmode="lin" valueType="num">
                                      <p:cBhvr>
                                        <p:cTn id="40" dur="500"/>
                                        <p:tgtEl>
                                          <p:spTgt spid="6"/>
                                        </p:tgtEl>
                                        <p:attrNameLst>
                                          <p:attrName>ppt_w</p:attrName>
                                        </p:attrNameLst>
                                      </p:cBhvr>
                                      <p:tavLst>
                                        <p:tav tm="0">
                                          <p:val>
                                            <p:strVal val="ppt_w"/>
                                          </p:val>
                                        </p:tav>
                                        <p:tav tm="100000">
                                          <p:val>
                                            <p:fltVal val="0"/>
                                          </p:val>
                                        </p:tav>
                                      </p:tavLst>
                                    </p:anim>
                                    <p:anim calcmode="lin" valueType="num">
                                      <p:cBhvr>
                                        <p:cTn id="41" dur="500"/>
                                        <p:tgtEl>
                                          <p:spTgt spid="6"/>
                                        </p:tgtEl>
                                        <p:attrNameLst>
                                          <p:attrName>ppt_h</p:attrName>
                                        </p:attrNameLst>
                                      </p:cBhvr>
                                      <p:tavLst>
                                        <p:tav tm="0">
                                          <p:val>
                                            <p:strVal val="ppt_h"/>
                                          </p:val>
                                        </p:tav>
                                        <p:tav tm="100000">
                                          <p:val>
                                            <p:fltVal val="0"/>
                                          </p:val>
                                        </p:tav>
                                      </p:tavLst>
                                    </p:anim>
                                    <p:set>
                                      <p:cBhvr>
                                        <p:cTn id="42" dur="1" fill="hold">
                                          <p:stCondLst>
                                            <p:cond delay="499"/>
                                          </p:stCondLst>
                                        </p:cTn>
                                        <p:tgtEl>
                                          <p:spTgt spid="6"/>
                                        </p:tgtEl>
                                        <p:attrNameLst>
                                          <p:attrName>style.visibility</p:attrName>
                                        </p:attrNameLst>
                                      </p:cBhvr>
                                      <p:to>
                                        <p:strVal val="hidden"/>
                                      </p:to>
                                    </p:set>
                                  </p:childTnLst>
                                </p:cTn>
                              </p:par>
                              <p:par>
                                <p:cTn id="43" presetID="23" presetClass="exit" presetSubtype="32" fill="hold" nodeType="withEffect">
                                  <p:stCondLst>
                                    <p:cond delay="0"/>
                                  </p:stCondLst>
                                  <p:childTnLst>
                                    <p:anim calcmode="lin" valueType="num">
                                      <p:cBhvr>
                                        <p:cTn id="44" dur="500"/>
                                        <p:tgtEl>
                                          <p:spTgt spid="2050"/>
                                        </p:tgtEl>
                                        <p:attrNameLst>
                                          <p:attrName>ppt_w</p:attrName>
                                        </p:attrNameLst>
                                      </p:cBhvr>
                                      <p:tavLst>
                                        <p:tav tm="0">
                                          <p:val>
                                            <p:strVal val="ppt_w"/>
                                          </p:val>
                                        </p:tav>
                                        <p:tav tm="100000">
                                          <p:val>
                                            <p:fltVal val="0"/>
                                          </p:val>
                                        </p:tav>
                                      </p:tavLst>
                                    </p:anim>
                                    <p:anim calcmode="lin" valueType="num">
                                      <p:cBhvr>
                                        <p:cTn id="45" dur="500"/>
                                        <p:tgtEl>
                                          <p:spTgt spid="2050"/>
                                        </p:tgtEl>
                                        <p:attrNameLst>
                                          <p:attrName>ppt_h</p:attrName>
                                        </p:attrNameLst>
                                      </p:cBhvr>
                                      <p:tavLst>
                                        <p:tav tm="0">
                                          <p:val>
                                            <p:strVal val="ppt_h"/>
                                          </p:val>
                                        </p:tav>
                                        <p:tav tm="100000">
                                          <p:val>
                                            <p:fltVal val="0"/>
                                          </p:val>
                                        </p:tav>
                                      </p:tavLst>
                                    </p:anim>
                                    <p:set>
                                      <p:cBhvr>
                                        <p:cTn id="46" dur="1" fill="hold">
                                          <p:stCondLst>
                                            <p:cond delay="499"/>
                                          </p:stCondLst>
                                        </p:cTn>
                                        <p:tgtEl>
                                          <p:spTgt spid="2050"/>
                                        </p:tgtEl>
                                        <p:attrNameLst>
                                          <p:attrName>style.visibility</p:attrName>
                                        </p:attrNameLst>
                                      </p:cBhvr>
                                      <p:to>
                                        <p:strVal val="hidden"/>
                                      </p:to>
                                    </p:set>
                                  </p:childTnLst>
                                </p:cTn>
                              </p:par>
                              <p:par>
                                <p:cTn id="47" presetID="53" presetClass="entr" presetSubtype="16" fill="hold" nodeType="withEffect">
                                  <p:stCondLst>
                                    <p:cond delay="0"/>
                                  </p:stCondLst>
                                  <p:childTnLst>
                                    <p:set>
                                      <p:cBhvr>
                                        <p:cTn id="48" dur="1" fill="hold">
                                          <p:stCondLst>
                                            <p:cond delay="0"/>
                                          </p:stCondLst>
                                        </p:cTn>
                                        <p:tgtEl>
                                          <p:spTgt spid="2052"/>
                                        </p:tgtEl>
                                        <p:attrNameLst>
                                          <p:attrName>style.visibility</p:attrName>
                                        </p:attrNameLst>
                                      </p:cBhvr>
                                      <p:to>
                                        <p:strVal val="visible"/>
                                      </p:to>
                                    </p:set>
                                    <p:anim calcmode="lin" valueType="num">
                                      <p:cBhvr>
                                        <p:cTn id="49" dur="500" fill="hold"/>
                                        <p:tgtEl>
                                          <p:spTgt spid="2052"/>
                                        </p:tgtEl>
                                        <p:attrNameLst>
                                          <p:attrName>ppt_w</p:attrName>
                                        </p:attrNameLst>
                                      </p:cBhvr>
                                      <p:tavLst>
                                        <p:tav tm="0">
                                          <p:val>
                                            <p:fltVal val="0"/>
                                          </p:val>
                                        </p:tav>
                                        <p:tav tm="100000">
                                          <p:val>
                                            <p:strVal val="#ppt_w"/>
                                          </p:val>
                                        </p:tav>
                                      </p:tavLst>
                                    </p:anim>
                                    <p:anim calcmode="lin" valueType="num">
                                      <p:cBhvr>
                                        <p:cTn id="50" dur="500" fill="hold"/>
                                        <p:tgtEl>
                                          <p:spTgt spid="2052"/>
                                        </p:tgtEl>
                                        <p:attrNameLst>
                                          <p:attrName>ppt_h</p:attrName>
                                        </p:attrNameLst>
                                      </p:cBhvr>
                                      <p:tavLst>
                                        <p:tav tm="0">
                                          <p:val>
                                            <p:fltVal val="0"/>
                                          </p:val>
                                        </p:tav>
                                        <p:tav tm="100000">
                                          <p:val>
                                            <p:strVal val="#ppt_h"/>
                                          </p:val>
                                        </p:tav>
                                      </p:tavLst>
                                    </p:anim>
                                    <p:animEffect transition="in" filter="fade">
                                      <p:cBhvr>
                                        <p:cTn id="51" dur="500"/>
                                        <p:tgtEl>
                                          <p:spTgt spid="2052"/>
                                        </p:tgtEl>
                                      </p:cBhvr>
                                    </p:animEffect>
                                  </p:childTnLst>
                                </p:cTn>
                              </p:par>
                              <p:par>
                                <p:cTn id="52" presetID="53" presetClass="entr" presetSubtype="16" fill="hold" nodeType="withEffect">
                                  <p:stCondLst>
                                    <p:cond delay="0"/>
                                  </p:stCondLst>
                                  <p:childTnLst>
                                    <p:set>
                                      <p:cBhvr>
                                        <p:cTn id="53" dur="1" fill="hold">
                                          <p:stCondLst>
                                            <p:cond delay="0"/>
                                          </p:stCondLst>
                                        </p:cTn>
                                        <p:tgtEl>
                                          <p:spTgt spid="2054"/>
                                        </p:tgtEl>
                                        <p:attrNameLst>
                                          <p:attrName>style.visibility</p:attrName>
                                        </p:attrNameLst>
                                      </p:cBhvr>
                                      <p:to>
                                        <p:strVal val="visible"/>
                                      </p:to>
                                    </p:set>
                                    <p:anim calcmode="lin" valueType="num">
                                      <p:cBhvr>
                                        <p:cTn id="54" dur="500" fill="hold"/>
                                        <p:tgtEl>
                                          <p:spTgt spid="2054"/>
                                        </p:tgtEl>
                                        <p:attrNameLst>
                                          <p:attrName>ppt_w</p:attrName>
                                        </p:attrNameLst>
                                      </p:cBhvr>
                                      <p:tavLst>
                                        <p:tav tm="0">
                                          <p:val>
                                            <p:fltVal val="0"/>
                                          </p:val>
                                        </p:tav>
                                        <p:tav tm="100000">
                                          <p:val>
                                            <p:strVal val="#ppt_w"/>
                                          </p:val>
                                        </p:tav>
                                      </p:tavLst>
                                    </p:anim>
                                    <p:anim calcmode="lin" valueType="num">
                                      <p:cBhvr>
                                        <p:cTn id="55" dur="500" fill="hold"/>
                                        <p:tgtEl>
                                          <p:spTgt spid="2054"/>
                                        </p:tgtEl>
                                        <p:attrNameLst>
                                          <p:attrName>ppt_h</p:attrName>
                                        </p:attrNameLst>
                                      </p:cBhvr>
                                      <p:tavLst>
                                        <p:tav tm="0">
                                          <p:val>
                                            <p:fltVal val="0"/>
                                          </p:val>
                                        </p:tav>
                                        <p:tav tm="100000">
                                          <p:val>
                                            <p:strVal val="#ppt_h"/>
                                          </p:val>
                                        </p:tav>
                                      </p:tavLst>
                                    </p:anim>
                                    <p:animEffect transition="in" filter="fade">
                                      <p:cBhvr>
                                        <p:cTn id="5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69010264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200329"/>
          </a:xfrm>
          <a:prstGeom prst="rect">
            <a:avLst/>
          </a:prstGeom>
          <a:noFill/>
        </p:spPr>
        <p:txBody>
          <a:bodyPr wrap="square" rtlCol="0">
            <a:spAutoFit/>
          </a:bodyPr>
          <a:lstStyle/>
          <a:p>
            <a:r>
              <a:rPr lang="en-US" sz="3600" dirty="0">
                <a:solidFill>
                  <a:srgbClr val="FFFF00"/>
                </a:solidFill>
              </a:rPr>
              <a:t>Three things that rip us off</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
        <p:nvSpPr>
          <p:cNvPr id="5" name="TextBox 4"/>
          <p:cNvSpPr txBox="1"/>
          <p:nvPr/>
        </p:nvSpPr>
        <p:spPr>
          <a:xfrm>
            <a:off x="457200" y="2257300"/>
            <a:ext cx="8229600" cy="646331"/>
          </a:xfrm>
          <a:prstGeom prst="rect">
            <a:avLst/>
          </a:prstGeom>
          <a:noFill/>
        </p:spPr>
        <p:txBody>
          <a:bodyPr wrap="square" rtlCol="0">
            <a:spAutoFit/>
          </a:bodyPr>
          <a:lstStyle/>
          <a:p>
            <a:r>
              <a:rPr lang="en-US" sz="3600" dirty="0" smtClean="0">
                <a:solidFill>
                  <a:srgbClr val="FFFF00"/>
                </a:solidFill>
              </a:rPr>
              <a:t>1. </a:t>
            </a:r>
            <a:r>
              <a:rPr lang="en-US" sz="3600" dirty="0" smtClean="0"/>
              <a:t>The </a:t>
            </a:r>
            <a:r>
              <a:rPr lang="en-US" sz="3600" dirty="0"/>
              <a:t>devil (hard ground)</a:t>
            </a:r>
          </a:p>
        </p:txBody>
      </p:sp>
      <p:sp>
        <p:nvSpPr>
          <p:cNvPr id="6" name="TextBox 5"/>
          <p:cNvSpPr txBox="1"/>
          <p:nvPr/>
        </p:nvSpPr>
        <p:spPr>
          <a:xfrm>
            <a:off x="457200" y="2858869"/>
            <a:ext cx="8229600" cy="646331"/>
          </a:xfrm>
          <a:prstGeom prst="rect">
            <a:avLst/>
          </a:prstGeom>
          <a:noFill/>
        </p:spPr>
        <p:txBody>
          <a:bodyPr wrap="square" rtlCol="0">
            <a:spAutoFit/>
          </a:bodyPr>
          <a:lstStyle/>
          <a:p>
            <a:r>
              <a:rPr lang="en-US" sz="3600" dirty="0" smtClean="0">
                <a:solidFill>
                  <a:srgbClr val="FFFF00"/>
                </a:solidFill>
              </a:rPr>
              <a:t>2. </a:t>
            </a:r>
            <a:r>
              <a:rPr lang="en-US" sz="3600" dirty="0" smtClean="0"/>
              <a:t>Flesh </a:t>
            </a:r>
            <a:r>
              <a:rPr lang="en-US" sz="3600" dirty="0"/>
              <a:t>(stony)</a:t>
            </a:r>
          </a:p>
        </p:txBody>
      </p:sp>
      <p:sp>
        <p:nvSpPr>
          <p:cNvPr id="7" name="TextBox 6"/>
          <p:cNvSpPr txBox="1"/>
          <p:nvPr/>
        </p:nvSpPr>
        <p:spPr>
          <a:xfrm>
            <a:off x="457200" y="3468469"/>
            <a:ext cx="8229600" cy="646331"/>
          </a:xfrm>
          <a:prstGeom prst="rect">
            <a:avLst/>
          </a:prstGeom>
          <a:noFill/>
        </p:spPr>
        <p:txBody>
          <a:bodyPr wrap="square" rtlCol="0">
            <a:spAutoFit/>
          </a:bodyPr>
          <a:lstStyle/>
          <a:p>
            <a:r>
              <a:rPr lang="en-US" sz="3600" dirty="0" smtClean="0">
                <a:solidFill>
                  <a:srgbClr val="FFFF00"/>
                </a:solidFill>
              </a:rPr>
              <a:t>3. </a:t>
            </a:r>
            <a:r>
              <a:rPr lang="en-US" sz="3600" dirty="0" smtClean="0"/>
              <a:t>World </a:t>
            </a:r>
            <a:r>
              <a:rPr lang="en-US" sz="3600" dirty="0"/>
              <a:t>(thorny)</a:t>
            </a:r>
          </a:p>
        </p:txBody>
      </p:sp>
    </p:spTree>
    <p:extLst>
      <p:ext uri="{BB962C8B-B14F-4D97-AF65-F5344CB8AC3E}">
        <p14:creationId xmlns:p14="http://schemas.microsoft.com/office/powerpoint/2010/main" xmlns="" val="37000466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9" presetClass="emph" presetSubtype="0" grpId="1" nodeType="afterEffect">
                                  <p:stCondLst>
                                    <p:cond delay="0"/>
                                  </p:stCondLst>
                                  <p:childTnLst>
                                    <p:set>
                                      <p:cBhvr rctx="PPT">
                                        <p:cTn id="23" dur="indefinite"/>
                                        <p:tgtEl>
                                          <p:spTgt spid="5"/>
                                        </p:tgtEl>
                                        <p:attrNameLst>
                                          <p:attrName>style.opacity</p:attrName>
                                        </p:attrNameLst>
                                      </p:cBhvr>
                                      <p:to>
                                        <p:strVal val="0.5"/>
                                      </p:to>
                                    </p:set>
                                    <p:animEffect filter="image" prLst="opacity: 0.5">
                                      <p:cBhvr rctx="IE">
                                        <p:cTn id="24" dur="indefinite"/>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9" presetClass="emph" presetSubtype="0" grpId="1" nodeType="afterEffect">
                                  <p:stCondLst>
                                    <p:cond delay="0"/>
                                  </p:stCondLst>
                                  <p:childTnLst>
                                    <p:set>
                                      <p:cBhvr rctx="PPT">
                                        <p:cTn id="33" dur="indefinite"/>
                                        <p:tgtEl>
                                          <p:spTgt spid="6"/>
                                        </p:tgtEl>
                                        <p:attrNameLst>
                                          <p:attrName>style.opacity</p:attrName>
                                        </p:attrNameLst>
                                      </p:cBhvr>
                                      <p:to>
                                        <p:strVal val="0.5"/>
                                      </p:to>
                                    </p:set>
                                    <p:animEffect filter="image" prLst="opacity: 0.5">
                                      <p:cBhvr rctx="IE">
                                        <p:cTn id="34"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6" grpId="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132961896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1981200" cy="646331"/>
          </a:xfrm>
          <a:prstGeom prst="rect">
            <a:avLst/>
          </a:prstGeom>
          <a:noFill/>
        </p:spPr>
        <p:txBody>
          <a:bodyPr wrap="square" rtlCol="0">
            <a:spAutoFit/>
          </a:bodyPr>
          <a:lstStyle/>
          <a:p>
            <a:r>
              <a:rPr lang="en-US" sz="3600" dirty="0" smtClean="0">
                <a:solidFill>
                  <a:schemeClr val="bg1"/>
                </a:solidFill>
              </a:rPr>
              <a:t>3 X 3 =</a:t>
            </a:r>
            <a:endParaRPr lang="en-US" sz="3600" dirty="0">
              <a:solidFill>
                <a:schemeClr val="bg1"/>
              </a:solidFill>
            </a:endParaRPr>
          </a:p>
        </p:txBody>
      </p:sp>
      <p:sp>
        <p:nvSpPr>
          <p:cNvPr id="3" name="TextBox 2"/>
          <p:cNvSpPr txBox="1"/>
          <p:nvPr/>
        </p:nvSpPr>
        <p:spPr>
          <a:xfrm>
            <a:off x="2286000" y="1148801"/>
            <a:ext cx="2244436" cy="646331"/>
          </a:xfrm>
          <a:prstGeom prst="rect">
            <a:avLst/>
          </a:prstGeom>
          <a:noFill/>
        </p:spPr>
        <p:txBody>
          <a:bodyPr wrap="square" rtlCol="0">
            <a:spAutoFit/>
          </a:bodyPr>
          <a:lstStyle/>
          <a:p>
            <a:r>
              <a:rPr lang="en-US" sz="3600" dirty="0" smtClean="0">
                <a:solidFill>
                  <a:srgbClr val="FFFF00"/>
                </a:solidFill>
              </a:rPr>
              <a:t>274</a:t>
            </a:r>
            <a:endParaRPr lang="en-US" sz="3600" dirty="0">
              <a:solidFill>
                <a:srgbClr val="FFFF00"/>
              </a:solidFill>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
        <p:nvSpPr>
          <p:cNvPr id="5" name="TextBox 4"/>
          <p:cNvSpPr txBox="1"/>
          <p:nvPr/>
        </p:nvSpPr>
        <p:spPr>
          <a:xfrm>
            <a:off x="457200" y="1741967"/>
            <a:ext cx="1981200" cy="646331"/>
          </a:xfrm>
          <a:prstGeom prst="rect">
            <a:avLst/>
          </a:prstGeom>
          <a:noFill/>
        </p:spPr>
        <p:txBody>
          <a:bodyPr wrap="square" rtlCol="0">
            <a:spAutoFit/>
          </a:bodyPr>
          <a:lstStyle/>
          <a:p>
            <a:r>
              <a:rPr lang="en-US" sz="3600" dirty="0" smtClean="0">
                <a:solidFill>
                  <a:schemeClr val="bg1"/>
                </a:solidFill>
              </a:rPr>
              <a:t>3 X 3 =</a:t>
            </a:r>
            <a:endParaRPr lang="en-US" sz="3600" dirty="0">
              <a:solidFill>
                <a:schemeClr val="bg1"/>
              </a:solidFill>
            </a:endParaRPr>
          </a:p>
        </p:txBody>
      </p:sp>
      <p:sp>
        <p:nvSpPr>
          <p:cNvPr id="6" name="TextBox 5"/>
          <p:cNvSpPr txBox="1"/>
          <p:nvPr/>
        </p:nvSpPr>
        <p:spPr>
          <a:xfrm>
            <a:off x="2286000" y="1747768"/>
            <a:ext cx="2743200" cy="646331"/>
          </a:xfrm>
          <a:prstGeom prst="rect">
            <a:avLst/>
          </a:prstGeom>
          <a:noFill/>
        </p:spPr>
        <p:txBody>
          <a:bodyPr wrap="square" rtlCol="0">
            <a:spAutoFit/>
          </a:bodyPr>
          <a:lstStyle/>
          <a:p>
            <a:r>
              <a:rPr lang="en-US" sz="3600" dirty="0" smtClean="0">
                <a:solidFill>
                  <a:srgbClr val="FFFF00"/>
                </a:solidFill>
              </a:rPr>
              <a:t>Tuesday</a:t>
            </a:r>
            <a:endParaRPr lang="en-US" sz="3600" dirty="0">
              <a:solidFill>
                <a:srgbClr val="FFFF00"/>
              </a:solidFill>
            </a:endParaRPr>
          </a:p>
        </p:txBody>
      </p:sp>
      <p:sp>
        <p:nvSpPr>
          <p:cNvPr id="7" name="TextBox 6"/>
          <p:cNvSpPr txBox="1"/>
          <p:nvPr/>
        </p:nvSpPr>
        <p:spPr>
          <a:xfrm>
            <a:off x="457200" y="2395868"/>
            <a:ext cx="1981200" cy="646331"/>
          </a:xfrm>
          <a:prstGeom prst="rect">
            <a:avLst/>
          </a:prstGeom>
          <a:noFill/>
        </p:spPr>
        <p:txBody>
          <a:bodyPr wrap="square" rtlCol="0">
            <a:spAutoFit/>
          </a:bodyPr>
          <a:lstStyle/>
          <a:p>
            <a:r>
              <a:rPr lang="en-US" sz="3600" dirty="0" smtClean="0">
                <a:solidFill>
                  <a:schemeClr val="bg1"/>
                </a:solidFill>
              </a:rPr>
              <a:t>3 X 3 =</a:t>
            </a:r>
            <a:endParaRPr lang="en-US" sz="3600" dirty="0">
              <a:solidFill>
                <a:schemeClr val="bg1"/>
              </a:solidFill>
            </a:endParaRPr>
          </a:p>
        </p:txBody>
      </p:sp>
      <p:sp>
        <p:nvSpPr>
          <p:cNvPr id="8" name="TextBox 7"/>
          <p:cNvSpPr txBox="1"/>
          <p:nvPr/>
        </p:nvSpPr>
        <p:spPr>
          <a:xfrm>
            <a:off x="2286000" y="2401669"/>
            <a:ext cx="2743200" cy="646331"/>
          </a:xfrm>
          <a:prstGeom prst="rect">
            <a:avLst/>
          </a:prstGeom>
          <a:noFill/>
        </p:spPr>
        <p:txBody>
          <a:bodyPr wrap="square" rtlCol="0">
            <a:spAutoFit/>
          </a:bodyPr>
          <a:lstStyle/>
          <a:p>
            <a:r>
              <a:rPr lang="en-US" sz="3600" dirty="0" smtClean="0">
                <a:solidFill>
                  <a:srgbClr val="FFFF00"/>
                </a:solidFill>
              </a:rPr>
              <a:t>9</a:t>
            </a:r>
            <a:endParaRPr lang="en-US" sz="3600" dirty="0">
              <a:solidFill>
                <a:srgbClr val="FFFF00"/>
              </a:solidFill>
            </a:endParaRPr>
          </a:p>
        </p:txBody>
      </p:sp>
      <p:sp>
        <p:nvSpPr>
          <p:cNvPr id="9" name="TextBox 8"/>
          <p:cNvSpPr txBox="1"/>
          <p:nvPr/>
        </p:nvSpPr>
        <p:spPr>
          <a:xfrm>
            <a:off x="457200" y="3005468"/>
            <a:ext cx="4267200" cy="646331"/>
          </a:xfrm>
          <a:prstGeom prst="rect">
            <a:avLst/>
          </a:prstGeom>
          <a:noFill/>
        </p:spPr>
        <p:txBody>
          <a:bodyPr wrap="square" rtlCol="0">
            <a:spAutoFit/>
          </a:bodyPr>
          <a:lstStyle/>
          <a:p>
            <a:r>
              <a:rPr lang="en-US" sz="3600" dirty="0" smtClean="0">
                <a:solidFill>
                  <a:schemeClr val="bg1"/>
                </a:solidFill>
              </a:rPr>
              <a:t>Tuesday – 274 =</a:t>
            </a:r>
            <a:endParaRPr lang="en-US" sz="3600" dirty="0">
              <a:solidFill>
                <a:schemeClr val="bg1"/>
              </a:solidFill>
            </a:endParaRPr>
          </a:p>
        </p:txBody>
      </p:sp>
      <p:sp>
        <p:nvSpPr>
          <p:cNvPr id="10" name="TextBox 9"/>
          <p:cNvSpPr txBox="1"/>
          <p:nvPr/>
        </p:nvSpPr>
        <p:spPr>
          <a:xfrm>
            <a:off x="4724400" y="3011269"/>
            <a:ext cx="609600" cy="646331"/>
          </a:xfrm>
          <a:prstGeom prst="rect">
            <a:avLst/>
          </a:prstGeom>
          <a:noFill/>
        </p:spPr>
        <p:txBody>
          <a:bodyPr wrap="square" rtlCol="0">
            <a:spAutoFit/>
          </a:bodyPr>
          <a:lstStyle/>
          <a:p>
            <a:r>
              <a:rPr lang="en-US" sz="3600" dirty="0" smtClean="0">
                <a:solidFill>
                  <a:srgbClr val="FFFF00"/>
                </a:solidFill>
              </a:rPr>
              <a:t>9</a:t>
            </a:r>
            <a:endParaRPr lang="en-US" sz="3600" dirty="0">
              <a:solidFill>
                <a:srgbClr val="FFFF00"/>
              </a:solidFill>
            </a:endParaRPr>
          </a:p>
        </p:txBody>
      </p:sp>
    </p:spTree>
    <p:extLst>
      <p:ext uri="{BB962C8B-B14F-4D97-AF65-F5344CB8AC3E}">
        <p14:creationId xmlns:p14="http://schemas.microsoft.com/office/powerpoint/2010/main" xmlns="" val="6903069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3" presetClass="entr" presetSubtype="16"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79422699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200329"/>
          </a:xfrm>
          <a:prstGeom prst="rect">
            <a:avLst/>
          </a:prstGeom>
          <a:noFill/>
        </p:spPr>
        <p:txBody>
          <a:bodyPr wrap="square" rtlCol="0">
            <a:spAutoFit/>
          </a:bodyPr>
          <a:lstStyle/>
          <a:p>
            <a:r>
              <a:rPr lang="en-US" sz="3600" dirty="0">
                <a:solidFill>
                  <a:srgbClr val="FFFF00"/>
                </a:solidFill>
              </a:rPr>
              <a:t>Parables</a:t>
            </a:r>
            <a:r>
              <a:rPr lang="en-US" sz="3600" dirty="0"/>
              <a:t> ~ </a:t>
            </a:r>
            <a:r>
              <a:rPr lang="en-US" sz="3600" b="1" i="1" dirty="0" err="1">
                <a:solidFill>
                  <a:srgbClr val="FFFF00"/>
                </a:solidFill>
                <a:latin typeface="Times New Roman" pitchFamily="18" charset="0"/>
                <a:cs typeface="Times New Roman" pitchFamily="18" charset="0"/>
              </a:rPr>
              <a:t>para</a:t>
            </a:r>
            <a:r>
              <a:rPr lang="en-US" sz="3600" dirty="0">
                <a:solidFill>
                  <a:srgbClr val="FFFF00"/>
                </a:solidFill>
              </a:rPr>
              <a:t> </a:t>
            </a:r>
            <a:r>
              <a:rPr lang="en-US" sz="3600" dirty="0"/>
              <a:t>(</a:t>
            </a:r>
            <a:r>
              <a:rPr lang="en-US" sz="3600" i="1" dirty="0"/>
              <a:t>with, alongside</a:t>
            </a:r>
            <a:r>
              <a:rPr lang="en-US" sz="3600" dirty="0"/>
              <a:t>) + </a:t>
            </a:r>
            <a:r>
              <a:rPr lang="en-US" sz="3600" b="1" i="1" dirty="0" err="1">
                <a:solidFill>
                  <a:srgbClr val="FFFF00"/>
                </a:solidFill>
                <a:latin typeface="Times New Roman" pitchFamily="18" charset="0"/>
                <a:cs typeface="Times New Roman" pitchFamily="18" charset="0"/>
              </a:rPr>
              <a:t>ballō</a:t>
            </a:r>
            <a:r>
              <a:rPr lang="en-US" sz="3600" dirty="0">
                <a:solidFill>
                  <a:srgbClr val="FFFF00"/>
                </a:solidFill>
              </a:rPr>
              <a:t> </a:t>
            </a:r>
            <a:r>
              <a:rPr lang="en-US" sz="3600" dirty="0"/>
              <a:t>(</a:t>
            </a:r>
            <a:r>
              <a:rPr lang="en-US" sz="3600" i="1" dirty="0"/>
              <a:t>to throw</a:t>
            </a:r>
            <a:r>
              <a:rPr lang="en-US" sz="3600" dirty="0"/>
              <a:t>)</a:t>
            </a:r>
          </a:p>
        </p:txBody>
      </p:sp>
      <p:sp>
        <p:nvSpPr>
          <p:cNvPr id="3" name="TextBox 2"/>
          <p:cNvSpPr txBox="1"/>
          <p:nvPr/>
        </p:nvSpPr>
        <p:spPr>
          <a:xfrm>
            <a:off x="685800" y="2362200"/>
            <a:ext cx="8001000" cy="2308324"/>
          </a:xfrm>
          <a:prstGeom prst="rect">
            <a:avLst/>
          </a:prstGeom>
          <a:noFill/>
        </p:spPr>
        <p:txBody>
          <a:bodyPr wrap="square" rtlCol="0">
            <a:spAutoFit/>
          </a:bodyPr>
          <a:lstStyle/>
          <a:p>
            <a:pPr marL="344488" indent="-344488">
              <a:buFont typeface="Arial" pitchFamily="34" charset="0"/>
              <a:buChar char="•"/>
            </a:pPr>
            <a:r>
              <a:rPr lang="en-US" sz="3600" dirty="0"/>
              <a:t>Designed not to test intellectual knowledge but spiritual responsiveness</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2416182623"/>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016758"/>
          </a:xfrm>
          <a:prstGeom prst="rect">
            <a:avLst/>
          </a:prstGeom>
          <a:noFill/>
        </p:spPr>
        <p:txBody>
          <a:bodyPr wrap="square" rtlCol="0">
            <a:spAutoFit/>
          </a:bodyPr>
          <a:lstStyle/>
          <a:p>
            <a:r>
              <a:rPr lang="en-US" sz="3200" dirty="0">
                <a:solidFill>
                  <a:srgbClr val="FFFF00"/>
                </a:solidFill>
              </a:rPr>
              <a:t>David Guzik ~ </a:t>
            </a:r>
            <a:r>
              <a:rPr lang="en-US" sz="3200" dirty="0"/>
              <a:t>“A good teacher can illustrate by stating a truth, and then </a:t>
            </a:r>
            <a:r>
              <a:rPr lang="en-US" sz="3200" i="1" dirty="0" err="1" smtClean="0"/>
              <a:t>illustrat-ing</a:t>
            </a:r>
            <a:r>
              <a:rPr lang="en-US" sz="3200" dirty="0"/>
              <a:t> the truth through a story or an analogy. But when Jesus used parables, He didn’t start by stating a truth. Instead, the parable was like a doorway. Jesus’ listeners stood at </a:t>
            </a:r>
            <a:r>
              <a:rPr lang="en-US" sz="3200" dirty="0" smtClean="0"/>
              <a:t>the</a:t>
            </a:r>
            <a:endParaRPr lang="en-US" sz="3200" dirty="0"/>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
        <p:nvSpPr>
          <p:cNvPr id="5" name="TextBox 4"/>
          <p:cNvSpPr txBox="1"/>
          <p:nvPr/>
        </p:nvSpPr>
        <p:spPr>
          <a:xfrm>
            <a:off x="457200" y="1143000"/>
            <a:ext cx="8229600" cy="4524315"/>
          </a:xfrm>
          <a:prstGeom prst="rect">
            <a:avLst/>
          </a:prstGeom>
          <a:noFill/>
        </p:spPr>
        <p:txBody>
          <a:bodyPr wrap="square" rtlCol="0">
            <a:spAutoFit/>
          </a:bodyPr>
          <a:lstStyle/>
          <a:p>
            <a:r>
              <a:rPr lang="en-US" sz="3200" dirty="0">
                <a:solidFill>
                  <a:schemeClr val="bg1"/>
                </a:solidFill>
              </a:rPr>
              <a:t>doorway and heard Him. If they were not interested, they stayed on the outside. But if they were interested, they could walk through the doorway, and think more about the truth behind the parable and what it meant to their life.”</a:t>
            </a:r>
          </a:p>
        </p:txBody>
      </p:sp>
    </p:spTree>
    <p:extLst>
      <p:ext uri="{BB962C8B-B14F-4D97-AF65-F5344CB8AC3E}">
        <p14:creationId xmlns:p14="http://schemas.microsoft.com/office/powerpoint/2010/main" xmlns="" val="172137389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childTnLst>
                                    <p:anim calcmode="lin" valueType="num">
                                      <p:cBhvr>
                                        <p:cTn id="12" dur="500"/>
                                        <p:tgtEl>
                                          <p:spTgt spid="2"/>
                                        </p:tgtEl>
                                        <p:attrNameLst>
                                          <p:attrName>ppt_w</p:attrName>
                                        </p:attrNameLst>
                                      </p:cBhvr>
                                      <p:tavLst>
                                        <p:tav tm="0">
                                          <p:val>
                                            <p:strVal val="ppt_w"/>
                                          </p:val>
                                        </p:tav>
                                        <p:tav tm="100000">
                                          <p:val>
                                            <p:fltVal val="0"/>
                                          </p:val>
                                        </p:tav>
                                      </p:tavLst>
                                    </p:anim>
                                    <p:anim calcmode="lin" valueType="num">
                                      <p:cBhvr>
                                        <p:cTn id="13" dur="500"/>
                                        <p:tgtEl>
                                          <p:spTgt spid="2"/>
                                        </p:tgtEl>
                                        <p:attrNameLst>
                                          <p:attrName>ppt_h</p:attrName>
                                        </p:attrNameLst>
                                      </p:cBhvr>
                                      <p:tavLst>
                                        <p:tav tm="0">
                                          <p:val>
                                            <p:strVal val="ppt_h"/>
                                          </p:val>
                                        </p:tav>
                                        <p:tav tm="100000">
                                          <p:val>
                                            <p:fltVal val="0"/>
                                          </p:val>
                                        </p:tav>
                                      </p:tavLst>
                                    </p:anim>
                                    <p:set>
                                      <p:cBhvr>
                                        <p:cTn id="14" dur="1" fill="hold">
                                          <p:stCondLst>
                                            <p:cond delay="499"/>
                                          </p:stCondLst>
                                        </p:cTn>
                                        <p:tgtEl>
                                          <p:spTgt spid="2"/>
                                        </p:tgtEl>
                                        <p:attrNameLst>
                                          <p:attrName>style.visibility</p:attrName>
                                        </p:attrNameLst>
                                      </p:cBhvr>
                                      <p:to>
                                        <p:strVal val="hidden"/>
                                      </p:to>
                                    </p:set>
                                  </p:childTnLst>
                                </p:cTn>
                              </p:par>
                              <p:par>
                                <p:cTn id="15" presetID="2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63525126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646331"/>
          </a:xfrm>
          <a:prstGeom prst="rect">
            <a:avLst/>
          </a:prstGeom>
          <a:noFill/>
        </p:spPr>
        <p:txBody>
          <a:bodyPr wrap="square" rtlCol="0">
            <a:spAutoFit/>
          </a:bodyPr>
          <a:lstStyle/>
          <a:p>
            <a:r>
              <a:rPr lang="en-US" sz="3600" dirty="0"/>
              <a:t>KJV, </a:t>
            </a:r>
            <a:r>
              <a:rPr lang="en-US" sz="3600" dirty="0">
                <a:solidFill>
                  <a:srgbClr val="FFFF00"/>
                </a:solidFill>
              </a:rPr>
              <a:t>waxed gross </a:t>
            </a:r>
            <a:endParaRPr lang="en-US" sz="3600" dirty="0">
              <a:solidFill>
                <a:srgbClr val="FFFF00"/>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
        <p:nvSpPr>
          <p:cNvPr id="3" name="TextBox 2"/>
          <p:cNvSpPr txBox="1"/>
          <p:nvPr/>
        </p:nvSpPr>
        <p:spPr>
          <a:xfrm>
            <a:off x="457200" y="1762500"/>
            <a:ext cx="8229600" cy="4524315"/>
          </a:xfrm>
          <a:prstGeom prst="rect">
            <a:avLst/>
          </a:prstGeom>
          <a:noFill/>
        </p:spPr>
        <p:txBody>
          <a:bodyPr wrap="square" rtlCol="0">
            <a:spAutoFit/>
          </a:bodyPr>
          <a:lstStyle/>
          <a:p>
            <a:r>
              <a:rPr lang="en-US" sz="3200" dirty="0">
                <a:solidFill>
                  <a:srgbClr val="FFFF00"/>
                </a:solidFill>
              </a:rPr>
              <a:t>G. Campbell Morgan ~ </a:t>
            </a:r>
            <a:r>
              <a:rPr lang="en-US" sz="3200" dirty="0"/>
              <a:t>“</a:t>
            </a:r>
            <a:r>
              <a:rPr lang="en-US" sz="3200" dirty="0" smtClean="0"/>
              <a:t>There-fore </a:t>
            </a:r>
            <a:r>
              <a:rPr lang="en-US" sz="3200" dirty="0"/>
              <a:t>Jesus used the parabolic method, not in order to blind them, but in order to make them look again; not in order to prevent them coming to forgiveness, but in order to lure them toward a new attention.”</a:t>
            </a:r>
            <a:endParaRPr lang="en-US" sz="3200" dirty="0">
              <a:solidFill>
                <a:srgbClr val="FFFF00"/>
              </a:solidFill>
              <a:latin typeface="Castellar" pitchFamily="18" charset="0"/>
            </a:endParaRPr>
          </a:p>
        </p:txBody>
      </p:sp>
    </p:spTree>
    <p:extLst>
      <p:ext uri="{BB962C8B-B14F-4D97-AF65-F5344CB8AC3E}">
        <p14:creationId xmlns:p14="http://schemas.microsoft.com/office/powerpoint/2010/main" xmlns="" val="50225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500"/>
                            </p:stCondLst>
                            <p:childTnLst>
                              <p:par>
                                <p:cTn id="17" presetID="9" presetClass="emph" presetSubtype="0" grpId="2" nodeType="afterEffect">
                                  <p:stCondLst>
                                    <p:cond delay="0"/>
                                  </p:stCondLst>
                                  <p:childTnLst>
                                    <p:set>
                                      <p:cBhvr rctx="PPT">
                                        <p:cTn id="18" dur="indefinite"/>
                                        <p:tgtEl>
                                          <p:spTgt spid="2"/>
                                        </p:tgtEl>
                                        <p:attrNameLst>
                                          <p:attrName>style.opacity</p:attrName>
                                        </p:attrNameLst>
                                      </p:cBhvr>
                                      <p:to>
                                        <p:strVal val="0.5"/>
                                      </p:to>
                                    </p:set>
                                    <p:animEffect filter="image" prLst="opacity: 0.5">
                                      <p:cBhvr rctx="IE">
                                        <p:cTn id="19"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158199815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5943600" cy="646331"/>
          </a:xfrm>
          <a:prstGeom prst="rect">
            <a:avLst/>
          </a:prstGeom>
          <a:noFill/>
        </p:spPr>
        <p:txBody>
          <a:bodyPr wrap="square" rtlCol="0">
            <a:spAutoFit/>
          </a:bodyPr>
          <a:lstStyle/>
          <a:p>
            <a:r>
              <a:rPr lang="en-US" sz="3600" dirty="0"/>
              <a:t>1</a:t>
            </a:r>
            <a:r>
              <a:rPr lang="en-US" sz="3600" baseline="30000" dirty="0"/>
              <a:t>st</a:t>
            </a:r>
            <a:r>
              <a:rPr lang="en-US" sz="3600" dirty="0"/>
              <a:t> understand ~ </a:t>
            </a:r>
            <a:r>
              <a:rPr lang="en-US" sz="3600" b="1" i="1" dirty="0" err="1">
                <a:solidFill>
                  <a:srgbClr val="FFFF00"/>
                </a:solidFill>
                <a:latin typeface="Times New Roman" pitchFamily="18" charset="0"/>
                <a:cs typeface="Times New Roman" pitchFamily="18" charset="0"/>
              </a:rPr>
              <a:t>eidō</a:t>
            </a:r>
            <a:r>
              <a:rPr lang="en-US" sz="3600" b="1" dirty="0">
                <a:solidFill>
                  <a:srgbClr val="FFFF00"/>
                </a:solidFill>
                <a:latin typeface="Times New Roman" pitchFamily="18" charset="0"/>
                <a:cs typeface="Times New Roman" pitchFamily="18" charset="0"/>
              </a:rPr>
              <a:t> </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4:1-20</a:t>
            </a:r>
            <a:endParaRPr lang="en-US" sz="5800" dirty="0">
              <a:solidFill>
                <a:schemeClr val="bg1"/>
              </a:solidFill>
              <a:latin typeface="Castellar" pitchFamily="18" charset="0"/>
            </a:endParaRPr>
          </a:p>
        </p:txBody>
      </p:sp>
      <p:sp>
        <p:nvSpPr>
          <p:cNvPr id="3" name="TextBox 2"/>
          <p:cNvSpPr txBox="1"/>
          <p:nvPr/>
        </p:nvSpPr>
        <p:spPr>
          <a:xfrm>
            <a:off x="457200" y="1219200"/>
            <a:ext cx="8229600" cy="1200329"/>
          </a:xfrm>
          <a:prstGeom prst="rect">
            <a:avLst/>
          </a:prstGeom>
          <a:noFill/>
        </p:spPr>
        <p:txBody>
          <a:bodyPr wrap="square" rtlCol="0">
            <a:spAutoFit/>
          </a:bodyPr>
          <a:lstStyle/>
          <a:p>
            <a:r>
              <a:rPr lang="en-US" sz="3600" dirty="0" smtClean="0"/>
              <a:t>                                    – </a:t>
            </a:r>
            <a:r>
              <a:rPr lang="en-US" sz="3600" i="1" dirty="0"/>
              <a:t>comprehend intuitively</a:t>
            </a:r>
            <a:r>
              <a:rPr lang="en-US" sz="3600" dirty="0"/>
              <a:t> </a:t>
            </a:r>
            <a:endParaRPr lang="en-US" sz="3600" dirty="0">
              <a:solidFill>
                <a:srgbClr val="FFFF00"/>
              </a:solidFill>
              <a:latin typeface="Castellar" pitchFamily="18" charset="0"/>
            </a:endParaRPr>
          </a:p>
        </p:txBody>
      </p:sp>
      <p:sp>
        <p:nvSpPr>
          <p:cNvPr id="5" name="TextBox 4"/>
          <p:cNvSpPr txBox="1"/>
          <p:nvPr/>
        </p:nvSpPr>
        <p:spPr>
          <a:xfrm>
            <a:off x="457200" y="2381071"/>
            <a:ext cx="8229600" cy="646331"/>
          </a:xfrm>
          <a:prstGeom prst="rect">
            <a:avLst/>
          </a:prstGeom>
          <a:noFill/>
        </p:spPr>
        <p:txBody>
          <a:bodyPr wrap="square" rtlCol="0">
            <a:spAutoFit/>
          </a:bodyPr>
          <a:lstStyle/>
          <a:p>
            <a:r>
              <a:rPr lang="en-US" sz="3600" dirty="0"/>
              <a:t>2</a:t>
            </a:r>
            <a:r>
              <a:rPr lang="en-US" sz="3600" baseline="30000" dirty="0"/>
              <a:t>nd</a:t>
            </a:r>
            <a:r>
              <a:rPr lang="en-US" sz="3600" dirty="0"/>
              <a:t> understand ~ </a:t>
            </a:r>
            <a:r>
              <a:rPr lang="en-US" sz="3600" b="1" i="1" dirty="0" err="1">
                <a:solidFill>
                  <a:srgbClr val="FFFF00"/>
                </a:solidFill>
                <a:latin typeface="Times New Roman" pitchFamily="18" charset="0"/>
                <a:cs typeface="Times New Roman" pitchFamily="18" charset="0"/>
              </a:rPr>
              <a:t>ginōskō</a:t>
            </a:r>
            <a:r>
              <a:rPr lang="en-US" sz="3600" b="1" i="1" dirty="0">
                <a:solidFill>
                  <a:srgbClr val="FFFF00"/>
                </a:solidFill>
                <a:latin typeface="Times New Roman" pitchFamily="18" charset="0"/>
                <a:cs typeface="Times New Roman" pitchFamily="18" charset="0"/>
              </a:rPr>
              <a:t> </a:t>
            </a:r>
          </a:p>
        </p:txBody>
      </p:sp>
      <p:sp>
        <p:nvSpPr>
          <p:cNvPr id="6" name="TextBox 5"/>
          <p:cNvSpPr txBox="1"/>
          <p:nvPr/>
        </p:nvSpPr>
        <p:spPr>
          <a:xfrm>
            <a:off x="457200" y="2438400"/>
            <a:ext cx="8229600" cy="1200329"/>
          </a:xfrm>
          <a:prstGeom prst="rect">
            <a:avLst/>
          </a:prstGeom>
          <a:noFill/>
        </p:spPr>
        <p:txBody>
          <a:bodyPr wrap="square" rtlCol="0">
            <a:spAutoFit/>
          </a:bodyPr>
          <a:lstStyle/>
          <a:p>
            <a:r>
              <a:rPr lang="en-US" sz="3600" dirty="0" smtClean="0"/>
              <a:t>                                          – </a:t>
            </a:r>
            <a:r>
              <a:rPr lang="en-US" sz="3600" i="1" dirty="0"/>
              <a:t>comprehend by experience </a:t>
            </a:r>
            <a:endParaRPr lang="en-US" sz="3600" i="1" dirty="0">
              <a:solidFill>
                <a:srgbClr val="FFFF00"/>
              </a:solidFill>
              <a:latin typeface="Castellar" pitchFamily="18" charset="0"/>
            </a:endParaRPr>
          </a:p>
        </p:txBody>
      </p:sp>
    </p:spTree>
    <p:extLst>
      <p:ext uri="{BB962C8B-B14F-4D97-AF65-F5344CB8AC3E}">
        <p14:creationId xmlns:p14="http://schemas.microsoft.com/office/powerpoint/2010/main" xmlns="" val="16181979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9" presetClass="emph" presetSubtype="0" grpId="1" nodeType="afterEffect">
                                  <p:stCondLst>
                                    <p:cond delay="0"/>
                                  </p:stCondLst>
                                  <p:childTnLst>
                                    <p:set>
                                      <p:cBhvr rctx="PPT">
                                        <p:cTn id="24" dur="indefinite"/>
                                        <p:tgtEl>
                                          <p:spTgt spid="2"/>
                                        </p:tgtEl>
                                        <p:attrNameLst>
                                          <p:attrName>style.opacity</p:attrName>
                                        </p:attrNameLst>
                                      </p:cBhvr>
                                      <p:to>
                                        <p:strVal val="0.5"/>
                                      </p:to>
                                    </p:set>
                                    <p:animEffect filter="image" prLst="opacity: 0.5">
                                      <p:cBhvr rctx="IE">
                                        <p:cTn id="25" dur="indefinite"/>
                                        <p:tgtEl>
                                          <p:spTgt spid="2"/>
                                        </p:tgtEl>
                                      </p:cBhvr>
                                    </p:animEffect>
                                  </p:childTnLst>
                                </p:cTn>
                              </p:par>
                              <p:par>
                                <p:cTn id="26" presetID="9" presetClass="emph" presetSubtype="0" grpId="1" nodeType="withEffect">
                                  <p:stCondLst>
                                    <p:cond delay="0"/>
                                  </p:stCondLst>
                                  <p:childTnLst>
                                    <p:set>
                                      <p:cBhvr rctx="PPT">
                                        <p:cTn id="27" dur="indefinite"/>
                                        <p:tgtEl>
                                          <p:spTgt spid="3"/>
                                        </p:tgtEl>
                                        <p:attrNameLst>
                                          <p:attrName>style.opacity</p:attrName>
                                        </p:attrNameLst>
                                      </p:cBhvr>
                                      <p:to>
                                        <p:strVal val="0.5"/>
                                      </p:to>
                                    </p:set>
                                    <p:animEffect filter="image" prLst="opacity: 0.5">
                                      <p:cBhvr rctx="IE">
                                        <p:cTn id="28" dur="indefinite"/>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6" grpId="0"/>
    </p:bldLst>
  </p:timing>
</p:sld>
</file>

<file path=ppt/theme/theme1.xml><?xml version="1.0" encoding="utf-8"?>
<a:theme xmlns:a="http://schemas.openxmlformats.org/drawingml/2006/main" name="Mark">
  <a:themeElements>
    <a:clrScheme name="Mark">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rk">
      <a:majorFont>
        <a:latin typeface="Castellar"/>
        <a:ea typeface=""/>
        <a:cs typeface=""/>
      </a:majorFont>
      <a:minorFont>
        <a:latin typeface="Castellar"/>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a:solidFill>
              <a:srgbClr val="FFFF00"/>
            </a:solidFill>
            <a:latin typeface="Castellar" pitchFamily="18"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Mark</Template>
  <TotalTime>3319</TotalTime>
  <Words>287</Words>
  <Application>Microsoft Office PowerPoint</Application>
  <PresentationFormat>On-screen Show (4:3)</PresentationFormat>
  <Paragraphs>53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Castellar</vt:lpstr>
      <vt:lpstr>Times New Roman</vt:lpstr>
      <vt:lpstr>Mark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26</cp:revision>
  <dcterms:created xsi:type="dcterms:W3CDTF">2012-03-01T12:19:54Z</dcterms:created>
  <dcterms:modified xsi:type="dcterms:W3CDTF">2012-03-08T16:40:37Z</dcterms:modified>
</cp:coreProperties>
</file>