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58" r:id="rId3"/>
    <p:sldId id="257" r:id="rId4"/>
    <p:sldId id="276" r:id="rId5"/>
    <p:sldId id="277" r:id="rId6"/>
    <p:sldId id="271" r:id="rId7"/>
    <p:sldId id="272" r:id="rId8"/>
    <p:sldId id="259" r:id="rId9"/>
    <p:sldId id="262" r:id="rId10"/>
    <p:sldId id="269" r:id="rId11"/>
    <p:sldId id="270" r:id="rId12"/>
    <p:sldId id="264" r:id="rId13"/>
    <p:sldId id="265" r:id="rId14"/>
    <p:sldId id="273" r:id="rId15"/>
    <p:sldId id="275" r:id="rId16"/>
    <p:sldId id="274" r:id="rId17"/>
    <p:sldId id="263" r:id="rId18"/>
    <p:sldId id="266" r:id="rId19"/>
    <p:sldId id="267" r:id="rId20"/>
    <p:sldId id="268" r:id="rId21"/>
  </p:sldIdLst>
  <p:sldSz cx="9144000" cy="6858000" type="screen4x3"/>
  <p:notesSz cx="6858000" cy="9144000"/>
  <p:embeddedFontLst>
    <p:embeddedFont>
      <p:font typeface="Castellar" pitchFamily="18" charset="0"/>
      <p:regular r:id="rId22"/>
    </p:embeddedFont>
    <p:embeddedFont>
      <p:font typeface="Vivaldi" pitchFamily="66" charset="0"/>
      <p:italic r:id="rId23"/>
    </p:embeddedFont>
    <p:embeddedFont>
      <p:font typeface="Caligula"/>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6228"/>
    <a:srgbClr val="FFFF00"/>
    <a:srgbClr val="FFCC00"/>
    <a:srgbClr val="EEEC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3" autoAdjust="0"/>
    <p:restoredTop sz="94660"/>
  </p:normalViewPr>
  <p:slideViewPr>
    <p:cSldViewPr>
      <p:cViewPr>
        <p:scale>
          <a:sx n="90" d="100"/>
          <a:sy n="90" d="100"/>
        </p:scale>
        <p:origin x="-1614" y="-7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123946310"/>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502932991"/>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46769412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1196147347"/>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882E5-1D0A-4A0A-961F-4F2C07E0E704}" type="datetimeFigureOut">
              <a:rPr lang="en-US" smtClean="0"/>
              <a:pPr/>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655594183"/>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882E5-1D0A-4A0A-961F-4F2C07E0E704}" type="datetimeFigureOut">
              <a:rPr lang="en-US" smtClean="0"/>
              <a:pPr/>
              <a:t>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1502959369"/>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0882E5-1D0A-4A0A-961F-4F2C07E0E704}" type="datetimeFigureOut">
              <a:rPr lang="en-US" smtClean="0"/>
              <a:pPr/>
              <a:t>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553868249"/>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882E5-1D0A-4A0A-961F-4F2C07E0E704}" type="datetimeFigureOut">
              <a:rPr lang="en-US" smtClean="0"/>
              <a:pPr/>
              <a:t>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127850815"/>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882E5-1D0A-4A0A-961F-4F2C07E0E704}" type="datetimeFigureOut">
              <a:rPr lang="en-US" smtClean="0"/>
              <a:pPr/>
              <a:t>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635107120"/>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pPr/>
              <a:t>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52410469"/>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pPr/>
              <a:t>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966489165"/>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882E5-1D0A-4A0A-961F-4F2C07E0E704}" type="datetimeFigureOut">
              <a:rPr lang="en-US" smtClean="0"/>
              <a:pPr/>
              <a:t>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81609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343400" y="4114800"/>
            <a:ext cx="4038600" cy="1015663"/>
          </a:xfrm>
          <a:prstGeom prst="rect">
            <a:avLst/>
          </a:prstGeom>
          <a:noFill/>
        </p:spPr>
        <p:txBody>
          <a:bodyPr wrap="square" rtlCol="0">
            <a:spAutoFit/>
          </a:bodyPr>
          <a:lstStyle/>
          <a:p>
            <a:pPr algn="r"/>
            <a:r>
              <a:rPr lang="en-US" sz="6000" dirty="0" smtClean="0">
                <a:solidFill>
                  <a:schemeClr val="bg1"/>
                </a:solidFill>
                <a:latin typeface="Castellar" pitchFamily="18" charset="0"/>
              </a:rPr>
              <a:t>1:16-45</a:t>
            </a:r>
            <a:endParaRPr lang="en-US" sz="6000" dirty="0">
              <a:solidFill>
                <a:schemeClr val="bg1"/>
              </a:solidFill>
              <a:latin typeface="Castellar" pitchFamily="18" charset="0"/>
            </a:endParaRPr>
          </a:p>
        </p:txBody>
      </p:sp>
      <p:grpSp>
        <p:nvGrpSpPr>
          <p:cNvPr id="34" name="Group 33"/>
          <p:cNvGrpSpPr/>
          <p:nvPr/>
        </p:nvGrpSpPr>
        <p:grpSpPr>
          <a:xfrm>
            <a:off x="73348" y="4053114"/>
            <a:ext cx="5946452" cy="1323439"/>
            <a:chOff x="73348" y="4053114"/>
            <a:chExt cx="5946452" cy="1323439"/>
          </a:xfrm>
        </p:grpSpPr>
        <p:sp>
          <p:nvSpPr>
            <p:cNvPr id="7" name="TextBox 6"/>
            <p:cNvSpPr txBox="1"/>
            <p:nvPr/>
          </p:nvSpPr>
          <p:spPr>
            <a:xfrm>
              <a:off x="1143000" y="4053114"/>
              <a:ext cx="4876800" cy="1323439"/>
            </a:xfrm>
            <a:prstGeom prst="rect">
              <a:avLst/>
            </a:prstGeom>
            <a:solidFill>
              <a:schemeClr val="accent6">
                <a:lumMod val="50000"/>
                <a:alpha val="69804"/>
              </a:schemeClr>
            </a:solidFill>
            <a:ln>
              <a:noFill/>
            </a:ln>
            <a:effectLst>
              <a:softEdge rad="63500"/>
            </a:effectLst>
          </p:spPr>
          <p:txBody>
            <a:bodyPr wrap="square" rtlCol="0">
              <a:spAutoFit/>
            </a:bodyPr>
            <a:lstStyle/>
            <a:p>
              <a:r>
                <a:rPr lang="en-US" sz="2000" dirty="0" smtClean="0">
                  <a:solidFill>
                    <a:srgbClr val="D8CFB4"/>
                  </a:solidFill>
                  <a:latin typeface="Castellar" pitchFamily="18" charset="0"/>
                </a:rPr>
                <a:t>A CD of this message will be available (free of charge) immediately following today's message</a:t>
              </a:r>
              <a:endParaRPr lang="en-US" sz="2000" dirty="0">
                <a:solidFill>
                  <a:srgbClr val="D8CFB4"/>
                </a:solidFill>
                <a:latin typeface="Castellar" pitchFamily="18" charset="0"/>
              </a:endParaRPr>
            </a:p>
          </p:txBody>
        </p:sp>
        <p:grpSp>
          <p:nvGrpSpPr>
            <p:cNvPr id="8" name="Group 5"/>
            <p:cNvGrpSpPr>
              <a:grpSpLocks noChangeAspect="1"/>
            </p:cNvGrpSpPr>
            <p:nvPr/>
          </p:nvGrpSpPr>
          <p:grpSpPr bwMode="auto">
            <a:xfrm>
              <a:off x="73348" y="4164480"/>
              <a:ext cx="981856" cy="1100298"/>
              <a:chOff x="2093" y="1203"/>
              <a:chExt cx="1658" cy="1858"/>
            </a:xfrm>
          </p:grpSpPr>
          <p:sp>
            <p:nvSpPr>
              <p:cNvPr id="9"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p:cNvGrpSpPr/>
          <p:nvPr/>
        </p:nvGrpSpPr>
        <p:grpSpPr>
          <a:xfrm>
            <a:off x="-9939" y="5326684"/>
            <a:ext cx="5482185" cy="1323439"/>
            <a:chOff x="-9939" y="5326684"/>
            <a:chExt cx="5482185" cy="1323439"/>
          </a:xfrm>
        </p:grpSpPr>
        <p:pic>
          <p:nvPicPr>
            <p:cNvPr id="32" name="Picture 31" descr="C:\Users\Ken\AppData\Local\Microsoft\Windows\Temporary Internet Files\Content.IE5\GHF7J5VO\MC900433832[1].png"/>
            <p:cNvPicPr>
              <a:picLocks noChangeAspect="1" noChangeArrowheads="1"/>
            </p:cNvPicPr>
            <p:nvPr/>
          </p:nvPicPr>
          <p:blipFill>
            <a:blip r:embed="rId3" cstate="print"/>
            <a:srcRect/>
            <a:stretch>
              <a:fillRect/>
            </a:stretch>
          </p:blipFill>
          <p:spPr bwMode="auto">
            <a:xfrm>
              <a:off x="-9939" y="5376553"/>
              <a:ext cx="1190281" cy="1190281"/>
            </a:xfrm>
            <a:prstGeom prst="rect">
              <a:avLst/>
            </a:prstGeom>
            <a:noFill/>
            <a:effectLst>
              <a:softEdge rad="63500"/>
            </a:effectLst>
          </p:spPr>
        </p:pic>
        <p:sp>
          <p:nvSpPr>
            <p:cNvPr id="33" name="TextBox 32"/>
            <p:cNvSpPr txBox="1"/>
            <p:nvPr/>
          </p:nvSpPr>
          <p:spPr>
            <a:xfrm>
              <a:off x="1143000" y="5326684"/>
              <a:ext cx="4329246" cy="1323439"/>
            </a:xfrm>
            <a:prstGeom prst="rect">
              <a:avLst/>
            </a:prstGeom>
            <a:solidFill>
              <a:schemeClr val="accent6">
                <a:lumMod val="50000"/>
                <a:alpha val="69804"/>
              </a:schemeClr>
            </a:solidFill>
            <a:effectLst>
              <a:softEdge rad="63500"/>
            </a:effectLst>
          </p:spPr>
          <p:txBody>
            <a:bodyPr wrap="square" rtlCol="0">
              <a:spAutoFit/>
            </a:bodyPr>
            <a:lstStyle/>
            <a:p>
              <a:r>
                <a:rPr lang="en-US" sz="2000" dirty="0" smtClean="0">
                  <a:solidFill>
                    <a:srgbClr val="D8CFB4"/>
                  </a:solidFill>
                  <a:latin typeface="Castellar" pitchFamily="18" charset="0"/>
                </a:rPr>
                <a:t>This message will be available via podcast later this week at calvaryokc.com</a:t>
              </a:r>
              <a:endParaRPr lang="en-US" sz="2000" dirty="0">
                <a:solidFill>
                  <a:srgbClr val="D8CFB4"/>
                </a:solidFill>
                <a:latin typeface="Castellar" pitchFamily="18" charset="0"/>
              </a:endParaRPr>
            </a:p>
          </p:txBody>
        </p:sp>
      </p:grpSp>
    </p:spTree>
    <p:extLst>
      <p:ext uri="{BB962C8B-B14F-4D97-AF65-F5344CB8AC3E}">
        <p14:creationId xmlns:p14="http://schemas.microsoft.com/office/powerpoint/2010/main" xmlns="" val="4029364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6400" y="1600200"/>
            <a:ext cx="5717400" cy="3801463"/>
          </a:xfrm>
          <a:prstGeom prst="rect">
            <a:avLst/>
          </a:prstGeom>
          <a:effectLst>
            <a:softEdge rad="1270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232745">
            <a:off x="386789" y="2840320"/>
            <a:ext cx="4852751" cy="3226563"/>
          </a:xfrm>
          <a:prstGeom prst="rect">
            <a:avLst/>
          </a:prstGeom>
          <a:effectLst>
            <a:softEdge rad="1270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380089">
            <a:off x="3977228" y="1403284"/>
            <a:ext cx="4972767" cy="3306361"/>
          </a:xfrm>
          <a:prstGeom prst="rect">
            <a:avLst/>
          </a:prstGeom>
          <a:effectLst>
            <a:softEdge rad="127000"/>
          </a:effectLst>
        </p:spPr>
      </p:pic>
    </p:spTree>
    <p:extLst>
      <p:ext uri="{BB962C8B-B14F-4D97-AF65-F5344CB8AC3E}">
        <p14:creationId xmlns:p14="http://schemas.microsoft.com/office/powerpoint/2010/main" xmlns="" val="7658921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86488021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754326"/>
          </a:xfrm>
          <a:prstGeom prst="rect">
            <a:avLst/>
          </a:prstGeom>
          <a:noFill/>
        </p:spPr>
        <p:txBody>
          <a:bodyPr wrap="square" rtlCol="0">
            <a:spAutoFit/>
          </a:bodyPr>
          <a:lstStyle/>
          <a:p>
            <a:r>
              <a:rPr lang="en-US" sz="3600" dirty="0"/>
              <a:t>Devotional life is important because repentance is not enough</a:t>
            </a:r>
            <a:endParaRPr lang="en-US" sz="3600" dirty="0">
              <a:solidFill>
                <a:srgbClr val="FFFF00"/>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
        <p:nvSpPr>
          <p:cNvPr id="6" name="TextBox 5"/>
          <p:cNvSpPr txBox="1"/>
          <p:nvPr/>
        </p:nvSpPr>
        <p:spPr>
          <a:xfrm>
            <a:off x="457200" y="2914471"/>
            <a:ext cx="8229600" cy="1754326"/>
          </a:xfrm>
          <a:prstGeom prst="rect">
            <a:avLst/>
          </a:prstGeom>
          <a:noFill/>
        </p:spPr>
        <p:txBody>
          <a:bodyPr wrap="square" rtlCol="0">
            <a:spAutoFit/>
          </a:bodyPr>
          <a:lstStyle/>
          <a:p>
            <a:r>
              <a:rPr lang="en-US" sz="3600" dirty="0">
                <a:solidFill>
                  <a:srgbClr val="FFFF00"/>
                </a:solidFill>
              </a:rPr>
              <a:t>Pope Pius 	XII (1876–1958) ~ </a:t>
            </a:r>
            <a:r>
              <a:rPr lang="en-US" sz="3600" dirty="0"/>
              <a:t>“A man without prayer is like a tree without roots.”</a:t>
            </a:r>
            <a:endParaRPr lang="en-US" sz="3600" dirty="0">
              <a:solidFill>
                <a:schemeClr val="bg1"/>
              </a:solidFill>
              <a:latin typeface="Castellar" pitchFamily="18" charset="0"/>
            </a:endParaRPr>
          </a:p>
        </p:txBody>
      </p:sp>
    </p:spTree>
    <p:extLst>
      <p:ext uri="{BB962C8B-B14F-4D97-AF65-F5344CB8AC3E}">
        <p14:creationId xmlns:p14="http://schemas.microsoft.com/office/powerpoint/2010/main" xmlns="" val="735564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9" presetClass="emph" presetSubtype="0" grpId="1" nodeType="after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93553585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078313"/>
          </a:xfrm>
          <a:prstGeom prst="rect">
            <a:avLst/>
          </a:prstGeom>
          <a:noFill/>
        </p:spPr>
        <p:txBody>
          <a:bodyPr wrap="square" rtlCol="0">
            <a:spAutoFit/>
          </a:bodyPr>
          <a:lstStyle/>
          <a:p>
            <a:r>
              <a:rPr lang="en-US" sz="3600" dirty="0"/>
              <a:t>Lev. </a:t>
            </a:r>
            <a:r>
              <a:rPr lang="en-US" sz="3600" dirty="0" smtClean="0"/>
              <a:t>14:1-7 </a:t>
            </a:r>
            <a:r>
              <a:rPr lang="en-US" sz="3600" dirty="0"/>
              <a:t>~ </a:t>
            </a:r>
            <a:r>
              <a:rPr lang="en-US" sz="3600" baseline="30000" dirty="0"/>
              <a:t>1</a:t>
            </a:r>
            <a:r>
              <a:rPr lang="en-US" sz="3600" dirty="0"/>
              <a:t> </a:t>
            </a:r>
            <a:r>
              <a:rPr lang="en-US" sz="3600" dirty="0">
                <a:solidFill>
                  <a:srgbClr val="FFFF00"/>
                </a:solidFill>
              </a:rPr>
              <a:t>Then the LORD spoke to Moses, saying, </a:t>
            </a:r>
            <a:r>
              <a:rPr lang="en-US" sz="3600" baseline="30000" dirty="0"/>
              <a:t>2</a:t>
            </a:r>
            <a:r>
              <a:rPr lang="en-US" sz="3600" dirty="0"/>
              <a:t> </a:t>
            </a:r>
            <a:r>
              <a:rPr lang="en-US" sz="3600" dirty="0">
                <a:solidFill>
                  <a:srgbClr val="FFFF00"/>
                </a:solidFill>
              </a:rPr>
              <a:t>"This shall be the law of the leper for the day of his cleansing: He shall be brought to the priest. </a:t>
            </a:r>
            <a:r>
              <a:rPr lang="en-US" sz="3600" baseline="30000" dirty="0"/>
              <a:t>3</a:t>
            </a:r>
            <a:r>
              <a:rPr lang="en-US" sz="3600" dirty="0"/>
              <a:t> </a:t>
            </a:r>
            <a:r>
              <a:rPr lang="en-US" sz="3600" dirty="0">
                <a:solidFill>
                  <a:srgbClr val="FFFF00"/>
                </a:solidFill>
              </a:rPr>
              <a:t>And the priest shall go out of the camp, and </a:t>
            </a:r>
            <a:r>
              <a:rPr lang="en-US" sz="3600" dirty="0" smtClean="0">
                <a:solidFill>
                  <a:srgbClr val="FFFF00"/>
                </a:solidFill>
              </a:rPr>
              <a:t>the</a:t>
            </a:r>
          </a:p>
          <a:p>
            <a:r>
              <a:rPr lang="en-US" sz="3600" dirty="0">
                <a:solidFill>
                  <a:srgbClr val="FFFF00"/>
                </a:solidFill>
              </a:rPr>
              <a:t>priest shall examine</a:t>
            </a:r>
            <a:endParaRPr lang="en-US" sz="3600" b="1" i="1" dirty="0">
              <a:solidFill>
                <a:srgbClr val="FFFF00"/>
              </a:solidFill>
              <a:latin typeface="Times New Roman" pitchFamily="18" charset="0"/>
              <a:cs typeface="Times New Roman"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
        <p:nvSpPr>
          <p:cNvPr id="3" name="TextBox 2"/>
          <p:cNvSpPr txBox="1"/>
          <p:nvPr/>
        </p:nvSpPr>
        <p:spPr>
          <a:xfrm>
            <a:off x="457200" y="1143000"/>
            <a:ext cx="8229600" cy="5078313"/>
          </a:xfrm>
          <a:prstGeom prst="rect">
            <a:avLst/>
          </a:prstGeom>
          <a:noFill/>
        </p:spPr>
        <p:txBody>
          <a:bodyPr wrap="square" rtlCol="0">
            <a:spAutoFit/>
          </a:bodyPr>
          <a:lstStyle/>
          <a:p>
            <a:r>
              <a:rPr lang="en-US" sz="3600" dirty="0" smtClean="0">
                <a:solidFill>
                  <a:srgbClr val="FFFF00"/>
                </a:solidFill>
              </a:rPr>
              <a:t>him</a:t>
            </a:r>
            <a:r>
              <a:rPr lang="en-US" sz="3600" dirty="0">
                <a:solidFill>
                  <a:srgbClr val="FFFF00"/>
                </a:solidFill>
              </a:rPr>
              <a:t>; and indeed, if the leprosy is healed in the leper, </a:t>
            </a:r>
            <a:r>
              <a:rPr lang="en-US" sz="3600" baseline="30000" dirty="0"/>
              <a:t>4</a:t>
            </a:r>
            <a:r>
              <a:rPr lang="en-US" sz="3600" dirty="0"/>
              <a:t> </a:t>
            </a:r>
            <a:r>
              <a:rPr lang="en-US" sz="3600" dirty="0">
                <a:solidFill>
                  <a:srgbClr val="FFFF00"/>
                </a:solidFill>
              </a:rPr>
              <a:t>then the priest shall command to take for him who is to </a:t>
            </a:r>
            <a:r>
              <a:rPr lang="en-US" sz="3600" dirty="0" smtClean="0">
                <a:solidFill>
                  <a:srgbClr val="FFFF00"/>
                </a:solidFill>
              </a:rPr>
              <a:t>be </a:t>
            </a:r>
            <a:r>
              <a:rPr lang="en-US" sz="3600" dirty="0">
                <a:solidFill>
                  <a:srgbClr val="FFFF00"/>
                </a:solidFill>
              </a:rPr>
              <a:t>cleansed two living and clean birds, cedar wood, scarlet, and hyssop.” </a:t>
            </a:r>
            <a:r>
              <a:rPr lang="en-US" sz="3600" baseline="30000" dirty="0"/>
              <a:t>5</a:t>
            </a:r>
            <a:r>
              <a:rPr lang="en-US" sz="3600" i="1" dirty="0"/>
              <a:t> </a:t>
            </a:r>
            <a:r>
              <a:rPr lang="en-US" sz="3600" dirty="0">
                <a:solidFill>
                  <a:srgbClr val="FFFF00"/>
                </a:solidFill>
              </a:rPr>
              <a:t>And the priest </a:t>
            </a:r>
            <a:r>
              <a:rPr lang="en-US" sz="3600" dirty="0" smtClean="0">
                <a:solidFill>
                  <a:srgbClr val="FFFF00"/>
                </a:solidFill>
              </a:rPr>
              <a:t>shall</a:t>
            </a:r>
            <a:endParaRPr lang="en-US" sz="3600" b="1" i="1" dirty="0">
              <a:solidFill>
                <a:srgbClr val="FFFF00"/>
              </a:solidFill>
              <a:latin typeface="Times New Roman" pitchFamily="18" charset="0"/>
              <a:cs typeface="Times New Roman" pitchFamily="18" charset="0"/>
            </a:endParaRPr>
          </a:p>
        </p:txBody>
      </p:sp>
      <p:sp>
        <p:nvSpPr>
          <p:cNvPr id="5" name="TextBox 4"/>
          <p:cNvSpPr txBox="1"/>
          <p:nvPr/>
        </p:nvSpPr>
        <p:spPr>
          <a:xfrm>
            <a:off x="457200" y="1143000"/>
            <a:ext cx="8229600" cy="5078313"/>
          </a:xfrm>
          <a:prstGeom prst="rect">
            <a:avLst/>
          </a:prstGeom>
          <a:noFill/>
        </p:spPr>
        <p:txBody>
          <a:bodyPr wrap="square" rtlCol="0">
            <a:spAutoFit/>
          </a:bodyPr>
          <a:lstStyle/>
          <a:p>
            <a:r>
              <a:rPr lang="en-US" sz="3600" dirty="0">
                <a:solidFill>
                  <a:srgbClr val="FFFF00"/>
                </a:solidFill>
              </a:rPr>
              <a:t>command that one of the birds be killed in an earthen vessel over running water. </a:t>
            </a:r>
            <a:r>
              <a:rPr lang="en-US" sz="3600" baseline="30000" dirty="0"/>
              <a:t>6</a:t>
            </a:r>
            <a:r>
              <a:rPr lang="en-US" sz="3600" dirty="0"/>
              <a:t> </a:t>
            </a:r>
            <a:r>
              <a:rPr lang="en-US" sz="3600" dirty="0">
                <a:solidFill>
                  <a:srgbClr val="FFFF00"/>
                </a:solidFill>
              </a:rPr>
              <a:t>As for the living bird, he shall take it, the cedar wood and the scarlet and the hyssop, and dip them and the living bird in the </a:t>
            </a:r>
            <a:r>
              <a:rPr lang="en-US" sz="3600" dirty="0" smtClean="0">
                <a:solidFill>
                  <a:srgbClr val="FFFF00"/>
                </a:solidFill>
              </a:rPr>
              <a:t>blood</a:t>
            </a:r>
            <a:endParaRPr lang="en-US" sz="3600" b="1" i="1" dirty="0">
              <a:solidFill>
                <a:srgbClr val="FFFF00"/>
              </a:solidFill>
              <a:latin typeface="Times New Roman" pitchFamily="18" charset="0"/>
              <a:cs typeface="Times New Roman" pitchFamily="18" charset="0"/>
            </a:endParaRPr>
          </a:p>
        </p:txBody>
      </p:sp>
      <p:sp>
        <p:nvSpPr>
          <p:cNvPr id="6" name="TextBox 5"/>
          <p:cNvSpPr txBox="1"/>
          <p:nvPr/>
        </p:nvSpPr>
        <p:spPr>
          <a:xfrm>
            <a:off x="457200" y="1143000"/>
            <a:ext cx="8229600" cy="5078313"/>
          </a:xfrm>
          <a:prstGeom prst="rect">
            <a:avLst/>
          </a:prstGeom>
          <a:noFill/>
        </p:spPr>
        <p:txBody>
          <a:bodyPr wrap="square" rtlCol="0">
            <a:spAutoFit/>
          </a:bodyPr>
          <a:lstStyle/>
          <a:p>
            <a:r>
              <a:rPr lang="en-US" sz="3600" dirty="0">
                <a:solidFill>
                  <a:srgbClr val="FFFF00"/>
                </a:solidFill>
              </a:rPr>
              <a:t>of the bird </a:t>
            </a:r>
            <a:r>
              <a:rPr lang="en-US" sz="3600" i="1" dirty="0">
                <a:solidFill>
                  <a:srgbClr val="FFFF00"/>
                </a:solidFill>
              </a:rPr>
              <a:t>that</a:t>
            </a:r>
            <a:r>
              <a:rPr lang="en-US" sz="3600" dirty="0">
                <a:solidFill>
                  <a:srgbClr val="FFFF00"/>
                </a:solidFill>
              </a:rPr>
              <a:t> </a:t>
            </a:r>
            <a:r>
              <a:rPr lang="en-US" sz="3600" i="1" dirty="0">
                <a:solidFill>
                  <a:srgbClr val="FFFF00"/>
                </a:solidFill>
              </a:rPr>
              <a:t>was</a:t>
            </a:r>
            <a:r>
              <a:rPr lang="en-US" sz="3600" dirty="0">
                <a:solidFill>
                  <a:srgbClr val="FFFF00"/>
                </a:solidFill>
              </a:rPr>
              <a:t> killed over the running water.</a:t>
            </a:r>
            <a:r>
              <a:rPr lang="en-US" sz="3600" dirty="0"/>
              <a:t> </a:t>
            </a:r>
            <a:r>
              <a:rPr lang="en-US" sz="3600" baseline="30000" dirty="0"/>
              <a:t>7</a:t>
            </a:r>
            <a:r>
              <a:rPr lang="en-US" sz="3600" dirty="0"/>
              <a:t> </a:t>
            </a:r>
            <a:r>
              <a:rPr lang="en-US" sz="3600" dirty="0">
                <a:solidFill>
                  <a:srgbClr val="FFFF00"/>
                </a:solidFill>
              </a:rPr>
              <a:t>And he shall sprinkle it seven times on him who is to be cleansed from the leprosy, and shall pronounce him clean, and shall let the living bird loose in the open field. </a:t>
            </a:r>
            <a:endParaRPr lang="en-US" sz="3600" b="1"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94204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23" presetClass="entr" presetSubtype="16" fill="hold" grpId="1"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grpId="2"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grpId="1" nodeType="clickEffect">
                                  <p:stCondLst>
                                    <p:cond delay="0"/>
                                  </p:stCondLst>
                                  <p:childTnLst>
                                    <p:anim calcmode="lin" valueType="num">
                                      <p:cBhvr>
                                        <p:cTn id="34" dur="500"/>
                                        <p:tgtEl>
                                          <p:spTgt spid="5"/>
                                        </p:tgtEl>
                                        <p:attrNameLst>
                                          <p:attrName>ppt_w</p:attrName>
                                        </p:attrNameLst>
                                      </p:cBhvr>
                                      <p:tavLst>
                                        <p:tav tm="0">
                                          <p:val>
                                            <p:strVal val="ppt_w"/>
                                          </p:val>
                                        </p:tav>
                                        <p:tav tm="100000">
                                          <p:val>
                                            <p:fltVal val="0"/>
                                          </p:val>
                                        </p:tav>
                                      </p:tavLst>
                                    </p:anim>
                                    <p:anim calcmode="lin" valueType="num">
                                      <p:cBhvr>
                                        <p:cTn id="35" dur="500"/>
                                        <p:tgtEl>
                                          <p:spTgt spid="5"/>
                                        </p:tgtEl>
                                        <p:attrNameLst>
                                          <p:attrName>ppt_h</p:attrName>
                                        </p:attrNameLst>
                                      </p:cBhvr>
                                      <p:tavLst>
                                        <p:tav tm="0">
                                          <p:val>
                                            <p:strVal val="ppt_h"/>
                                          </p:val>
                                        </p:tav>
                                        <p:tav tm="100000">
                                          <p:val>
                                            <p:fltVal val="0"/>
                                          </p:val>
                                        </p:tav>
                                      </p:tavLst>
                                    </p:anim>
                                    <p:set>
                                      <p:cBhvr>
                                        <p:cTn id="36" dur="1" fill="hold">
                                          <p:stCondLst>
                                            <p:cond delay="499"/>
                                          </p:stCondLst>
                                        </p:cTn>
                                        <p:tgtEl>
                                          <p:spTgt spid="5"/>
                                        </p:tgtEl>
                                        <p:attrNameLst>
                                          <p:attrName>style.visibility</p:attrName>
                                        </p:attrNameLst>
                                      </p:cBhvr>
                                      <p:to>
                                        <p:strVal val="hidden"/>
                                      </p:to>
                                    </p:set>
                                  </p:childTnLst>
                                </p:cTn>
                              </p:par>
                            </p:childTnLst>
                          </p:cTn>
                        </p:par>
                        <p:par>
                          <p:cTn id="37" fill="hold">
                            <p:stCondLst>
                              <p:cond delay="500"/>
                            </p:stCondLst>
                            <p:childTnLst>
                              <p:par>
                                <p:cTn id="38" presetID="2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1"/>
      <p:bldP spid="3" grpId="2"/>
      <p:bldP spid="5" grpId="0"/>
      <p:bldP spid="5"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646331"/>
          </a:xfrm>
          <a:prstGeom prst="rect">
            <a:avLst/>
          </a:prstGeom>
          <a:noFill/>
        </p:spPr>
        <p:txBody>
          <a:bodyPr wrap="square" rtlCol="0">
            <a:spAutoFit/>
          </a:bodyPr>
          <a:lstStyle/>
          <a:p>
            <a:r>
              <a:rPr lang="en-US" sz="3600" dirty="0"/>
              <a:t>1</a:t>
            </a:r>
            <a:r>
              <a:rPr lang="en-US" sz="3600" baseline="30000" dirty="0"/>
              <a:t>st</a:t>
            </a:r>
            <a:r>
              <a:rPr lang="en-US" sz="3600" dirty="0"/>
              <a:t> </a:t>
            </a:r>
            <a:r>
              <a:rPr lang="en-US" sz="3600" dirty="0">
                <a:solidFill>
                  <a:srgbClr val="FFFF00"/>
                </a:solidFill>
              </a:rPr>
              <a:t>bird</a:t>
            </a:r>
            <a:r>
              <a:rPr lang="en-US" sz="3600" dirty="0"/>
              <a:t> ~ death of </a:t>
            </a:r>
            <a:r>
              <a:rPr lang="en-US" sz="3600" dirty="0" smtClean="0"/>
              <a:t>Jesus</a:t>
            </a:r>
            <a:endParaRPr lang="en-US" sz="3600" b="1" i="1" dirty="0">
              <a:solidFill>
                <a:srgbClr val="FFFF00"/>
              </a:solidFill>
              <a:latin typeface="Times New Roman" pitchFamily="18" charset="0"/>
              <a:cs typeface="Times New Roman"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
        <p:nvSpPr>
          <p:cNvPr id="3" name="TextBox 2"/>
          <p:cNvSpPr txBox="1"/>
          <p:nvPr/>
        </p:nvSpPr>
        <p:spPr>
          <a:xfrm>
            <a:off x="457200" y="1752600"/>
            <a:ext cx="8229600" cy="1200329"/>
          </a:xfrm>
          <a:prstGeom prst="rect">
            <a:avLst/>
          </a:prstGeom>
          <a:noFill/>
        </p:spPr>
        <p:txBody>
          <a:bodyPr wrap="square" rtlCol="0">
            <a:spAutoFit/>
          </a:bodyPr>
          <a:lstStyle/>
          <a:p>
            <a:r>
              <a:rPr lang="en-US" sz="3600" dirty="0">
                <a:solidFill>
                  <a:srgbClr val="FFFF00"/>
                </a:solidFill>
              </a:rPr>
              <a:t>Earthen vessel </a:t>
            </a:r>
            <a:r>
              <a:rPr lang="en-US" sz="3600" dirty="0"/>
              <a:t>~ humanity of Jesus</a:t>
            </a:r>
            <a:endParaRPr lang="en-US" sz="3600" b="1" i="1" dirty="0">
              <a:solidFill>
                <a:srgbClr val="FFFF00"/>
              </a:solidFill>
              <a:latin typeface="Times New Roman" pitchFamily="18" charset="0"/>
              <a:cs typeface="Times New Roman" pitchFamily="18" charset="0"/>
            </a:endParaRPr>
          </a:p>
        </p:txBody>
      </p:sp>
      <p:sp>
        <p:nvSpPr>
          <p:cNvPr id="5" name="TextBox 4"/>
          <p:cNvSpPr txBox="1"/>
          <p:nvPr/>
        </p:nvSpPr>
        <p:spPr>
          <a:xfrm>
            <a:off x="457200" y="2909039"/>
            <a:ext cx="8229600" cy="1754326"/>
          </a:xfrm>
          <a:prstGeom prst="rect">
            <a:avLst/>
          </a:prstGeom>
          <a:noFill/>
        </p:spPr>
        <p:txBody>
          <a:bodyPr wrap="square" rtlCol="0">
            <a:spAutoFit/>
          </a:bodyPr>
          <a:lstStyle/>
          <a:p>
            <a:r>
              <a:rPr lang="en-US" sz="3600" dirty="0">
                <a:solidFill>
                  <a:srgbClr val="FFFF00"/>
                </a:solidFill>
              </a:rPr>
              <a:t>Running water </a:t>
            </a:r>
            <a:r>
              <a:rPr lang="en-US" sz="3600" dirty="0"/>
              <a:t>~ work of the Holy Spirit in </a:t>
            </a:r>
            <a:r>
              <a:rPr lang="en-US" sz="3600" dirty="0" err="1" smtClean="0"/>
              <a:t>redemp-tion</a:t>
            </a:r>
            <a:endParaRPr lang="en-US" sz="3600" dirty="0"/>
          </a:p>
        </p:txBody>
      </p:sp>
      <p:sp>
        <p:nvSpPr>
          <p:cNvPr id="6" name="TextBox 5"/>
          <p:cNvSpPr txBox="1"/>
          <p:nvPr/>
        </p:nvSpPr>
        <p:spPr>
          <a:xfrm>
            <a:off x="457200" y="4648200"/>
            <a:ext cx="8229600" cy="1200329"/>
          </a:xfrm>
          <a:prstGeom prst="rect">
            <a:avLst/>
          </a:prstGeom>
          <a:noFill/>
        </p:spPr>
        <p:txBody>
          <a:bodyPr wrap="square" rtlCol="0">
            <a:spAutoFit/>
          </a:bodyPr>
          <a:lstStyle/>
          <a:p>
            <a:r>
              <a:rPr lang="en-US" sz="3600" dirty="0">
                <a:solidFill>
                  <a:srgbClr val="FFFF00"/>
                </a:solidFill>
              </a:rPr>
              <a:t>Cedar wood </a:t>
            </a:r>
            <a:r>
              <a:rPr lang="en-US" sz="3600" dirty="0"/>
              <a:t>~ </a:t>
            </a:r>
            <a:r>
              <a:rPr lang="en-US" sz="3600" dirty="0" err="1" smtClean="0"/>
              <a:t>incorrup-tion</a:t>
            </a:r>
            <a:r>
              <a:rPr lang="en-US" sz="3600" dirty="0" smtClean="0"/>
              <a:t> </a:t>
            </a:r>
            <a:r>
              <a:rPr lang="en-US" sz="3600" dirty="0"/>
              <a:t>of Jesus' life</a:t>
            </a:r>
            <a:endParaRPr lang="en-US" sz="3600" b="1" i="1" dirty="0">
              <a:solidFill>
                <a:srgbClr val="FFFF00"/>
              </a:solidFill>
              <a:latin typeface="Times New Roman" pitchFamily="18" charset="0"/>
              <a:cs typeface="Times New Roman" pitchFamily="18" charset="0"/>
            </a:endParaRPr>
          </a:p>
        </p:txBody>
      </p:sp>
      <p:sp>
        <p:nvSpPr>
          <p:cNvPr id="8" name="TextBox 7"/>
          <p:cNvSpPr txBox="1"/>
          <p:nvPr/>
        </p:nvSpPr>
        <p:spPr>
          <a:xfrm>
            <a:off x="457200" y="1143000"/>
            <a:ext cx="8229600" cy="1200329"/>
          </a:xfrm>
          <a:prstGeom prst="rect">
            <a:avLst/>
          </a:prstGeom>
          <a:noFill/>
        </p:spPr>
        <p:txBody>
          <a:bodyPr wrap="square" rtlCol="0">
            <a:spAutoFit/>
          </a:bodyPr>
          <a:lstStyle/>
          <a:p>
            <a:r>
              <a:rPr lang="en-US" sz="3600" dirty="0">
                <a:solidFill>
                  <a:srgbClr val="FFFF00"/>
                </a:solidFill>
              </a:rPr>
              <a:t>Scarlet</a:t>
            </a:r>
            <a:r>
              <a:rPr lang="en-US" sz="3600" dirty="0"/>
              <a:t> ~ the blood of Jesus</a:t>
            </a:r>
            <a:endParaRPr lang="en-US" sz="3600" b="1" i="1" dirty="0">
              <a:solidFill>
                <a:srgbClr val="FFFF00"/>
              </a:solidFill>
              <a:latin typeface="Times New Roman" pitchFamily="18" charset="0"/>
              <a:cs typeface="Times New Roman" pitchFamily="18" charset="0"/>
            </a:endParaRPr>
          </a:p>
        </p:txBody>
      </p:sp>
      <p:sp>
        <p:nvSpPr>
          <p:cNvPr id="9" name="TextBox 8"/>
          <p:cNvSpPr txBox="1"/>
          <p:nvPr/>
        </p:nvSpPr>
        <p:spPr>
          <a:xfrm>
            <a:off x="457200" y="2286000"/>
            <a:ext cx="8229600" cy="646331"/>
          </a:xfrm>
          <a:prstGeom prst="rect">
            <a:avLst/>
          </a:prstGeom>
          <a:noFill/>
        </p:spPr>
        <p:txBody>
          <a:bodyPr wrap="square" rtlCol="0">
            <a:spAutoFit/>
          </a:bodyPr>
          <a:lstStyle/>
          <a:p>
            <a:r>
              <a:rPr lang="en-US" sz="3600" dirty="0">
                <a:solidFill>
                  <a:srgbClr val="FFFF00"/>
                </a:solidFill>
              </a:rPr>
              <a:t>Hyssop</a:t>
            </a:r>
            <a:r>
              <a:rPr lang="en-US" sz="3600" dirty="0"/>
              <a:t> ~ faith in action</a:t>
            </a:r>
            <a:endParaRPr lang="en-US" sz="3600" b="1" i="1" dirty="0">
              <a:solidFill>
                <a:srgbClr val="FFFF00"/>
              </a:solidFill>
              <a:latin typeface="Times New Roman" pitchFamily="18" charset="0"/>
              <a:cs typeface="Times New Roman" pitchFamily="18" charset="0"/>
            </a:endParaRPr>
          </a:p>
        </p:txBody>
      </p:sp>
      <p:sp>
        <p:nvSpPr>
          <p:cNvPr id="10" name="TextBox 9"/>
          <p:cNvSpPr txBox="1"/>
          <p:nvPr/>
        </p:nvSpPr>
        <p:spPr>
          <a:xfrm>
            <a:off x="457200" y="2895600"/>
            <a:ext cx="8229600" cy="1200329"/>
          </a:xfrm>
          <a:prstGeom prst="rect">
            <a:avLst/>
          </a:prstGeom>
          <a:noFill/>
        </p:spPr>
        <p:txBody>
          <a:bodyPr wrap="square" rtlCol="0">
            <a:spAutoFit/>
          </a:bodyPr>
          <a:lstStyle/>
          <a:p>
            <a:r>
              <a:rPr lang="en-US" sz="3600" dirty="0"/>
              <a:t>2</a:t>
            </a:r>
            <a:r>
              <a:rPr lang="en-US" sz="3600" baseline="30000" dirty="0"/>
              <a:t>nd</a:t>
            </a:r>
            <a:r>
              <a:rPr lang="en-US" sz="3600" dirty="0"/>
              <a:t> </a:t>
            </a:r>
            <a:r>
              <a:rPr lang="en-US" sz="3600" dirty="0">
                <a:solidFill>
                  <a:srgbClr val="FFFF00"/>
                </a:solidFill>
              </a:rPr>
              <a:t>bird</a:t>
            </a:r>
            <a:r>
              <a:rPr lang="en-US" sz="3600" dirty="0"/>
              <a:t> ~ Jesus taking our sins to Himself</a:t>
            </a:r>
          </a:p>
        </p:txBody>
      </p:sp>
      <p:sp>
        <p:nvSpPr>
          <p:cNvPr id="11" name="TextBox 10"/>
          <p:cNvSpPr txBox="1"/>
          <p:nvPr/>
        </p:nvSpPr>
        <p:spPr>
          <a:xfrm>
            <a:off x="457200" y="9391471"/>
            <a:ext cx="8229600" cy="1200329"/>
          </a:xfrm>
          <a:prstGeom prst="rect">
            <a:avLst/>
          </a:prstGeom>
          <a:noFill/>
        </p:spPr>
        <p:txBody>
          <a:bodyPr wrap="square" rtlCol="0">
            <a:spAutoFit/>
          </a:bodyPr>
          <a:lstStyle/>
          <a:p>
            <a:r>
              <a:rPr lang="en-US" sz="3600" dirty="0">
                <a:solidFill>
                  <a:srgbClr val="FFFF00"/>
                </a:solidFill>
              </a:rPr>
              <a:t>Cedar wood </a:t>
            </a:r>
            <a:r>
              <a:rPr lang="en-US" sz="3600" dirty="0"/>
              <a:t>~ </a:t>
            </a:r>
            <a:r>
              <a:rPr lang="en-US" sz="3600" dirty="0" err="1" smtClean="0"/>
              <a:t>incorrup-tion</a:t>
            </a:r>
            <a:r>
              <a:rPr lang="en-US" sz="3600" dirty="0" smtClean="0"/>
              <a:t> </a:t>
            </a:r>
            <a:r>
              <a:rPr lang="en-US" sz="3600" dirty="0"/>
              <a:t>of Jesus' life</a:t>
            </a:r>
            <a:endParaRPr lang="en-US" sz="3600" b="1"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47816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9" presetClass="emph" presetSubtype="0" grpId="2" nodeType="after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9" presetClass="emph" presetSubtype="0" grpId="2" nodeType="afterEffect">
                                  <p:stCondLst>
                                    <p:cond delay="0"/>
                                  </p:stCondLst>
                                  <p:childTnLst>
                                    <p:set>
                                      <p:cBhvr rctx="PPT">
                                        <p:cTn id="27" dur="indefinite"/>
                                        <p:tgtEl>
                                          <p:spTgt spid="3"/>
                                        </p:tgtEl>
                                        <p:attrNameLst>
                                          <p:attrName>style.opacity</p:attrName>
                                        </p:attrNameLst>
                                      </p:cBhvr>
                                      <p:to>
                                        <p:strVal val="0.5"/>
                                      </p:to>
                                    </p:set>
                                    <p:animEffect filter="image" prLst="opacity: 0.5">
                                      <p:cBhvr rctx="IE">
                                        <p:cTn id="28" dur="indefinite"/>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9" presetClass="emph" presetSubtype="0" grpId="2" nodeType="afterEffect">
                                  <p:stCondLst>
                                    <p:cond delay="0"/>
                                  </p:stCondLst>
                                  <p:childTnLst>
                                    <p:set>
                                      <p:cBhvr rctx="PPT">
                                        <p:cTn id="37" dur="indefinite"/>
                                        <p:tgtEl>
                                          <p:spTgt spid="5"/>
                                        </p:tgtEl>
                                        <p:attrNameLst>
                                          <p:attrName>style.opacity</p:attrName>
                                        </p:attrNameLst>
                                      </p:cBhvr>
                                      <p:to>
                                        <p:strVal val="0.5"/>
                                      </p:to>
                                    </p:set>
                                    <p:animEffect filter="image" prLst="opacity: 0.5">
                                      <p:cBhvr rctx="IE">
                                        <p:cTn id="38" dur="indefinite"/>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grpId="1" nodeType="clickEffect">
                                  <p:stCondLst>
                                    <p:cond delay="0"/>
                                  </p:stCondLst>
                                  <p:childTnLst>
                                    <p:anim calcmode="lin" valueType="num">
                                      <p:cBhvr>
                                        <p:cTn id="42" dur="500"/>
                                        <p:tgtEl>
                                          <p:spTgt spid="2"/>
                                        </p:tgtEl>
                                        <p:attrNameLst>
                                          <p:attrName>ppt_w</p:attrName>
                                        </p:attrNameLst>
                                      </p:cBhvr>
                                      <p:tavLst>
                                        <p:tav tm="0">
                                          <p:val>
                                            <p:strVal val="ppt_w"/>
                                          </p:val>
                                        </p:tav>
                                        <p:tav tm="100000">
                                          <p:val>
                                            <p:fltVal val="0"/>
                                          </p:val>
                                        </p:tav>
                                      </p:tavLst>
                                    </p:anim>
                                    <p:anim calcmode="lin" valueType="num">
                                      <p:cBhvr>
                                        <p:cTn id="43" dur="500"/>
                                        <p:tgtEl>
                                          <p:spTgt spid="2"/>
                                        </p:tgtEl>
                                        <p:attrNameLst>
                                          <p:attrName>ppt_h</p:attrName>
                                        </p:attrNameLst>
                                      </p:cBhvr>
                                      <p:tavLst>
                                        <p:tav tm="0">
                                          <p:val>
                                            <p:strVal val="ppt_h"/>
                                          </p:val>
                                        </p:tav>
                                        <p:tav tm="100000">
                                          <p:val>
                                            <p:fltVal val="0"/>
                                          </p:val>
                                        </p:tav>
                                      </p:tavLst>
                                    </p:anim>
                                    <p:set>
                                      <p:cBhvr>
                                        <p:cTn id="44" dur="1" fill="hold">
                                          <p:stCondLst>
                                            <p:cond delay="499"/>
                                          </p:stCondLst>
                                        </p:cTn>
                                        <p:tgtEl>
                                          <p:spTgt spid="2"/>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p:tgtEl>
                                          <p:spTgt spid="3"/>
                                        </p:tgtEl>
                                        <p:attrNameLst>
                                          <p:attrName>ppt_w</p:attrName>
                                        </p:attrNameLst>
                                      </p:cBhvr>
                                      <p:tavLst>
                                        <p:tav tm="0">
                                          <p:val>
                                            <p:strVal val="ppt_w"/>
                                          </p:val>
                                        </p:tav>
                                        <p:tav tm="100000">
                                          <p:val>
                                            <p:fltVal val="0"/>
                                          </p:val>
                                        </p:tav>
                                      </p:tavLst>
                                    </p:anim>
                                    <p:anim calcmode="lin" valueType="num">
                                      <p:cBhvr>
                                        <p:cTn id="47" dur="500"/>
                                        <p:tgtEl>
                                          <p:spTgt spid="3"/>
                                        </p:tgtEl>
                                        <p:attrNameLst>
                                          <p:attrName>ppt_h</p:attrName>
                                        </p:attrNameLst>
                                      </p:cBhvr>
                                      <p:tavLst>
                                        <p:tav tm="0">
                                          <p:val>
                                            <p:strVal val="ppt_h"/>
                                          </p:val>
                                        </p:tav>
                                        <p:tav tm="100000">
                                          <p:val>
                                            <p:fltVal val="0"/>
                                          </p:val>
                                        </p:tav>
                                      </p:tavLst>
                                    </p:anim>
                                    <p:set>
                                      <p:cBhvr>
                                        <p:cTn id="48" dur="1" fill="hold">
                                          <p:stCondLst>
                                            <p:cond delay="499"/>
                                          </p:stCondLst>
                                        </p:cTn>
                                        <p:tgtEl>
                                          <p:spTgt spid="3"/>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500"/>
                                        <p:tgtEl>
                                          <p:spTgt spid="5"/>
                                        </p:tgtEl>
                                        <p:attrNameLst>
                                          <p:attrName>ppt_w</p:attrName>
                                        </p:attrNameLst>
                                      </p:cBhvr>
                                      <p:tavLst>
                                        <p:tav tm="0">
                                          <p:val>
                                            <p:strVal val="ppt_w"/>
                                          </p:val>
                                        </p:tav>
                                        <p:tav tm="100000">
                                          <p:val>
                                            <p:fltVal val="0"/>
                                          </p:val>
                                        </p:tav>
                                      </p:tavLst>
                                    </p:anim>
                                    <p:anim calcmode="lin" valueType="num">
                                      <p:cBhvr>
                                        <p:cTn id="51" dur="500"/>
                                        <p:tgtEl>
                                          <p:spTgt spid="5"/>
                                        </p:tgtEl>
                                        <p:attrNameLst>
                                          <p:attrName>ppt_h</p:attrName>
                                        </p:attrNameLst>
                                      </p:cBhvr>
                                      <p:tavLst>
                                        <p:tav tm="0">
                                          <p:val>
                                            <p:strVal val="ppt_h"/>
                                          </p:val>
                                        </p:tav>
                                        <p:tav tm="100000">
                                          <p:val>
                                            <p:fltVal val="0"/>
                                          </p:val>
                                        </p:tav>
                                      </p:tavLst>
                                    </p:anim>
                                    <p:set>
                                      <p:cBhvr>
                                        <p:cTn id="52" dur="1" fill="hold">
                                          <p:stCondLst>
                                            <p:cond delay="499"/>
                                          </p:stCondLst>
                                        </p:cTn>
                                        <p:tgtEl>
                                          <p:spTgt spid="5"/>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p:tgtEl>
                                          <p:spTgt spid="6"/>
                                        </p:tgtEl>
                                        <p:attrNameLst>
                                          <p:attrName>ppt_w</p:attrName>
                                        </p:attrNameLst>
                                      </p:cBhvr>
                                      <p:tavLst>
                                        <p:tav tm="0">
                                          <p:val>
                                            <p:strVal val="ppt_w"/>
                                          </p:val>
                                        </p:tav>
                                        <p:tav tm="100000">
                                          <p:val>
                                            <p:fltVal val="0"/>
                                          </p:val>
                                        </p:tav>
                                      </p:tavLst>
                                    </p:anim>
                                    <p:anim calcmode="lin" valueType="num">
                                      <p:cBhvr>
                                        <p:cTn id="55" dur="500"/>
                                        <p:tgtEl>
                                          <p:spTgt spid="6"/>
                                        </p:tgtEl>
                                        <p:attrNameLst>
                                          <p:attrName>ppt_h</p:attrName>
                                        </p:attrNameLst>
                                      </p:cBhvr>
                                      <p:tavLst>
                                        <p:tav tm="0">
                                          <p:val>
                                            <p:strVal val="ppt_h"/>
                                          </p:val>
                                        </p:tav>
                                        <p:tav tm="100000">
                                          <p:val>
                                            <p:fltVal val="0"/>
                                          </p:val>
                                        </p:tav>
                                      </p:tavLst>
                                    </p:anim>
                                    <p:set>
                                      <p:cBhvr>
                                        <p:cTn id="56" dur="1" fill="hold">
                                          <p:stCondLst>
                                            <p:cond delay="499"/>
                                          </p:stCondLst>
                                        </p:cTn>
                                        <p:tgtEl>
                                          <p:spTgt spid="6"/>
                                        </p:tgtEl>
                                        <p:attrNameLst>
                                          <p:attrName>style.visibility</p:attrName>
                                        </p:attrNameLst>
                                      </p:cBhvr>
                                      <p:to>
                                        <p:strVal val="hidden"/>
                                      </p:to>
                                    </p:set>
                                  </p:childTnLst>
                                </p:cTn>
                              </p:par>
                            </p:childTnLst>
                          </p:cTn>
                        </p:par>
                        <p:par>
                          <p:cTn id="57" fill="hold">
                            <p:stCondLst>
                              <p:cond delay="500"/>
                            </p:stCondLst>
                            <p:childTnLst>
                              <p:par>
                                <p:cTn id="58" presetID="23" presetClass="entr" presetSubtype="16"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childTnLst>
                                </p:cTn>
                              </p:par>
                            </p:childTnLst>
                          </p:cTn>
                        </p:par>
                        <p:par>
                          <p:cTn id="68" fill="hold">
                            <p:stCondLst>
                              <p:cond delay="500"/>
                            </p:stCondLst>
                            <p:childTnLst>
                              <p:par>
                                <p:cTn id="69" presetID="9" presetClass="emph" presetSubtype="0" grpId="2" nodeType="afterEffect">
                                  <p:stCondLst>
                                    <p:cond delay="0"/>
                                  </p:stCondLst>
                                  <p:childTnLst>
                                    <p:set>
                                      <p:cBhvr rctx="PPT">
                                        <p:cTn id="70" dur="indefinite"/>
                                        <p:tgtEl>
                                          <p:spTgt spid="8"/>
                                        </p:tgtEl>
                                        <p:attrNameLst>
                                          <p:attrName>style.opacity</p:attrName>
                                        </p:attrNameLst>
                                      </p:cBhvr>
                                      <p:to>
                                        <p:strVal val="0.5"/>
                                      </p:to>
                                    </p:set>
                                    <p:animEffect filter="image" prLst="opacity: 0.5">
                                      <p:cBhvr rctx="IE">
                                        <p:cTn id="71" dur="indefinite"/>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childTnLst>
                                </p:cTn>
                              </p:par>
                            </p:childTnLst>
                          </p:cTn>
                        </p:par>
                        <p:par>
                          <p:cTn id="78" fill="hold">
                            <p:stCondLst>
                              <p:cond delay="500"/>
                            </p:stCondLst>
                            <p:childTnLst>
                              <p:par>
                                <p:cTn id="79" presetID="9" presetClass="emph" presetSubtype="0" grpId="2" nodeType="afterEffect">
                                  <p:stCondLst>
                                    <p:cond delay="0"/>
                                  </p:stCondLst>
                                  <p:childTnLst>
                                    <p:set>
                                      <p:cBhvr rctx="PPT">
                                        <p:cTn id="80" dur="indefinite"/>
                                        <p:tgtEl>
                                          <p:spTgt spid="9"/>
                                        </p:tgtEl>
                                        <p:attrNameLst>
                                          <p:attrName>style.opacity</p:attrName>
                                        </p:attrNameLst>
                                      </p:cBhvr>
                                      <p:to>
                                        <p:strVal val="0.5"/>
                                      </p:to>
                                    </p:set>
                                    <p:animEffect filter="image" prLst="opacity: 0.5">
                                      <p:cBhvr rctx="IE">
                                        <p:cTn id="81" dur="indefinite"/>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p:bldP spid="3" grpId="1"/>
      <p:bldP spid="3" grpId="2"/>
      <p:bldP spid="5" grpId="0"/>
      <p:bldP spid="5" grpId="1"/>
      <p:bldP spid="5" grpId="2"/>
      <p:bldP spid="6" grpId="0"/>
      <p:bldP spid="6" grpId="1"/>
      <p:bldP spid="8" grpId="0"/>
      <p:bldP spid="8" grpId="2"/>
      <p:bldP spid="9" grpId="0"/>
      <p:bldP spid="9" grpId="2"/>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17157705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a:solidFill>
                  <a:srgbClr val="FFFF00"/>
                </a:solidFill>
              </a:rPr>
              <a:t>Spread the matter </a:t>
            </a:r>
            <a:r>
              <a:rPr lang="en-US" sz="3600" dirty="0">
                <a:solidFill>
                  <a:schemeClr val="bg1"/>
                </a:solidFill>
              </a:rPr>
              <a:t>~ KJV, </a:t>
            </a:r>
            <a:r>
              <a:rPr lang="en-US" sz="3600" dirty="0">
                <a:solidFill>
                  <a:srgbClr val="FFFF00"/>
                </a:solidFill>
              </a:rPr>
              <a:t>blaze abroad </a:t>
            </a:r>
            <a:r>
              <a:rPr lang="en-US" sz="3600" dirty="0"/>
              <a:t>– </a:t>
            </a:r>
            <a:r>
              <a:rPr lang="en-US" sz="3600" b="1" i="1" dirty="0" err="1">
                <a:latin typeface="Times New Roman" pitchFamily="18" charset="0"/>
                <a:cs typeface="Times New Roman" pitchFamily="18" charset="0"/>
              </a:rPr>
              <a:t>diaphēmizō</a:t>
            </a:r>
            <a:r>
              <a:rPr lang="en-US" sz="3600" b="1" i="1" dirty="0">
                <a:latin typeface="Times New Roman" pitchFamily="18" charset="0"/>
                <a:cs typeface="Times New Roman" pitchFamily="18" charset="0"/>
              </a:rPr>
              <a:t> </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7185469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145862965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a:t>Jesus him not to tell … he did</a:t>
            </a:r>
            <a:endParaRPr lang="en-US" sz="3600" dirty="0">
              <a:solidFill>
                <a:schemeClr val="bg1"/>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
        <p:nvSpPr>
          <p:cNvPr id="6" name="TextBox 5"/>
          <p:cNvSpPr txBox="1"/>
          <p:nvPr/>
        </p:nvSpPr>
        <p:spPr>
          <a:xfrm>
            <a:off x="457200" y="2228671"/>
            <a:ext cx="8229600" cy="1200329"/>
          </a:xfrm>
          <a:prstGeom prst="rect">
            <a:avLst/>
          </a:prstGeom>
          <a:noFill/>
        </p:spPr>
        <p:txBody>
          <a:bodyPr wrap="square" rtlCol="0">
            <a:spAutoFit/>
          </a:bodyPr>
          <a:lstStyle/>
          <a:p>
            <a:r>
              <a:rPr lang="en-US" sz="3600" dirty="0"/>
              <a:t>Jesus tells us to tell … we don't</a:t>
            </a:r>
            <a:endParaRPr lang="en-US" sz="3600" dirty="0">
              <a:solidFill>
                <a:schemeClr val="bg1"/>
              </a:solidFill>
              <a:latin typeface="Castellar" pitchFamily="18" charset="0"/>
            </a:endParaRPr>
          </a:p>
        </p:txBody>
      </p:sp>
      <p:sp>
        <p:nvSpPr>
          <p:cNvPr id="7" name="TextBox 6"/>
          <p:cNvSpPr txBox="1"/>
          <p:nvPr/>
        </p:nvSpPr>
        <p:spPr>
          <a:xfrm>
            <a:off x="457200" y="3383546"/>
            <a:ext cx="8229600" cy="646331"/>
          </a:xfrm>
          <a:prstGeom prst="rect">
            <a:avLst/>
          </a:prstGeom>
          <a:noFill/>
        </p:spPr>
        <p:txBody>
          <a:bodyPr wrap="square" rtlCol="0">
            <a:spAutoFit/>
          </a:bodyPr>
          <a:lstStyle/>
          <a:p>
            <a:r>
              <a:rPr lang="en-US" sz="3600" dirty="0"/>
              <a:t>His healing was temporal</a:t>
            </a:r>
          </a:p>
        </p:txBody>
      </p:sp>
      <p:sp>
        <p:nvSpPr>
          <p:cNvPr id="8" name="TextBox 7"/>
          <p:cNvSpPr txBox="1"/>
          <p:nvPr/>
        </p:nvSpPr>
        <p:spPr>
          <a:xfrm>
            <a:off x="457200" y="4001869"/>
            <a:ext cx="8229600" cy="646331"/>
          </a:xfrm>
          <a:prstGeom prst="rect">
            <a:avLst/>
          </a:prstGeom>
          <a:noFill/>
        </p:spPr>
        <p:txBody>
          <a:bodyPr wrap="square" rtlCol="0">
            <a:spAutoFit/>
          </a:bodyPr>
          <a:lstStyle/>
          <a:p>
            <a:r>
              <a:rPr lang="en-US" sz="3600" dirty="0" smtClean="0"/>
              <a:t>Ours is eternal</a:t>
            </a:r>
            <a:endParaRPr lang="en-US" sz="3600" dirty="0"/>
          </a:p>
        </p:txBody>
      </p:sp>
      <p:sp>
        <p:nvSpPr>
          <p:cNvPr id="9" name="TextBox 8"/>
          <p:cNvSpPr txBox="1"/>
          <p:nvPr/>
        </p:nvSpPr>
        <p:spPr>
          <a:xfrm>
            <a:off x="685800" y="4611469"/>
            <a:ext cx="8001000" cy="646331"/>
          </a:xfrm>
          <a:prstGeom prst="rect">
            <a:avLst/>
          </a:prstGeom>
          <a:noFill/>
        </p:spPr>
        <p:txBody>
          <a:bodyPr wrap="square" rtlCol="0">
            <a:spAutoFit/>
          </a:bodyPr>
          <a:lstStyle/>
          <a:p>
            <a:pPr marL="344488" indent="-344488">
              <a:buFont typeface="Arial" pitchFamily="34" charset="0"/>
              <a:buChar char="•"/>
            </a:pPr>
            <a:r>
              <a:rPr lang="en-US" sz="3600" dirty="0" smtClean="0"/>
              <a:t>Which sin is greater?</a:t>
            </a:r>
            <a:endParaRPr lang="en-US" sz="3600" dirty="0"/>
          </a:p>
        </p:txBody>
      </p:sp>
    </p:spTree>
    <p:extLst>
      <p:ext uri="{BB962C8B-B14F-4D97-AF65-F5344CB8AC3E}">
        <p14:creationId xmlns:p14="http://schemas.microsoft.com/office/powerpoint/2010/main" xmlns="" val="201203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9" presetClass="emph" presetSubtype="0" grpId="1" nodeType="after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9" presetClass="emph" presetSubtype="0" grpId="1" nodeType="afterEffect">
                                  <p:stCondLst>
                                    <p:cond delay="0"/>
                                  </p:stCondLst>
                                  <p:childTnLst>
                                    <p:set>
                                      <p:cBhvr rctx="PPT">
                                        <p:cTn id="27" dur="indefinite"/>
                                        <p:tgtEl>
                                          <p:spTgt spid="6"/>
                                        </p:tgtEl>
                                        <p:attrNameLst>
                                          <p:attrName>style.opacity</p:attrName>
                                        </p:attrNameLst>
                                      </p:cBhvr>
                                      <p:to>
                                        <p:strVal val="0.5"/>
                                      </p:to>
                                    </p:set>
                                    <p:animEffect filter="image" prLst="opacity: 0.5">
                                      <p:cBhvr rctx="IE">
                                        <p:cTn id="28" dur="indefinite"/>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7"/>
                                        </p:tgtEl>
                                        <p:attrNameLst>
                                          <p:attrName>style.opacity</p:attrName>
                                        </p:attrNameLst>
                                      </p:cBhvr>
                                      <p:to>
                                        <p:strVal val="0.5"/>
                                      </p:to>
                                    </p:set>
                                    <p:animEffect filter="image" prLst="opacity: 0.5">
                                      <p:cBhvr rctx="IE">
                                        <p:cTn id="38" dur="indefinite"/>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9" presetClass="emph" presetSubtype="0" grpId="1" nodeType="afterEffect">
                                  <p:stCondLst>
                                    <p:cond delay="0"/>
                                  </p:stCondLst>
                                  <p:childTnLst>
                                    <p:set>
                                      <p:cBhvr rctx="PPT">
                                        <p:cTn id="47" dur="indefinite"/>
                                        <p:tgtEl>
                                          <p:spTgt spid="8"/>
                                        </p:tgtEl>
                                        <p:attrNameLst>
                                          <p:attrName>style.opacity</p:attrName>
                                        </p:attrNameLst>
                                      </p:cBhvr>
                                      <p:to>
                                        <p:strVal val="0.5"/>
                                      </p:to>
                                    </p:set>
                                    <p:animEffect filter="image" prLst="opacity: 0.5">
                                      <p:cBhvr rctx="IE">
                                        <p:cTn id="48"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7" grpId="0"/>
      <p:bldP spid="7" grpId="1"/>
      <p:bldP spid="8" grpId="0"/>
      <p:bldP spid="8"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30" name="Picture 6" descr="C:\Users\Ken\AppData\Local\Microsoft\Windows\Temporary Internet Files\Content.IE5\ICQQ1PB7\MP90038471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0121" y="990600"/>
            <a:ext cx="5291691" cy="5410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200400" y="1503528"/>
            <a:ext cx="2445224" cy="32970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
        <p:nvSpPr>
          <p:cNvPr id="12" name="Rectangle 11"/>
          <p:cNvSpPr/>
          <p:nvPr/>
        </p:nvSpPr>
        <p:spPr>
          <a:xfrm>
            <a:off x="755176" y="1506748"/>
            <a:ext cx="2445224" cy="32970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9000" y="1752600"/>
            <a:ext cx="1981200" cy="2585323"/>
          </a:xfrm>
          <a:prstGeom prst="rect">
            <a:avLst/>
          </a:prstGeom>
          <a:noFill/>
        </p:spPr>
        <p:txBody>
          <a:bodyPr wrap="square" rtlCol="0">
            <a:spAutoFit/>
          </a:bodyPr>
          <a:lstStyle/>
          <a:p>
            <a:pPr algn="ctr"/>
            <a:r>
              <a:rPr lang="en-US" sz="5400" dirty="0" smtClean="0">
                <a:solidFill>
                  <a:srgbClr val="4F6228"/>
                </a:solidFill>
                <a:latin typeface="Vivaldi" pitchFamily="66" charset="0"/>
              </a:rPr>
              <a:t>Rest in Peace</a:t>
            </a:r>
            <a:endParaRPr lang="en-US" sz="5400" dirty="0">
              <a:solidFill>
                <a:srgbClr val="4F6228"/>
              </a:solidFill>
              <a:latin typeface="Vivaldi" pitchFamily="66" charset="0"/>
            </a:endParaRPr>
          </a:p>
        </p:txBody>
      </p:sp>
      <p:sp>
        <p:nvSpPr>
          <p:cNvPr id="7" name="TextBox 6"/>
          <p:cNvSpPr txBox="1"/>
          <p:nvPr/>
        </p:nvSpPr>
        <p:spPr>
          <a:xfrm>
            <a:off x="3167699" y="2196405"/>
            <a:ext cx="2521423" cy="2308324"/>
          </a:xfrm>
          <a:prstGeom prst="rect">
            <a:avLst/>
          </a:prstGeom>
          <a:noFill/>
        </p:spPr>
        <p:txBody>
          <a:bodyPr wrap="square" rtlCol="0">
            <a:spAutoFit/>
          </a:bodyPr>
          <a:lstStyle/>
          <a:p>
            <a:pPr algn="ctr"/>
            <a:r>
              <a:rPr lang="en-US" sz="2800" dirty="0" smtClean="0">
                <a:solidFill>
                  <a:srgbClr val="4F6228"/>
                </a:solidFill>
                <a:latin typeface="Caligula" pitchFamily="2" charset="0"/>
              </a:rPr>
              <a:t>Congratulations on your</a:t>
            </a:r>
          </a:p>
          <a:p>
            <a:pPr algn="ctr"/>
            <a:r>
              <a:rPr lang="en-US" sz="2800" dirty="0" smtClean="0">
                <a:solidFill>
                  <a:srgbClr val="4F6228"/>
                </a:solidFill>
                <a:latin typeface="Caligula" pitchFamily="2" charset="0"/>
              </a:rPr>
              <a:t> </a:t>
            </a:r>
            <a:r>
              <a:rPr lang="en-US" sz="4400" dirty="0" smtClean="0">
                <a:solidFill>
                  <a:srgbClr val="4F6228"/>
                </a:solidFill>
                <a:latin typeface="Caligula" pitchFamily="2" charset="0"/>
              </a:rPr>
              <a:t>new location</a:t>
            </a:r>
            <a:endParaRPr lang="en-US" sz="4400" dirty="0">
              <a:solidFill>
                <a:srgbClr val="4F6228"/>
              </a:solidFill>
              <a:latin typeface="Caligula" pitchFamily="2" charset="0"/>
            </a:endParaRPr>
          </a:p>
        </p:txBody>
      </p:sp>
      <p:pic>
        <p:nvPicPr>
          <p:cNvPr id="1031" name="Picture 7" descr="C:\Users\Ken\AppData\Local\Microsoft\Windows\Temporary Internet Files\Content.IE5\OIP5WF12\MC900440322[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4800" y="2743200"/>
            <a:ext cx="609600" cy="8290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03069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031"/>
                                        </p:tgtEl>
                                      </p:cBhvr>
                                      <p:by x="400000" y="400000"/>
                                    </p:animScale>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2" fill="hold" nodeType="clickEffect">
                                  <p:stCondLst>
                                    <p:cond delay="0"/>
                                  </p:stCondLst>
                                  <p:childTnLst>
                                    <p:animEffect transition="out" filter="wipe(right)">
                                      <p:cBhvr>
                                        <p:cTn id="15" dur="500"/>
                                        <p:tgtEl>
                                          <p:spTgt spid="1031"/>
                                        </p:tgtEl>
                                      </p:cBhvr>
                                    </p:animEffect>
                                    <p:set>
                                      <p:cBhvr>
                                        <p:cTn id="16" dur="1" fill="hold">
                                          <p:stCondLst>
                                            <p:cond delay="499"/>
                                          </p:stCondLst>
                                        </p:cTn>
                                        <p:tgtEl>
                                          <p:spTgt spid="1031"/>
                                        </p:tgtEl>
                                        <p:attrNameLst>
                                          <p:attrName>style.visibility</p:attrName>
                                        </p:attrNameLst>
                                      </p:cBhvr>
                                      <p:to>
                                        <p:strVal val="hidden"/>
                                      </p:to>
                                    </p:set>
                                  </p:childTnLst>
                                </p:cTn>
                              </p:par>
                            </p:childTnLst>
                          </p:cTn>
                        </p:par>
                        <p:par>
                          <p:cTn id="17" fill="hold">
                            <p:stCondLst>
                              <p:cond delay="500"/>
                            </p:stCondLst>
                            <p:childTnLst>
                              <p:par>
                                <p:cTn id="18" presetID="17" presetClass="entr" presetSubtype="2" fill="hold" grpId="1"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ppt_x</p:attrName>
                                        </p:attrNameLst>
                                      </p:cBhvr>
                                      <p:tavLst>
                                        <p:tav tm="0">
                                          <p:val>
                                            <p:strVal val="#ppt_x+#ppt_w/2"/>
                                          </p:val>
                                        </p:tav>
                                        <p:tav tm="100000">
                                          <p:val>
                                            <p:strVal val="#ppt_x"/>
                                          </p:val>
                                        </p:tav>
                                      </p:tavLst>
                                    </p:anim>
                                    <p:anim calcmode="lin" valueType="num">
                                      <p:cBhvr>
                                        <p:cTn id="21" dur="500" fill="hold"/>
                                        <p:tgtEl>
                                          <p:spTgt spid="12"/>
                                        </p:tgtEl>
                                        <p:attrNameLst>
                                          <p:attrName>ppt_y</p:attrName>
                                        </p:attrNameLst>
                                      </p:cBhvr>
                                      <p:tavLst>
                                        <p:tav tm="0">
                                          <p:val>
                                            <p:strVal val="#ppt_y"/>
                                          </p:val>
                                        </p:tav>
                                        <p:tav tm="100000">
                                          <p:val>
                                            <p:strVal val="#ppt_y"/>
                                          </p:val>
                                        </p:tav>
                                      </p:tavLst>
                                    </p:anim>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1" animBg="1"/>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68120753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79422699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754326"/>
          </a:xfrm>
          <a:prstGeom prst="rect">
            <a:avLst/>
          </a:prstGeom>
          <a:noFill/>
        </p:spPr>
        <p:txBody>
          <a:bodyPr wrap="square" rtlCol="0">
            <a:spAutoFit/>
          </a:bodyPr>
          <a:lstStyle/>
          <a:p>
            <a:r>
              <a:rPr lang="en-US" sz="3600" dirty="0">
                <a:solidFill>
                  <a:srgbClr val="FFFF00"/>
                </a:solidFill>
              </a:rPr>
              <a:t>Become </a:t>
            </a:r>
            <a:r>
              <a:rPr lang="en-US" sz="3600" dirty="0"/>
              <a:t>~ literally as KJV, </a:t>
            </a:r>
            <a:r>
              <a:rPr lang="en-US" sz="3600" dirty="0">
                <a:solidFill>
                  <a:srgbClr val="FFFF00"/>
                </a:solidFill>
              </a:rPr>
              <a:t>to become </a:t>
            </a:r>
            <a:r>
              <a:rPr lang="en-US" sz="3600" dirty="0"/>
              <a:t>– it entails a process</a:t>
            </a:r>
          </a:p>
        </p:txBody>
      </p:sp>
      <p:sp>
        <p:nvSpPr>
          <p:cNvPr id="3" name="TextBox 2"/>
          <p:cNvSpPr txBox="1"/>
          <p:nvPr/>
        </p:nvSpPr>
        <p:spPr>
          <a:xfrm>
            <a:off x="685800" y="2838271"/>
            <a:ext cx="8001000" cy="1200329"/>
          </a:xfrm>
          <a:prstGeom prst="rect">
            <a:avLst/>
          </a:prstGeom>
          <a:noFill/>
        </p:spPr>
        <p:txBody>
          <a:bodyPr wrap="square" rtlCol="0">
            <a:spAutoFit/>
          </a:bodyPr>
          <a:lstStyle/>
          <a:p>
            <a:pPr marL="344488" indent="-344488">
              <a:buFont typeface="Arial" pitchFamily="34" charset="0"/>
              <a:buChar char="•"/>
            </a:pPr>
            <a:r>
              <a:rPr lang="en-US" sz="3600" dirty="0"/>
              <a:t>Not </a:t>
            </a:r>
            <a:r>
              <a:rPr lang="en-US" sz="3600" dirty="0">
                <a:solidFill>
                  <a:srgbClr val="FFFF00"/>
                </a:solidFill>
              </a:rPr>
              <a:t>make</a:t>
            </a:r>
            <a:r>
              <a:rPr lang="en-US" sz="3600" dirty="0"/>
              <a:t> as in the NIV and NASB</a:t>
            </a:r>
            <a:endParaRPr lang="en-US" sz="3600" dirty="0">
              <a:solidFill>
                <a:schemeClr val="bg1"/>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407295723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49095330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File:Capernaum synagogue by David Shankbo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2999" y="2287970"/>
            <a:ext cx="5280573" cy="3960430"/>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57200" y="1143000"/>
            <a:ext cx="8229600" cy="1754326"/>
          </a:xfrm>
          <a:prstGeom prst="rect">
            <a:avLst/>
          </a:prstGeom>
          <a:noFill/>
        </p:spPr>
        <p:txBody>
          <a:bodyPr wrap="square" rtlCol="0">
            <a:spAutoFit/>
          </a:bodyPr>
          <a:lstStyle/>
          <a:p>
            <a:r>
              <a:rPr lang="en-US" sz="3600" dirty="0" smtClean="0">
                <a:solidFill>
                  <a:srgbClr val="FFFF00"/>
                </a:solidFill>
              </a:rPr>
              <a:t>Capernaum </a:t>
            </a:r>
            <a:r>
              <a:rPr lang="en-US" sz="3600" dirty="0" smtClean="0">
                <a:solidFill>
                  <a:schemeClr val="bg1"/>
                </a:solidFill>
              </a:rPr>
              <a:t>~</a:t>
            </a:r>
            <a:r>
              <a:rPr lang="en-US" sz="3600" dirty="0" smtClean="0">
                <a:solidFill>
                  <a:srgbClr val="FFFF00"/>
                </a:solidFill>
              </a:rPr>
              <a:t> </a:t>
            </a:r>
            <a:r>
              <a:rPr lang="en-US" sz="3600" i="1" dirty="0" err="1">
                <a:solidFill>
                  <a:srgbClr val="FFFF00"/>
                </a:solidFill>
                <a:latin typeface="Times New Roman" pitchFamily="18" charset="0"/>
                <a:cs typeface="Times New Roman" pitchFamily="18" charset="0"/>
              </a:rPr>
              <a:t>K</a:t>
            </a:r>
            <a:r>
              <a:rPr lang="en-US" sz="3600" i="1" dirty="0" err="1" smtClean="0">
                <a:solidFill>
                  <a:srgbClr val="FFFF00"/>
                </a:solidFill>
                <a:latin typeface="Times New Roman" pitchFamily="18" charset="0"/>
                <a:cs typeface="Times New Roman" pitchFamily="18" charset="0"/>
              </a:rPr>
              <a:t>’far</a:t>
            </a:r>
            <a:r>
              <a:rPr lang="en-US" sz="3600" i="1" dirty="0" smtClean="0">
                <a:solidFill>
                  <a:srgbClr val="FFFF00"/>
                </a:solidFill>
                <a:latin typeface="Times New Roman" pitchFamily="18" charset="0"/>
                <a:cs typeface="Times New Roman" pitchFamily="18" charset="0"/>
              </a:rPr>
              <a:t> </a:t>
            </a:r>
            <a:r>
              <a:rPr lang="en-US" sz="3600" i="1" dirty="0" err="1" smtClean="0">
                <a:solidFill>
                  <a:srgbClr val="FFFF00"/>
                </a:solidFill>
                <a:latin typeface="Times New Roman" pitchFamily="18" charset="0"/>
                <a:cs typeface="Times New Roman" pitchFamily="18" charset="0"/>
              </a:rPr>
              <a:t>Na’um</a:t>
            </a:r>
            <a:r>
              <a:rPr lang="en-US" sz="3600" i="1" dirty="0" smtClean="0">
                <a:solidFill>
                  <a:srgbClr val="FFFF00"/>
                </a:solidFill>
                <a:latin typeface="Times New Roman" pitchFamily="18" charset="0"/>
                <a:cs typeface="Times New Roman" pitchFamily="18" charset="0"/>
              </a:rPr>
              <a:t> </a:t>
            </a:r>
            <a:r>
              <a:rPr lang="en-US" sz="3600" dirty="0" smtClean="0">
                <a:solidFill>
                  <a:schemeClr val="bg1"/>
                </a:solidFill>
              </a:rPr>
              <a:t>– </a:t>
            </a:r>
            <a:r>
              <a:rPr lang="en-US" sz="3600" i="1" dirty="0" smtClean="0">
                <a:solidFill>
                  <a:schemeClr val="bg1"/>
                </a:solidFill>
              </a:rPr>
              <a:t>village of </a:t>
            </a:r>
            <a:r>
              <a:rPr lang="en-US" sz="3600" i="1" dirty="0" err="1" smtClean="0">
                <a:solidFill>
                  <a:schemeClr val="bg1"/>
                </a:solidFill>
              </a:rPr>
              <a:t>nahum</a:t>
            </a:r>
            <a:r>
              <a:rPr lang="en-US" sz="3600" i="1" dirty="0" smtClean="0">
                <a:solidFill>
                  <a:schemeClr val="bg1"/>
                </a:solidFill>
              </a:rPr>
              <a:t> </a:t>
            </a:r>
            <a:r>
              <a:rPr lang="en-US" sz="3600" dirty="0" smtClean="0">
                <a:solidFill>
                  <a:schemeClr val="bg1"/>
                </a:solidFill>
              </a:rPr>
              <a:t>or </a:t>
            </a:r>
            <a:r>
              <a:rPr lang="en-US" sz="3600" i="1" dirty="0" smtClean="0">
                <a:solidFill>
                  <a:schemeClr val="bg1"/>
                </a:solidFill>
              </a:rPr>
              <a:t>village of comfort</a:t>
            </a:r>
            <a:endParaRPr lang="en-US" sz="3600" i="1" dirty="0">
              <a:solidFill>
                <a:schemeClr val="bg1"/>
              </a:solidFill>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1502523389"/>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9" presetClass="emph" presetSubtype="0" grpId="1" nodeType="after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410975521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http://www.kabobfest.com/wp-content/uploads/2011/07/angel-ligh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1100" y="1430723"/>
            <a:ext cx="5257800" cy="4790706"/>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57200" y="1143000"/>
            <a:ext cx="8229600" cy="646331"/>
          </a:xfrm>
          <a:prstGeom prst="rect">
            <a:avLst/>
          </a:prstGeom>
          <a:noFill/>
        </p:spPr>
        <p:txBody>
          <a:bodyPr wrap="square" rtlCol="0">
            <a:spAutoFit/>
          </a:bodyPr>
          <a:lstStyle/>
          <a:p>
            <a:r>
              <a:rPr lang="en-US" sz="3600" dirty="0">
                <a:solidFill>
                  <a:srgbClr val="FFFF00"/>
                </a:solidFill>
              </a:rPr>
              <a:t>The demons believe </a:t>
            </a:r>
            <a:endParaRPr lang="en-US" sz="3600" dirty="0">
              <a:solidFill>
                <a:srgbClr val="FFFF00"/>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
        <p:nvSpPr>
          <p:cNvPr id="6" name="TextBox 5"/>
          <p:cNvSpPr txBox="1"/>
          <p:nvPr/>
        </p:nvSpPr>
        <p:spPr>
          <a:xfrm>
            <a:off x="457200" y="1190500"/>
            <a:ext cx="8229600" cy="1200329"/>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                                  … and tremble </a:t>
            </a:r>
            <a:r>
              <a:rPr lang="en-US" sz="3600" dirty="0" smtClean="0">
                <a:effectLst>
                  <a:outerShdw blurRad="38100" dist="38100" dir="2700000" algn="tl">
                    <a:srgbClr val="000000">
                      <a:alpha val="43137"/>
                    </a:srgbClr>
                  </a:outerShdw>
                </a:effectLst>
              </a:rPr>
              <a:t>(Jam. 2:19) </a:t>
            </a:r>
            <a:endParaRPr lang="en-US" sz="3600" dirty="0">
              <a:solidFill>
                <a:schemeClr val="bg1"/>
              </a:solidFill>
              <a:effectLst>
                <a:outerShdw blurRad="38100" dist="38100" dir="2700000" algn="tl">
                  <a:srgbClr val="000000">
                    <a:alpha val="43137"/>
                  </a:srgbClr>
                </a:outerShdw>
              </a:effectLst>
              <a:latin typeface="Castellar" pitchFamily="18" charset="0"/>
            </a:endParaRPr>
          </a:p>
        </p:txBody>
      </p:sp>
      <p:sp>
        <p:nvSpPr>
          <p:cNvPr id="3" name="TextBox 2"/>
          <p:cNvSpPr txBox="1"/>
          <p:nvPr/>
        </p:nvSpPr>
        <p:spPr>
          <a:xfrm>
            <a:off x="457200" y="4494074"/>
            <a:ext cx="8229600" cy="1754326"/>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latin typeface="Castellar" pitchFamily="18" charset="0"/>
              </a:rPr>
              <a:t>2 Cor. </a:t>
            </a:r>
            <a:r>
              <a:rPr lang="en-US" sz="3600" dirty="0">
                <a:solidFill>
                  <a:schemeClr val="bg1"/>
                </a:solidFill>
                <a:effectLst>
                  <a:outerShdw blurRad="38100" dist="38100" dir="2700000" algn="tl">
                    <a:srgbClr val="000000">
                      <a:alpha val="43137"/>
                    </a:srgbClr>
                  </a:outerShdw>
                </a:effectLst>
                <a:latin typeface="Castellar" pitchFamily="18" charset="0"/>
              </a:rPr>
              <a:t>11:14 ~ </a:t>
            </a:r>
            <a:r>
              <a:rPr lang="en-US" sz="3600" dirty="0">
                <a:solidFill>
                  <a:srgbClr val="FFFF00"/>
                </a:solidFill>
                <a:effectLst>
                  <a:outerShdw blurRad="38100" dist="38100" dir="2700000" algn="tl">
                    <a:srgbClr val="000000">
                      <a:alpha val="43137"/>
                    </a:srgbClr>
                  </a:outerShdw>
                </a:effectLst>
                <a:latin typeface="Castellar" pitchFamily="18" charset="0"/>
              </a:rPr>
              <a:t>For Satan himself transforms himself into an angel of light. </a:t>
            </a:r>
          </a:p>
        </p:txBody>
      </p:sp>
    </p:spTree>
    <p:extLst>
      <p:ext uri="{BB962C8B-B14F-4D97-AF65-F5344CB8AC3E}">
        <p14:creationId xmlns:p14="http://schemas.microsoft.com/office/powerpoint/2010/main" xmlns="" val="50225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9" presetClass="emph" presetSubtype="0" grpId="2" nodeType="afterEffect">
                                  <p:stCondLst>
                                    <p:cond delay="0"/>
                                  </p:stCondLst>
                                  <p:childTnLst>
                                    <p:set>
                                      <p:cBhvr rctx="PPT">
                                        <p:cTn id="28" dur="indefinite"/>
                                        <p:tgtEl>
                                          <p:spTgt spid="2"/>
                                        </p:tgtEl>
                                        <p:attrNameLst>
                                          <p:attrName>style.opacity</p:attrName>
                                        </p:attrNameLst>
                                      </p:cBhvr>
                                      <p:to>
                                        <p:strVal val="0.5"/>
                                      </p:to>
                                    </p:set>
                                    <p:animEffect filter="image" prLst="opacity: 0.5">
                                      <p:cBhvr rctx="IE">
                                        <p:cTn id="29" dur="indefinite"/>
                                        <p:tgtEl>
                                          <p:spTgt spid="2"/>
                                        </p:tgtEl>
                                      </p:cBhvr>
                                    </p:animEffect>
                                  </p:childTnLst>
                                </p:cTn>
                              </p:par>
                            </p:childTnLst>
                          </p:cTn>
                        </p:par>
                        <p:par>
                          <p:cTn id="30" fill="hold">
                            <p:stCondLst>
                              <p:cond delay="1000"/>
                            </p:stCondLst>
                            <p:childTnLst>
                              <p:par>
                                <p:cTn id="31" presetID="9" presetClass="emph" presetSubtype="0" grpId="1" nodeType="afterEffect">
                                  <p:stCondLst>
                                    <p:cond delay="0"/>
                                  </p:stCondLst>
                                  <p:childTnLst>
                                    <p:set>
                                      <p:cBhvr rctx="PPT">
                                        <p:cTn id="32" dur="indefinite"/>
                                        <p:tgtEl>
                                          <p:spTgt spid="6"/>
                                        </p:tgtEl>
                                        <p:attrNameLst>
                                          <p:attrName>style.opacity</p:attrName>
                                        </p:attrNameLst>
                                      </p:cBhvr>
                                      <p:to>
                                        <p:strVal val="0.5"/>
                                      </p:to>
                                    </p:set>
                                    <p:animEffect filter="image" prLst="opacity: 0.5">
                                      <p:cBhvr rctx="IE">
                                        <p:cTn id="33"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P spid="6" grpId="0"/>
      <p:bldP spid="6" grpId="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1:16-45</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56301586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ark">
  <a:themeElements>
    <a:clrScheme name="Mark">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rk">
      <a:majorFont>
        <a:latin typeface="Castellar"/>
        <a:ea typeface=""/>
        <a:cs typeface=""/>
      </a:majorFont>
      <a:minorFont>
        <a:latin typeface="Castellar"/>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a:solidFill>
              <a:srgbClr val="FFFF00"/>
            </a:solidFill>
            <a:latin typeface="Castellar"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Mark</Template>
  <TotalTime>2656</TotalTime>
  <Words>425</Words>
  <Application>Microsoft Office PowerPoint</Application>
  <PresentationFormat>On-screen Show (4:3)</PresentationFormat>
  <Paragraphs>52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Castellar</vt:lpstr>
      <vt:lpstr>Vivaldi</vt:lpstr>
      <vt:lpstr>Caligula</vt:lpstr>
      <vt:lpstr>Times New Roman</vt:lpstr>
      <vt:lpstr>Mark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18</cp:revision>
  <dcterms:created xsi:type="dcterms:W3CDTF">2012-02-02T13:03:05Z</dcterms:created>
  <dcterms:modified xsi:type="dcterms:W3CDTF">2012-02-06T21:20:41Z</dcterms:modified>
</cp:coreProperties>
</file>