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68" r:id="rId5"/>
    <p:sldId id="26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D4120"/>
    <a:srgbClr val="624120"/>
    <a:srgbClr val="774F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2058" y="-10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10/13/2012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10/13/2012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 xmlns:p14="http://schemas.microsoft.com/office/powerpoint/2010/main"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pic>
        <p:nvPicPr>
          <p:cNvPr id="4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0999" y="304800"/>
            <a:ext cx="5994402" cy="2743200"/>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2" name="TextBox 41"/>
          <p:cNvSpPr txBox="1"/>
          <p:nvPr/>
        </p:nvSpPr>
        <p:spPr>
          <a:xfrm>
            <a:off x="3595554" y="336332"/>
            <a:ext cx="5105399" cy="2400657"/>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5400" dirty="0" smtClean="0">
                <a:solidFill>
                  <a:srgbClr val="4B2215"/>
                </a:solidFill>
                <a:latin typeface="Mitzvah" pitchFamily="2" charset="0"/>
              </a:rPr>
              <a:t>Malachi 3-4</a:t>
            </a:r>
            <a:endParaRPr lang="en-US" sz="5400" dirty="0">
              <a:solidFill>
                <a:srgbClr val="4B2215"/>
              </a:solidFill>
              <a:latin typeface="Mitzvah" pitchFamily="2" charset="0"/>
            </a:endParaRPr>
          </a:p>
        </p:txBody>
      </p:sp>
    </p:spTree>
    <p:extLst>
      <p:ext uri="{BB962C8B-B14F-4D97-AF65-F5344CB8AC3E}">
        <p14:creationId xmlns="" xmlns:p14="http://schemas.microsoft.com/office/powerpoint/2010/main" val="36246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Messenger</a:t>
            </a:r>
            <a:r>
              <a:rPr lang="en-US" sz="3600" dirty="0">
                <a:effectLst>
                  <a:outerShdw blurRad="38100" dist="38100" dir="2700000" algn="tl">
                    <a:srgbClr val="000000">
                      <a:alpha val="43137"/>
                    </a:srgbClr>
                  </a:outerShdw>
                </a:effectLst>
              </a:rPr>
              <a:t> ~ </a:t>
            </a:r>
            <a:r>
              <a:rPr lang="en-US" sz="3600" b="1" i="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malak</a:t>
            </a:r>
            <a:r>
              <a:rPr lang="en-US" sz="36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smtClean="0">
                <a:solidFill>
                  <a:schemeClr val="bg1"/>
                </a:solidFill>
                <a:effectLst>
                  <a:outerShdw blurRad="38100" dist="38100" dir="2700000" algn="tl">
                    <a:srgbClr val="000000">
                      <a:alpha val="43137"/>
                    </a:srgbClr>
                  </a:outerShdw>
                </a:effectLst>
                <a:cs typeface="Times New Roman" pitchFamily="18" charset="0"/>
              </a:rPr>
              <a:t>(literally, </a:t>
            </a:r>
            <a:r>
              <a:rPr lang="en-US" sz="3600" i="1" dirty="0" smtClean="0">
                <a:solidFill>
                  <a:schemeClr val="bg1"/>
                </a:solidFill>
                <a:effectLst>
                  <a:outerShdw blurRad="38100" dist="38100" dir="2700000" algn="tl">
                    <a:srgbClr val="000000">
                      <a:alpha val="43137"/>
                    </a:srgbClr>
                  </a:outerShdw>
                </a:effectLst>
                <a:cs typeface="Times New Roman" pitchFamily="18" charset="0"/>
              </a:rPr>
              <a:t>Malachi</a:t>
            </a:r>
            <a:r>
              <a:rPr lang="en-US" sz="3600" dirty="0" smtClean="0">
                <a:solidFill>
                  <a:schemeClr val="bg1"/>
                </a:solidFill>
                <a:effectLst>
                  <a:outerShdw blurRad="38100" dist="38100" dir="2700000" algn="tl">
                    <a:srgbClr val="000000">
                      <a:alpha val="43137"/>
                    </a:srgbClr>
                  </a:outerShdw>
                </a:effectLst>
                <a:cs typeface="Times New Roman" pitchFamily="18" charset="0"/>
              </a:rPr>
              <a:t>) </a:t>
            </a:r>
            <a:endParaRPr lang="en-US" sz="3600" dirty="0">
              <a:solidFill>
                <a:schemeClr val="bg1"/>
              </a:solidFill>
              <a:effectLst>
                <a:outerShdw blurRad="38100" dist="38100" dir="2700000" algn="tl">
                  <a:srgbClr val="000000">
                    <a:alpha val="43137"/>
                  </a:srgbClr>
                </a:outerShdw>
              </a:effectLst>
              <a:cs typeface="Times New Roman"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64"/>
          <a:stretch/>
        </p:blipFill>
        <p:spPr bwMode="auto">
          <a:xfrm>
            <a:off x="-76200" y="0"/>
            <a:ext cx="4964723"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01601" y="-76200"/>
            <a:ext cx="4470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Malachi 3-4</a:t>
            </a:r>
            <a:endParaRPr lang="en-US" sz="6000" dirty="0">
              <a:solidFill>
                <a:srgbClr val="4B2215"/>
              </a:solidFill>
              <a:latin typeface="Mitzvah" pitchFamily="2" charset="0"/>
            </a:endParaRPr>
          </a:p>
        </p:txBody>
      </p:sp>
      <p:sp>
        <p:nvSpPr>
          <p:cNvPr id="8" name="TextBox 7"/>
          <p:cNvSpPr txBox="1"/>
          <p:nvPr/>
        </p:nvSpPr>
        <p:spPr>
          <a:xfrm>
            <a:off x="381000" y="1715869"/>
            <a:ext cx="8305799" cy="5078313"/>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40:3-4 ~ </a:t>
            </a:r>
            <a:r>
              <a:rPr lang="en-US" sz="3600" baseline="30000" dirty="0">
                <a:effectLst>
                  <a:outerShdw blurRad="38100" dist="38100" dir="2700000" algn="tl">
                    <a:srgbClr val="000000">
                      <a:alpha val="43137"/>
                    </a:srgbClr>
                  </a:outerShdw>
                </a:effectLst>
              </a:rPr>
              <a:t>3</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The voice of one crying in the wilderness: "Prepare the way of the LORD; Make straight in the desert A highway for our God. </a:t>
            </a:r>
            <a:r>
              <a:rPr lang="en-US" sz="3600" baseline="30000" dirty="0">
                <a:effectLst>
                  <a:outerShdw blurRad="38100" dist="38100" dir="2700000" algn="tl">
                    <a:srgbClr val="000000">
                      <a:alpha val="43137"/>
                    </a:srgbClr>
                  </a:outerShdw>
                </a:effectLst>
              </a:rPr>
              <a:t>4</a:t>
            </a:r>
            <a:r>
              <a:rPr lang="en-US" sz="3600" dirty="0">
                <a:effectLst>
                  <a:outerShdw blurRad="38100" dist="38100" dir="2700000" algn="tl">
                    <a:srgbClr val="000000">
                      <a:alpha val="43137"/>
                    </a:srgbClr>
                  </a:outerShdw>
                </a:effectLst>
              </a:rPr>
              <a:t> </a:t>
            </a:r>
            <a:r>
              <a:rPr lang="en-US" sz="3600" dirty="0">
                <a:solidFill>
                  <a:srgbClr val="FFFF00"/>
                </a:solidFill>
                <a:effectLst>
                  <a:outerShdw blurRad="38100" dist="38100" dir="2700000" algn="tl">
                    <a:srgbClr val="000000">
                      <a:alpha val="43137"/>
                    </a:srgbClr>
                  </a:outerShdw>
                </a:effectLst>
              </a:rPr>
              <a:t>Every valley shall be exalted And every mountain and hill brought low; The crooked places shall be made straight And the rough places smooth;</a:t>
            </a:r>
          </a:p>
        </p:txBody>
      </p:sp>
    </p:spTree>
    <p:extLst>
      <p:ext uri="{BB962C8B-B14F-4D97-AF65-F5344CB8AC3E}">
        <p14:creationId xmlns="" xmlns:p14="http://schemas.microsoft.com/office/powerpoint/2010/main" val="266979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3416320"/>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Is. 29:13 ~ </a:t>
            </a:r>
            <a:r>
              <a:rPr lang="en-US" sz="3600" dirty="0">
                <a:solidFill>
                  <a:srgbClr val="FFFF00"/>
                </a:solidFill>
                <a:effectLst>
                  <a:outerShdw blurRad="38100" dist="38100" dir="2700000" algn="tl">
                    <a:srgbClr val="000000">
                      <a:alpha val="43137"/>
                    </a:srgbClr>
                  </a:outerShdw>
                </a:effectLst>
              </a:rPr>
              <a:t>…these people draw near to Me with their mouths and honor Me with their lips, but have removed their hearts from Me, and their fear toward Me is taught by the commandment of </a:t>
            </a:r>
            <a:r>
              <a:rPr lang="en-US" sz="3600" dirty="0" smtClean="0">
                <a:solidFill>
                  <a:srgbClr val="FFFF00"/>
                </a:solidFill>
                <a:effectLst>
                  <a:outerShdw blurRad="38100" dist="38100" dir="2700000" algn="tl">
                    <a:srgbClr val="000000">
                      <a:alpha val="43137"/>
                    </a:srgbClr>
                  </a:outerShdw>
                </a:effectLst>
              </a:rPr>
              <a:t>men.</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64"/>
          <a:stretch/>
        </p:blipFill>
        <p:spPr bwMode="auto">
          <a:xfrm>
            <a:off x="-76200" y="0"/>
            <a:ext cx="4964723"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01601" y="-76200"/>
            <a:ext cx="4470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Malachi 3-4</a:t>
            </a:r>
            <a:endParaRPr lang="en-US" sz="6000" dirty="0">
              <a:solidFill>
                <a:srgbClr val="4B2215"/>
              </a:solidFill>
              <a:latin typeface="Mitzvah" pitchFamily="2" charset="0"/>
            </a:endParaRPr>
          </a:p>
        </p:txBody>
      </p:sp>
    </p:spTree>
    <p:extLst>
      <p:ext uri="{BB962C8B-B14F-4D97-AF65-F5344CB8AC3E}">
        <p14:creationId xmlns="" xmlns:p14="http://schemas.microsoft.com/office/powerpoint/2010/main" val="2810532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print">
            <a:lum bright="20000" contrast="-40000"/>
            <a:extLst>
              <a:ext uri="{28A0092B-C50C-407E-A947-70E740481C1C}">
                <a14:useLocalDpi xmlns="" xmlns:a14="http://schemas.microsoft.com/office/drawing/2010/main" val="0"/>
              </a:ext>
            </a:extLst>
          </a:blip>
          <a:srcRect l="4253" r="2425"/>
          <a:stretch/>
        </p:blipFill>
        <p:spPr bwMode="auto">
          <a:xfrm>
            <a:off x="1942529" y="1645912"/>
            <a:ext cx="927263"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Matt. 11:14 ~ </a:t>
            </a:r>
            <a:r>
              <a:rPr lang="en-US" sz="3600" dirty="0">
                <a:solidFill>
                  <a:srgbClr val="FFFF00"/>
                </a:solidFill>
                <a:effectLst>
                  <a:outerShdw blurRad="38100" dist="38100" dir="2700000" algn="tl">
                    <a:srgbClr val="000000">
                      <a:alpha val="43137"/>
                    </a:srgbClr>
                  </a:outerShdw>
                </a:effectLst>
              </a:rPr>
              <a:t>And if you are willing to receive </a:t>
            </a:r>
            <a:r>
              <a:rPr lang="en-US" sz="3600" i="1" dirty="0">
                <a:solidFill>
                  <a:srgbClr val="FFFF00"/>
                </a:solidFill>
                <a:effectLst>
                  <a:outerShdw blurRad="38100" dist="38100" dir="2700000" algn="tl">
                    <a:srgbClr val="000000">
                      <a:alpha val="43137"/>
                    </a:srgbClr>
                  </a:outerShdw>
                </a:effectLst>
              </a:rPr>
              <a:t>it</a:t>
            </a:r>
            <a:r>
              <a:rPr lang="en-US" sz="3600" dirty="0">
                <a:solidFill>
                  <a:srgbClr val="FFFF00"/>
                </a:solidFill>
                <a:effectLst>
                  <a:outerShdw blurRad="38100" dist="38100" dir="2700000" algn="tl">
                    <a:srgbClr val="000000">
                      <a:alpha val="43137"/>
                    </a:srgbClr>
                  </a:outerShdw>
                </a:effectLst>
              </a:rPr>
              <a:t>, he is Elijah who is to come.</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64"/>
          <a:stretch/>
        </p:blipFill>
        <p:spPr bwMode="auto">
          <a:xfrm>
            <a:off x="-76200" y="0"/>
            <a:ext cx="4964723"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01601" y="-76200"/>
            <a:ext cx="4470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Malachi 3-4</a:t>
            </a:r>
            <a:endParaRPr lang="en-US" sz="6000" dirty="0">
              <a:solidFill>
                <a:srgbClr val="4B2215"/>
              </a:solidFill>
              <a:latin typeface="Mitzvah" pitchFamily="2" charset="0"/>
            </a:endParaRPr>
          </a:p>
        </p:txBody>
      </p:sp>
      <p:sp>
        <p:nvSpPr>
          <p:cNvPr id="8" name="TextBox 7"/>
          <p:cNvSpPr txBox="1"/>
          <p:nvPr/>
        </p:nvSpPr>
        <p:spPr>
          <a:xfrm>
            <a:off x="381000" y="2514600"/>
            <a:ext cx="8305799" cy="1754326"/>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Matt. </a:t>
            </a:r>
            <a:r>
              <a:rPr lang="en-US" sz="3600" dirty="0" smtClean="0">
                <a:solidFill>
                  <a:schemeClr val="bg1"/>
                </a:solidFill>
                <a:effectLst>
                  <a:outerShdw blurRad="38100" dist="38100" dir="2700000" algn="tl">
                    <a:srgbClr val="000000">
                      <a:alpha val="43137"/>
                    </a:srgbClr>
                  </a:outerShdw>
                </a:effectLst>
              </a:rPr>
              <a:t>17:11 ~ </a:t>
            </a:r>
            <a:r>
              <a:rPr lang="en-US" sz="3600" dirty="0" smtClean="0">
                <a:solidFill>
                  <a:srgbClr val="FFFF00"/>
                </a:solidFill>
              </a:rPr>
              <a:t>Jesus </a:t>
            </a:r>
            <a:r>
              <a:rPr lang="en-US" sz="3600" dirty="0" smtClean="0">
                <a:solidFill>
                  <a:srgbClr val="FFFF00"/>
                </a:solidFill>
              </a:rPr>
              <a:t>answered and said to them, “Indeed, Elijah is coming </a:t>
            </a:r>
            <a:r>
              <a:rPr lang="en-US" sz="3600" dirty="0" smtClean="0">
                <a:solidFill>
                  <a:srgbClr val="FFFF00"/>
                </a:solidFill>
              </a:rPr>
              <a:t>first</a:t>
            </a:r>
            <a:r>
              <a:rPr lang="en-US" sz="3600" dirty="0" smtClean="0">
                <a:solidFill>
                  <a:srgbClr val="FFFF00"/>
                </a:solidFill>
              </a:rPr>
              <a:t> and will restore all things.</a:t>
            </a:r>
            <a:r>
              <a:rPr lang="en-US" sz="3600" dirty="0" smtClean="0">
                <a:solidFill>
                  <a:srgbClr val="FFFF00"/>
                </a:solidFill>
                <a:effectLst>
                  <a:outerShdw blurRad="38100" dist="38100" dir="2700000" algn="tl">
                    <a:srgbClr val="000000">
                      <a:alpha val="43137"/>
                    </a:srgbClr>
                  </a:outerShdw>
                </a:effectLst>
              </a:rPr>
              <a:t> </a:t>
            </a: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6870961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500"/>
                                        <p:tgtEl>
                                          <p:spTgt spid="8"/>
                                        </p:tgtEl>
                                      </p:cBhvr>
                                    </p:animEffect>
                                  </p:childTnLst>
                                </p:cTn>
                              </p:par>
                            </p:childTnLst>
                          </p:cTn>
                        </p:par>
                        <p:par>
                          <p:cTn id="18" fill="hold">
                            <p:stCondLst>
                              <p:cond delay="500"/>
                            </p:stCondLst>
                            <p:childTnLst>
                              <p:par>
                                <p:cTn id="19" presetID="9" presetClass="emph" presetSubtype="0" grpId="2" nodeType="afterEffect">
                                  <p:stCondLst>
                                    <p:cond delay="0"/>
                                  </p:stCondLst>
                                  <p:childTnLst>
                                    <p:set>
                                      <p:cBhvr rctx="PPT">
                                        <p:cTn id="20" dur="indefinite"/>
                                        <p:tgtEl>
                                          <p:spTgt spid="41"/>
                                        </p:tgtEl>
                                        <p:attrNameLst>
                                          <p:attrName>style.opacity</p:attrName>
                                        </p:attrNameLst>
                                      </p:cBhvr>
                                      <p:to>
                                        <p:strVal val="0.5"/>
                                      </p:to>
                                    </p:set>
                                    <p:animEffect filter="image" prLst="opacity: 0.5">
                                      <p:cBhvr rctx="IE">
                                        <p:cTn id="21" dur="indefinite"/>
                                        <p:tgtEl>
                                          <p:spTgt spid="41"/>
                                        </p:tgtEl>
                                      </p:cBhvr>
                                    </p:animEffect>
                                  </p:childTnLst>
                                </p:cTn>
                              </p:par>
                              <p:par>
                                <p:cTn id="22" presetID="9" presetClass="emph" presetSubtype="0"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5" fill="hold" grpId="1" nodeType="clickEffect">
                                  <p:stCondLst>
                                    <p:cond delay="0"/>
                                  </p:stCondLst>
                                  <p:childTnLst>
                                    <p:animEffect transition="out" filter="randombar(vertical)">
                                      <p:cBhvr>
                                        <p:cTn id="28" dur="500"/>
                                        <p:tgtEl>
                                          <p:spTgt spid="41"/>
                                        </p:tgtEl>
                                      </p:cBhvr>
                                    </p:animEffect>
                                    <p:set>
                                      <p:cBhvr>
                                        <p:cTn id="29" dur="1" fill="hold">
                                          <p:stCondLst>
                                            <p:cond delay="499"/>
                                          </p:stCondLst>
                                        </p:cTn>
                                        <p:tgtEl>
                                          <p:spTgt spid="41"/>
                                        </p:tgtEl>
                                        <p:attrNameLst>
                                          <p:attrName>style.visibility</p:attrName>
                                        </p:attrNameLst>
                                      </p:cBhvr>
                                      <p:to>
                                        <p:strVal val="hidden"/>
                                      </p:to>
                                    </p:set>
                                  </p:childTnLst>
                                </p:cTn>
                              </p:par>
                              <p:par>
                                <p:cTn id="30" presetID="14" presetClass="exit" presetSubtype="5" fill="hold" nodeType="withEffect">
                                  <p:stCondLst>
                                    <p:cond delay="0"/>
                                  </p:stCondLst>
                                  <p:childTnLst>
                                    <p:animEffect transition="out" filter="randombar(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4" presetClass="exit" presetSubtype="5" fill="hold" grpId="1" nodeType="withEffect">
                                  <p:stCondLst>
                                    <p:cond delay="0"/>
                                  </p:stCondLst>
                                  <p:childTnLst>
                                    <p:animEffect transition="out" filter="randombar(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McGee</a:t>
            </a:r>
            <a:r>
              <a:rPr lang="en-US" sz="3600" dirty="0">
                <a:solidFill>
                  <a:srgbClr val="FFFF00"/>
                </a:solidFill>
                <a:effectLst>
                  <a:outerShdw blurRad="38100" dist="38100" dir="2700000" algn="tl">
                    <a:srgbClr val="000000">
                      <a:alpha val="43137"/>
                    </a:srgbClr>
                  </a:outerShdw>
                </a:effectLst>
              </a:rPr>
              <a:t> </a:t>
            </a:r>
            <a:r>
              <a:rPr lang="en-US" sz="3600" dirty="0" smtClean="0">
                <a:solidFill>
                  <a:srgbClr val="FFFF00"/>
                </a:solidFill>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"Pimple </a:t>
            </a:r>
            <a:r>
              <a:rPr lang="en-US" sz="3600" dirty="0">
                <a:effectLst>
                  <a:outerShdw blurRad="38100" dist="38100" dir="2700000" algn="tl">
                    <a:srgbClr val="000000">
                      <a:alpha val="43137"/>
                    </a:srgbClr>
                  </a:outerShdw>
                </a:effectLst>
              </a:rPr>
              <a:t>of rebellion became an internal cancer."</a:t>
            </a:r>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64"/>
          <a:stretch/>
        </p:blipFill>
        <p:spPr bwMode="auto">
          <a:xfrm>
            <a:off x="-76200" y="0"/>
            <a:ext cx="4964723"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01601" y="-76200"/>
            <a:ext cx="4470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Malachi 3-4</a:t>
            </a:r>
            <a:endParaRPr lang="en-US" sz="6000" dirty="0">
              <a:solidFill>
                <a:srgbClr val="4B2215"/>
              </a:solidFill>
              <a:latin typeface="Mitzvah" pitchFamily="2" charset="0"/>
            </a:endParaRPr>
          </a:p>
        </p:txBody>
      </p:sp>
    </p:spTree>
    <p:extLst>
      <p:ext uri="{BB962C8B-B14F-4D97-AF65-F5344CB8AC3E}">
        <p14:creationId xmlns="" xmlns:p14="http://schemas.microsoft.com/office/powerpoint/2010/main" val="4881338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1717</TotalTime>
  <Words>198</Words>
  <Application>Microsoft Office PowerPoint</Application>
  <PresentationFormat>On-screen Show (4:3)</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Minor Prophets</vt:lpstr>
      <vt:lpstr>Slide 1</vt:lpstr>
      <vt:lpstr>Slide 2</vt:lpstr>
      <vt:lpstr>Slide 3</vt:lpstr>
      <vt:lpstr>Slide 4</vt:lpstr>
      <vt:lpstr>Slide 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8</cp:revision>
  <dcterms:created xsi:type="dcterms:W3CDTF">2012-10-09T17:25:17Z</dcterms:created>
  <dcterms:modified xsi:type="dcterms:W3CDTF">2012-10-13T14:07:50Z</dcterms:modified>
</cp:coreProperties>
</file>