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8" r:id="rId3"/>
    <p:sldId id="257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84" r:id="rId16"/>
    <p:sldId id="285" r:id="rId17"/>
    <p:sldId id="286" r:id="rId18"/>
    <p:sldId id="280" r:id="rId19"/>
    <p:sldId id="288" r:id="rId20"/>
    <p:sldId id="275" r:id="rId21"/>
    <p:sldId id="276" r:id="rId22"/>
    <p:sldId id="278" r:id="rId23"/>
    <p:sldId id="279" r:id="rId24"/>
    <p:sldId id="277" r:id="rId25"/>
    <p:sldId id="263" r:id="rId26"/>
    <p:sldId id="287" r:id="rId27"/>
    <p:sldId id="262" r:id="rId28"/>
    <p:sldId id="259" r:id="rId29"/>
    <p:sldId id="281" r:id="rId30"/>
    <p:sldId id="260" r:id="rId31"/>
    <p:sldId id="282" r:id="rId32"/>
    <p:sldId id="290" r:id="rId33"/>
    <p:sldId id="291" r:id="rId34"/>
    <p:sldId id="293" r:id="rId35"/>
    <p:sldId id="289" r:id="rId36"/>
    <p:sldId id="292" r:id="rId37"/>
  </p:sldIdLst>
  <p:sldSz cx="9144000" cy="6858000" type="screen4x3"/>
  <p:notesSz cx="6858000" cy="9144000"/>
  <p:embeddedFontLst>
    <p:embeddedFont>
      <p:font typeface="Leelawadee UI Semilight" panose="020B0402040204020203" pitchFamily="34" charset="-34"/>
      <p:regular r:id="rId38"/>
    </p:embeddedFont>
    <p:embeddedFont>
      <p:font typeface="Penoir" panose="020B0500000000000000" pitchFamily="34" charset="0"/>
      <p:regular r:id="rId39"/>
      <p:bold r:id="rId40"/>
      <p:italic r:id="rId41"/>
      <p:boldItalic r:id="rId42"/>
    </p:embeddedFont>
    <p:embeddedFont>
      <p:font typeface="Arial Rounded MT Bold" panose="020F0704030504030204" pitchFamily="34" charset="0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97B0"/>
    <a:srgbClr val="548235"/>
    <a:srgbClr val="FF000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10" autoAdjust="0"/>
    <p:restoredTop sz="93467" autoAdjust="0"/>
  </p:normalViewPr>
  <p:slideViewPr>
    <p:cSldViewPr showGuides="1">
      <p:cViewPr>
        <p:scale>
          <a:sx n="61" d="100"/>
          <a:sy n="61" d="100"/>
        </p:scale>
        <p:origin x="552" y="6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8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3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580E-090D-4AF6-8F9B-5746EE2920A6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269F-32CA-41FD-85D2-4FC326D43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7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580E-090D-4AF6-8F9B-5746EE2920A6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269F-32CA-41FD-85D2-4FC326D43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8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580E-090D-4AF6-8F9B-5746EE2920A6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269F-32CA-41FD-85D2-4FC326D43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3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580E-090D-4AF6-8F9B-5746EE2920A6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269F-32CA-41FD-85D2-4FC326D43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8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580E-090D-4AF6-8F9B-5746EE2920A6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269F-32CA-41FD-85D2-4FC326D43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580E-090D-4AF6-8F9B-5746EE2920A6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269F-32CA-41FD-85D2-4FC326D43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0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580E-090D-4AF6-8F9B-5746EE2920A6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269F-32CA-41FD-85D2-4FC326D43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6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580E-090D-4AF6-8F9B-5746EE2920A6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269F-32CA-41FD-85D2-4FC326D43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7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580E-090D-4AF6-8F9B-5746EE2920A6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269F-32CA-41FD-85D2-4FC326D43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0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580E-090D-4AF6-8F9B-5746EE2920A6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269F-32CA-41FD-85D2-4FC326D43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5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580E-090D-4AF6-8F9B-5746EE2920A6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269F-32CA-41FD-85D2-4FC326D43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4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5580E-090D-4AF6-8F9B-5746EE2920A6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B269F-32CA-41FD-85D2-4FC326D43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6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32389" y="2399066"/>
            <a:ext cx="3441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25425" algn="l"/>
              </a:tabLst>
            </a:pPr>
            <a: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A CD OF THIS MESSAGE     	WILL BE AVAILABLE 	IMMEDIATELY FOLLOWING THE SERVICE</a:t>
            </a:r>
            <a:endParaRPr lang="en-US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9677" b="21543"/>
          <a:stretch/>
        </p:blipFill>
        <p:spPr>
          <a:xfrm>
            <a:off x="449654" y="2446170"/>
            <a:ext cx="732859" cy="1102741"/>
          </a:xfrm>
          <a:prstGeom prst="rect">
            <a:avLst/>
          </a:prstGeom>
          <a:effectLst>
            <a:glow rad="317500">
              <a:schemeClr val="bg1">
                <a:alpha val="7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3338" r="19837" b="19578"/>
          <a:stretch/>
        </p:blipFill>
        <p:spPr>
          <a:xfrm>
            <a:off x="429632" y="4645556"/>
            <a:ext cx="852641" cy="816453"/>
          </a:xfrm>
          <a:prstGeom prst="rect">
            <a:avLst/>
          </a:prstGeom>
          <a:effectLst>
            <a:glow rad="317500">
              <a:schemeClr val="bg1">
                <a:alpha val="7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1074175" y="4571629"/>
            <a:ext cx="33380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4488"/>
            <a:r>
              <a:rPr lang="en-US" sz="2000" b="1" cap="all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It will also be available 	for podcast later 	this week at calvaryokc.com</a:t>
            </a:r>
            <a:endParaRPr lang="en-US" sz="2000" b="1" cap="all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3239869"/>
            <a:ext cx="3677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2 3 : 1 – 2 4 : 2 3</a:t>
            </a:r>
            <a:endParaRPr lang="en-US" sz="3600" dirty="0">
              <a:solidFill>
                <a:schemeClr val="bg1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762500" y="1600200"/>
            <a:ext cx="4381500" cy="990600"/>
            <a:chOff x="4762500" y="1600200"/>
            <a:chExt cx="4381500" cy="990600"/>
          </a:xfrm>
        </p:grpSpPr>
        <p:sp>
          <p:nvSpPr>
            <p:cNvPr id="11" name="Rectangle 10"/>
            <p:cNvSpPr/>
            <p:nvPr/>
          </p:nvSpPr>
          <p:spPr>
            <a:xfrm>
              <a:off x="4762500" y="1600200"/>
              <a:ext cx="4381500" cy="9906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53000" y="1676400"/>
              <a:ext cx="40005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351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368" y="706608"/>
            <a:ext cx="8249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Trumpets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Tishri 1,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Regathering of Israel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7" name="Rectangle 6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2 3 : 1 – 2 4 : 2 3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681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5" name="Rectangle 4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2 3 : 1 – 2 4 : 2 3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691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368" y="706608"/>
            <a:ext cx="82492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Is. 27:13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it shall be in that day:</a:t>
            </a:r>
          </a:p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trumpet will be blown;</a:t>
            </a:r>
          </a:p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will come, who are about to perish in the land of Assyria,</a:t>
            </a:r>
          </a:p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who are outcasts in the land of Egypt,</a:t>
            </a:r>
          </a:p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shall worship the LORD in the holy mount at Jerusalem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7" name="Rectangle 6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2 3 : 1 – 2 4 : 2 3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981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5" name="Rectangle 4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2 3 : 1 – 2 4 : 2 3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120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368" y="706608"/>
            <a:ext cx="8249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 of Atonement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Tishri 10 ~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Jesus' work on the Cross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7" name="Rectangle 6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2 3 : 1 – 2 4 : 2 3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396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5" name="Rectangle 4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2 3 : 1 – 2 4 : 2 3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463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368" y="706608"/>
            <a:ext cx="8249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Tabernacles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Tishri 15-22,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"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tabernacling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with men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7" name="Rectangle 6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2 3 : 1 – 2 4 : 2 3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527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5" name="Rectangle 4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2 3 : 1 – 2 4 : 2 3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397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7" name="Rectangle 6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2 3 : 1 – 2 4 : 2 3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9" name="Picture 8" descr="_CT203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0125">
            <a:off x="2498233" y="789709"/>
            <a:ext cx="3746911" cy="5597236"/>
          </a:xfrm>
          <a:prstGeom prst="rect">
            <a:avLst/>
          </a:prstGeom>
          <a:effectLst>
            <a:outerShdw blurRad="76200" dist="254000" dir="2700000" algn="tl" rotWithShape="0">
              <a:schemeClr val="bg1">
                <a:alpha val="40000"/>
              </a:schemeClr>
            </a:outerShdw>
            <a:softEdge rad="127000"/>
          </a:effectLst>
        </p:spPr>
      </p:pic>
      <p:sp>
        <p:nvSpPr>
          <p:cNvPr id="10" name="TextBox 9"/>
          <p:cNvSpPr txBox="1"/>
          <p:nvPr/>
        </p:nvSpPr>
        <p:spPr>
          <a:xfrm>
            <a:off x="471055" y="3144965"/>
            <a:ext cx="18565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Pool of Siloam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cxnSp>
        <p:nvCxnSpPr>
          <p:cNvPr id="11" name="Straight Arrow Connector 10"/>
          <p:cNvCxnSpPr>
            <a:stCxn id="10" idx="2"/>
          </p:cNvCxnSpPr>
          <p:nvPr/>
        </p:nvCxnSpPr>
        <p:spPr>
          <a:xfrm rot="16200000" flipH="1">
            <a:off x="1820146" y="3801346"/>
            <a:ext cx="488362" cy="1330035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2951018" y="3602182"/>
            <a:ext cx="443346" cy="900545"/>
          </a:xfrm>
          <a:custGeom>
            <a:avLst/>
            <a:gdLst>
              <a:gd name="connsiteX0" fmla="*/ 0 w 443346"/>
              <a:gd name="connsiteY0" fmla="*/ 900545 h 900545"/>
              <a:gd name="connsiteX1" fmla="*/ 69273 w 443346"/>
              <a:gd name="connsiteY1" fmla="*/ 678873 h 900545"/>
              <a:gd name="connsiteX2" fmla="*/ 138546 w 443346"/>
              <a:gd name="connsiteY2" fmla="*/ 471054 h 900545"/>
              <a:gd name="connsiteX3" fmla="*/ 221673 w 443346"/>
              <a:gd name="connsiteY3" fmla="*/ 277091 h 900545"/>
              <a:gd name="connsiteX4" fmla="*/ 304800 w 443346"/>
              <a:gd name="connsiteY4" fmla="*/ 110836 h 900545"/>
              <a:gd name="connsiteX5" fmla="*/ 443346 w 443346"/>
              <a:gd name="connsiteY5" fmla="*/ 0 h 900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346" h="900545">
                <a:moveTo>
                  <a:pt x="0" y="900545"/>
                </a:moveTo>
                <a:lnTo>
                  <a:pt x="69273" y="678873"/>
                </a:lnTo>
                <a:lnTo>
                  <a:pt x="138546" y="471054"/>
                </a:lnTo>
                <a:lnTo>
                  <a:pt x="221673" y="277091"/>
                </a:lnTo>
                <a:lnTo>
                  <a:pt x="304800" y="110836"/>
                </a:lnTo>
                <a:lnTo>
                  <a:pt x="443346" y="0"/>
                </a:lnTo>
              </a:path>
            </a:pathLst>
          </a:cu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768596" y="2674620"/>
            <a:ext cx="169164" cy="365760"/>
          </a:xfrm>
          <a:custGeom>
            <a:avLst/>
            <a:gdLst>
              <a:gd name="connsiteX0" fmla="*/ 0 w 169164"/>
              <a:gd name="connsiteY0" fmla="*/ 365760 h 365760"/>
              <a:gd name="connsiteX1" fmla="*/ 32004 w 169164"/>
              <a:gd name="connsiteY1" fmla="*/ 315468 h 365760"/>
              <a:gd name="connsiteX2" fmla="*/ 64008 w 169164"/>
              <a:gd name="connsiteY2" fmla="*/ 242316 h 365760"/>
              <a:gd name="connsiteX3" fmla="*/ 100584 w 169164"/>
              <a:gd name="connsiteY3" fmla="*/ 182880 h 365760"/>
              <a:gd name="connsiteX4" fmla="*/ 123444 w 169164"/>
              <a:gd name="connsiteY4" fmla="*/ 141732 h 365760"/>
              <a:gd name="connsiteX5" fmla="*/ 155448 w 169164"/>
              <a:gd name="connsiteY5" fmla="*/ 68580 h 365760"/>
              <a:gd name="connsiteX6" fmla="*/ 169164 w 169164"/>
              <a:gd name="connsiteY6" fmla="*/ 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164" h="365760">
                <a:moveTo>
                  <a:pt x="0" y="365760"/>
                </a:moveTo>
                <a:lnTo>
                  <a:pt x="32004" y="315468"/>
                </a:lnTo>
                <a:lnTo>
                  <a:pt x="64008" y="242316"/>
                </a:lnTo>
                <a:lnTo>
                  <a:pt x="100584" y="182880"/>
                </a:lnTo>
                <a:lnTo>
                  <a:pt x="123444" y="141732"/>
                </a:lnTo>
                <a:lnTo>
                  <a:pt x="155448" y="68580"/>
                </a:lnTo>
                <a:lnTo>
                  <a:pt x="169164" y="0"/>
                </a:lnTo>
              </a:path>
            </a:pathLst>
          </a:custGeom>
          <a:ln w="28575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5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368" y="706608"/>
            <a:ext cx="82492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7:37-39 ~ </a:t>
            </a:r>
            <a:r>
              <a:rPr lang="en-US" sz="32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last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that great day of the feast, Jesus stood and cried out, saying, “If anyone thirsts, let him come to Me and drink. </a:t>
            </a:r>
            <a:r>
              <a:rPr lang="en-US" sz="32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who believes in Me, as the Scripture has said, out of his heart will flow rivers of living water.” </a:t>
            </a:r>
            <a:r>
              <a:rPr lang="en-US" sz="32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this He spoke concerning the Spirit, whom those believing in Him would receive; for the Holy Spirit was not yet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given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because Jesus was not yet glorified.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7" name="Rectangle 6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2 3 : 1 – 2 4 : 2 3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886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368" y="706608"/>
            <a:ext cx="8249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Holy convocation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qodesh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mikrah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8258" y="1237521"/>
            <a:ext cx="8008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sacred assemblies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7" name="Rectangle 6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2 3 : 1 – 2 4 : 2 3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85800" y="1777425"/>
            <a:ext cx="8008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mikrah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alone means holy convocation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5782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5" name="Rectangle 4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2 3 : 1 – 2 4 : 2 3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84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368" y="706608"/>
            <a:ext cx="82492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Zech. 14:16-19 ~ 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it shall come to pass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everyone who is left of all the nations which came against Jerusalem shall go up from year to year to worship the King, the </a:t>
            </a:r>
            <a:r>
              <a:rPr lang="en-US" sz="3200" b="1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hosts, and to keep the Feast of Tabernacles. 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it shall be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whichever of the families of the earth do not come up to Jerusalem to worship the King, the </a:t>
            </a:r>
            <a:r>
              <a:rPr lang="en-US" sz="3200" b="1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hosts, on them there will be no rain.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the family of Egypt will not come up and enter in,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7" name="Rectangle 6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2 3 : 1 – 2 4 : 2 3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511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368" y="706608"/>
            <a:ext cx="82492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shall have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they shall receive the plague with which the </a:t>
            </a:r>
            <a:r>
              <a:rPr lang="en-US" sz="3200" b="1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strikes the nations who do not come up to keep the Feast of Tabernacles.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shall be the punishment of Egypt and the punishment of all the nations that do not come up to keep the Feast of Tabernacles.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7" name="Rectangle 6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2 3 : 1 – 2 4 : 2 3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233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368" y="706608"/>
            <a:ext cx="82492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Rev. 21:3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 heard a loud voice from heaven saying, “Behold, the tabernacle of God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men, and He will dwell with them, and they shall be His people. God Himself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be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them and be their God.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7" name="Rectangle 6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2 3 : 1 – 2 4 : 2 3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909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5" name="Rectangle 4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2 3 : 1 – 2 4 : 2 3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34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7" name="Rectangle 6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2 3 : 1 – 2 4 : 2 3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8" name="Group 4"/>
          <p:cNvGrpSpPr>
            <a:grpSpLocks/>
          </p:cNvGrpSpPr>
          <p:nvPr/>
        </p:nvGrpSpPr>
        <p:grpSpPr bwMode="auto">
          <a:xfrm>
            <a:off x="438150" y="3314700"/>
            <a:ext cx="8382000" cy="763588"/>
            <a:chOff x="276" y="2096"/>
            <a:chExt cx="5280" cy="481"/>
          </a:xfrm>
        </p:grpSpPr>
        <p:grpSp>
          <p:nvGrpSpPr>
            <p:cNvPr id="62" name="Group 5"/>
            <p:cNvGrpSpPr>
              <a:grpSpLocks/>
            </p:cNvGrpSpPr>
            <p:nvPr/>
          </p:nvGrpSpPr>
          <p:grpSpPr bwMode="auto">
            <a:xfrm>
              <a:off x="276" y="2096"/>
              <a:ext cx="5196" cy="481"/>
              <a:chOff x="276" y="2096"/>
              <a:chExt cx="5196" cy="481"/>
            </a:xfrm>
          </p:grpSpPr>
          <p:grpSp>
            <p:nvGrpSpPr>
              <p:cNvPr id="72" name="Group 6"/>
              <p:cNvGrpSpPr>
                <a:grpSpLocks/>
              </p:cNvGrpSpPr>
              <p:nvPr/>
            </p:nvGrpSpPr>
            <p:grpSpPr bwMode="auto">
              <a:xfrm>
                <a:off x="276" y="2097"/>
                <a:ext cx="5196" cy="480"/>
                <a:chOff x="276" y="2096"/>
                <a:chExt cx="5196" cy="480"/>
              </a:xfrm>
            </p:grpSpPr>
            <p:grpSp>
              <p:nvGrpSpPr>
                <p:cNvPr id="85" name="Group 7"/>
                <p:cNvGrpSpPr>
                  <a:grpSpLocks/>
                </p:cNvGrpSpPr>
                <p:nvPr/>
              </p:nvGrpSpPr>
              <p:grpSpPr bwMode="auto">
                <a:xfrm>
                  <a:off x="288" y="2336"/>
                  <a:ext cx="5184" cy="240"/>
                  <a:chOff x="288" y="2160"/>
                  <a:chExt cx="5184" cy="240"/>
                </a:xfrm>
              </p:grpSpPr>
              <p:sp>
                <p:nvSpPr>
                  <p:cNvPr id="103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88" y="2160"/>
                    <a:ext cx="5184" cy="240"/>
                  </a:xfrm>
                  <a:prstGeom prst="rect">
                    <a:avLst/>
                  </a:prstGeom>
                  <a:solidFill>
                    <a:srgbClr val="FF9933"/>
                  </a:solidFill>
                  <a:ln w="9525">
                    <a:solidFill>
                      <a:schemeClr val="bg2">
                        <a:lumMod val="10000"/>
                      </a:schemeClr>
                    </a:solidFill>
                    <a:miter lim="800000"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27000" h="127000"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200" b="1">
                      <a:solidFill>
                        <a:schemeClr val="bg2">
                          <a:lumMod val="10000"/>
                        </a:schemeClr>
                      </a:solidFill>
                    </a:endParaRPr>
                  </a:p>
                </p:txBody>
              </p:sp>
              <p:sp>
                <p:nvSpPr>
                  <p:cNvPr id="104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720" y="2160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>
                        <a:lumMod val="10000"/>
                      </a:schemeClr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27000" h="127000"/>
                  </a:sp3d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200" b="1">
                      <a:solidFill>
                        <a:schemeClr val="bg2">
                          <a:lumMod val="10000"/>
                        </a:schemeClr>
                      </a:solidFill>
                    </a:endParaRPr>
                  </a:p>
                </p:txBody>
              </p:sp>
              <p:sp>
                <p:nvSpPr>
                  <p:cNvPr id="105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2160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>
                        <a:lumMod val="10000"/>
                      </a:schemeClr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27000" h="127000"/>
                  </a:sp3d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200" b="1">
                      <a:solidFill>
                        <a:schemeClr val="bg2">
                          <a:lumMod val="10000"/>
                        </a:schemeClr>
                      </a:solidFill>
                    </a:endParaRPr>
                  </a:p>
                </p:txBody>
              </p:sp>
              <p:sp>
                <p:nvSpPr>
                  <p:cNvPr id="106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1584" y="2160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>
                        <a:lumMod val="10000"/>
                      </a:schemeClr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27000" h="127000"/>
                  </a:sp3d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200" b="1">
                      <a:solidFill>
                        <a:schemeClr val="bg2">
                          <a:lumMod val="10000"/>
                        </a:schemeClr>
                      </a:solidFill>
                    </a:endParaRPr>
                  </a:p>
                </p:txBody>
              </p:sp>
              <p:sp>
                <p:nvSpPr>
                  <p:cNvPr id="107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016" y="2160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>
                        <a:lumMod val="10000"/>
                      </a:schemeClr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27000" h="127000"/>
                  </a:sp3d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200" b="1">
                      <a:solidFill>
                        <a:schemeClr val="bg2">
                          <a:lumMod val="10000"/>
                        </a:schemeClr>
                      </a:solidFill>
                    </a:endParaRPr>
                  </a:p>
                </p:txBody>
              </p:sp>
              <p:sp>
                <p:nvSpPr>
                  <p:cNvPr id="108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2160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>
                        <a:lumMod val="10000"/>
                      </a:schemeClr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27000" h="127000"/>
                  </a:sp3d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200" b="1">
                      <a:solidFill>
                        <a:schemeClr val="bg2">
                          <a:lumMod val="10000"/>
                        </a:schemeClr>
                      </a:solidFill>
                    </a:endParaRPr>
                  </a:p>
                </p:txBody>
              </p:sp>
              <p:sp>
                <p:nvSpPr>
                  <p:cNvPr id="109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2160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>
                        <a:lumMod val="10000"/>
                      </a:schemeClr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27000" h="127000"/>
                  </a:sp3d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200" b="1">
                      <a:solidFill>
                        <a:schemeClr val="bg2">
                          <a:lumMod val="10000"/>
                        </a:schemeClr>
                      </a:solidFill>
                    </a:endParaRPr>
                  </a:p>
                </p:txBody>
              </p:sp>
              <p:sp>
                <p:nvSpPr>
                  <p:cNvPr id="110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3312" y="2160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>
                        <a:lumMod val="10000"/>
                      </a:schemeClr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27000" h="127000"/>
                  </a:sp3d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200" b="1">
                      <a:solidFill>
                        <a:schemeClr val="bg2">
                          <a:lumMod val="10000"/>
                        </a:schemeClr>
                      </a:solidFill>
                    </a:endParaRPr>
                  </a:p>
                </p:txBody>
              </p:sp>
              <p:sp>
                <p:nvSpPr>
                  <p:cNvPr id="111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2160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>
                        <a:lumMod val="10000"/>
                      </a:schemeClr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27000" h="127000"/>
                  </a:sp3d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200" b="1">
                      <a:solidFill>
                        <a:schemeClr val="bg2">
                          <a:lumMod val="10000"/>
                        </a:schemeClr>
                      </a:solidFill>
                    </a:endParaRPr>
                  </a:p>
                </p:txBody>
              </p:sp>
              <p:sp>
                <p:nvSpPr>
                  <p:cNvPr id="112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2160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>
                        <a:lumMod val="10000"/>
                      </a:schemeClr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27000" h="127000"/>
                  </a:sp3d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200" b="1">
                      <a:solidFill>
                        <a:schemeClr val="bg2">
                          <a:lumMod val="10000"/>
                        </a:schemeClr>
                      </a:solidFill>
                    </a:endParaRPr>
                  </a:p>
                </p:txBody>
              </p:sp>
              <p:sp>
                <p:nvSpPr>
                  <p:cNvPr id="113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5040" y="2160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>
                        <a:lumMod val="10000"/>
                      </a:schemeClr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27000" h="127000"/>
                  </a:sp3d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200" b="1">
                      <a:solidFill>
                        <a:schemeClr val="bg2">
                          <a:lumMod val="10000"/>
                        </a:schemeClr>
                      </a:solidFill>
                    </a:endParaRPr>
                  </a:p>
                </p:txBody>
              </p:sp>
              <p:sp>
                <p:nvSpPr>
                  <p:cNvPr id="114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4608" y="2160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>
                        <a:lumMod val="10000"/>
                      </a:schemeClr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27000" h="127000"/>
                  </a:sp3d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200" b="1">
                      <a:solidFill>
                        <a:schemeClr val="bg2">
                          <a:lumMod val="10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86" name="Rectangle 20"/>
                <p:cNvSpPr>
                  <a:spLocks noChangeArrowheads="1"/>
                </p:cNvSpPr>
                <p:nvPr/>
              </p:nvSpPr>
              <p:spPr bwMode="auto">
                <a:xfrm>
                  <a:off x="288" y="2096"/>
                  <a:ext cx="5184" cy="240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bg2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200" b="1">
                    <a:solidFill>
                      <a:schemeClr val="bg2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87" name="Line 21"/>
                <p:cNvSpPr>
                  <a:spLocks noChangeShapeType="1"/>
                </p:cNvSpPr>
                <p:nvPr/>
              </p:nvSpPr>
              <p:spPr bwMode="auto">
                <a:xfrm>
                  <a:off x="525" y="2096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200" b="1">
                    <a:solidFill>
                      <a:schemeClr val="bg2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88" name="Line 22"/>
                <p:cNvSpPr>
                  <a:spLocks noChangeShapeType="1"/>
                </p:cNvSpPr>
                <p:nvPr/>
              </p:nvSpPr>
              <p:spPr bwMode="auto">
                <a:xfrm>
                  <a:off x="942" y="2096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200" b="1">
                    <a:solidFill>
                      <a:schemeClr val="bg2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89" name="Line 23"/>
                <p:cNvSpPr>
                  <a:spLocks noChangeShapeType="1"/>
                </p:cNvSpPr>
                <p:nvPr/>
              </p:nvSpPr>
              <p:spPr bwMode="auto">
                <a:xfrm>
                  <a:off x="1371" y="2096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200" b="1">
                    <a:solidFill>
                      <a:schemeClr val="bg2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90" name="Line 24"/>
                <p:cNvSpPr>
                  <a:spLocks noChangeShapeType="1"/>
                </p:cNvSpPr>
                <p:nvPr/>
              </p:nvSpPr>
              <p:spPr bwMode="auto">
                <a:xfrm>
                  <a:off x="1806" y="2096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200" b="1">
                    <a:solidFill>
                      <a:schemeClr val="bg2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91" name="Line 25"/>
                <p:cNvSpPr>
                  <a:spLocks noChangeShapeType="1"/>
                </p:cNvSpPr>
                <p:nvPr/>
              </p:nvSpPr>
              <p:spPr bwMode="auto">
                <a:xfrm>
                  <a:off x="2235" y="2096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200" b="1">
                    <a:solidFill>
                      <a:schemeClr val="bg2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92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76" y="2111"/>
                  <a:ext cx="288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1200" b="1">
                      <a:solidFill>
                        <a:schemeClr val="bg2">
                          <a:lumMod val="10000"/>
                        </a:schemeClr>
                      </a:solidFill>
                    </a:rPr>
                    <a:t>Mar</a:t>
                  </a:r>
                </a:p>
              </p:txBody>
            </p:sp>
            <p:sp>
              <p:nvSpPr>
                <p:cNvPr id="93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528" y="2113"/>
                  <a:ext cx="38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200" b="1">
                      <a:solidFill>
                        <a:schemeClr val="bg2">
                          <a:lumMod val="10000"/>
                        </a:schemeClr>
                      </a:solidFill>
                    </a:rPr>
                    <a:t>Apr</a:t>
                  </a:r>
                </a:p>
              </p:txBody>
            </p:sp>
            <p:sp>
              <p:nvSpPr>
                <p:cNvPr id="9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960" y="2111"/>
                  <a:ext cx="38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200" b="1">
                      <a:solidFill>
                        <a:schemeClr val="bg2">
                          <a:lumMod val="10000"/>
                        </a:schemeClr>
                      </a:solidFill>
                    </a:rPr>
                    <a:t>May</a:t>
                  </a:r>
                </a:p>
              </p:txBody>
            </p:sp>
            <p:sp>
              <p:nvSpPr>
                <p:cNvPr id="95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392" y="2116"/>
                  <a:ext cx="38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200" b="1">
                      <a:solidFill>
                        <a:schemeClr val="bg2">
                          <a:lumMod val="10000"/>
                        </a:schemeClr>
                      </a:solidFill>
                    </a:rPr>
                    <a:t>Jun</a:t>
                  </a:r>
                </a:p>
              </p:txBody>
            </p:sp>
            <p:sp>
              <p:nvSpPr>
                <p:cNvPr id="96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827" y="2117"/>
                  <a:ext cx="38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200" b="1">
                      <a:solidFill>
                        <a:schemeClr val="bg2">
                          <a:lumMod val="10000"/>
                        </a:schemeClr>
                      </a:solidFill>
                    </a:rPr>
                    <a:t>Jul</a:t>
                  </a:r>
                </a:p>
              </p:txBody>
            </p:sp>
            <p:sp>
              <p:nvSpPr>
                <p:cNvPr id="97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2262" y="2117"/>
                  <a:ext cx="38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200" b="1">
                      <a:solidFill>
                        <a:schemeClr val="bg2">
                          <a:lumMod val="10000"/>
                        </a:schemeClr>
                      </a:solidFill>
                    </a:rPr>
                    <a:t>Aug</a:t>
                  </a:r>
                </a:p>
              </p:txBody>
            </p:sp>
            <p:sp>
              <p:nvSpPr>
                <p:cNvPr id="98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12" y="2378"/>
                  <a:ext cx="38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200" b="1">
                      <a:solidFill>
                        <a:schemeClr val="bg2">
                          <a:lumMod val="10000"/>
                        </a:schemeClr>
                      </a:solidFill>
                    </a:rPr>
                    <a:t>Nisan</a:t>
                  </a:r>
                </a:p>
              </p:txBody>
            </p:sp>
            <p:sp>
              <p:nvSpPr>
                <p:cNvPr id="99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738" y="2384"/>
                  <a:ext cx="38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200" b="1">
                      <a:solidFill>
                        <a:schemeClr val="bg2">
                          <a:lumMod val="10000"/>
                        </a:schemeClr>
                      </a:solidFill>
                    </a:rPr>
                    <a:t>Iyar</a:t>
                  </a:r>
                </a:p>
              </p:txBody>
            </p:sp>
            <p:sp>
              <p:nvSpPr>
                <p:cNvPr id="100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1176" y="2384"/>
                  <a:ext cx="38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200" b="1">
                      <a:solidFill>
                        <a:schemeClr val="bg2">
                          <a:lumMod val="10000"/>
                        </a:schemeClr>
                      </a:solidFill>
                    </a:rPr>
                    <a:t>Sivan</a:t>
                  </a:r>
                </a:p>
              </p:txBody>
            </p:sp>
            <p:sp>
              <p:nvSpPr>
                <p:cNvPr id="101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557" y="2384"/>
                  <a:ext cx="480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200" b="1">
                      <a:solidFill>
                        <a:schemeClr val="bg2">
                          <a:lumMod val="10000"/>
                        </a:schemeClr>
                      </a:solidFill>
                    </a:rPr>
                    <a:t>Tammuz</a:t>
                  </a:r>
                </a:p>
              </p:txBody>
            </p:sp>
            <p:sp>
              <p:nvSpPr>
                <p:cNvPr id="102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2043" y="2384"/>
                  <a:ext cx="38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200" b="1">
                      <a:solidFill>
                        <a:schemeClr val="bg2">
                          <a:lumMod val="10000"/>
                        </a:schemeClr>
                      </a:solidFill>
                    </a:rPr>
                    <a:t>Av</a:t>
                  </a:r>
                </a:p>
              </p:txBody>
            </p:sp>
          </p:grpSp>
          <p:sp>
            <p:nvSpPr>
              <p:cNvPr id="73" name="Line 37"/>
              <p:cNvSpPr>
                <a:spLocks noChangeShapeType="1"/>
              </p:cNvSpPr>
              <p:nvPr/>
            </p:nvSpPr>
            <p:spPr bwMode="auto">
              <a:xfrm>
                <a:off x="2670" y="209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27000" h="127000"/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200" b="1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4" name="Line 38"/>
              <p:cNvSpPr>
                <a:spLocks noChangeShapeType="1"/>
              </p:cNvSpPr>
              <p:nvPr/>
            </p:nvSpPr>
            <p:spPr bwMode="auto">
              <a:xfrm>
                <a:off x="3102" y="209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27000" h="127000"/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200" b="1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5" name="Line 39"/>
              <p:cNvSpPr>
                <a:spLocks noChangeShapeType="1"/>
              </p:cNvSpPr>
              <p:nvPr/>
            </p:nvSpPr>
            <p:spPr bwMode="auto">
              <a:xfrm>
                <a:off x="3534" y="209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27000" h="127000"/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200" b="1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6" name="Line 40"/>
              <p:cNvSpPr>
                <a:spLocks noChangeShapeType="1"/>
              </p:cNvSpPr>
              <p:nvPr/>
            </p:nvSpPr>
            <p:spPr bwMode="auto">
              <a:xfrm>
                <a:off x="3966" y="209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27000" h="127000"/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200" b="1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7" name="Text Box 41"/>
              <p:cNvSpPr txBox="1">
                <a:spLocks noChangeArrowheads="1"/>
              </p:cNvSpPr>
              <p:nvPr/>
            </p:nvSpPr>
            <p:spPr bwMode="auto">
              <a:xfrm>
                <a:off x="2691" y="2120"/>
                <a:ext cx="38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27000" h="1270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200" b="1">
                    <a:solidFill>
                      <a:schemeClr val="bg2">
                        <a:lumMod val="10000"/>
                      </a:schemeClr>
                    </a:solidFill>
                  </a:rPr>
                  <a:t>Sep</a:t>
                </a:r>
              </a:p>
            </p:txBody>
          </p:sp>
          <p:sp>
            <p:nvSpPr>
              <p:cNvPr id="78" name="Text Box 42"/>
              <p:cNvSpPr txBox="1">
                <a:spLocks noChangeArrowheads="1"/>
              </p:cNvSpPr>
              <p:nvPr/>
            </p:nvSpPr>
            <p:spPr bwMode="auto">
              <a:xfrm>
                <a:off x="3123" y="2123"/>
                <a:ext cx="38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27000" h="1270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200" b="1">
                    <a:solidFill>
                      <a:schemeClr val="bg2">
                        <a:lumMod val="10000"/>
                      </a:schemeClr>
                    </a:solidFill>
                  </a:rPr>
                  <a:t>Oct</a:t>
                </a:r>
              </a:p>
            </p:txBody>
          </p:sp>
          <p:sp>
            <p:nvSpPr>
              <p:cNvPr id="79" name="Text Box 43"/>
              <p:cNvSpPr txBox="1">
                <a:spLocks noChangeArrowheads="1"/>
              </p:cNvSpPr>
              <p:nvPr/>
            </p:nvSpPr>
            <p:spPr bwMode="auto">
              <a:xfrm>
                <a:off x="3558" y="2123"/>
                <a:ext cx="38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27000" h="1270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200" b="1">
                    <a:solidFill>
                      <a:schemeClr val="bg2">
                        <a:lumMod val="10000"/>
                      </a:schemeClr>
                    </a:solidFill>
                  </a:rPr>
                  <a:t>Nov</a:t>
                </a:r>
              </a:p>
            </p:txBody>
          </p:sp>
          <p:sp>
            <p:nvSpPr>
              <p:cNvPr id="80" name="Text Box 44"/>
              <p:cNvSpPr txBox="1">
                <a:spLocks noChangeArrowheads="1"/>
              </p:cNvSpPr>
              <p:nvPr/>
            </p:nvSpPr>
            <p:spPr bwMode="auto">
              <a:xfrm>
                <a:off x="3990" y="2123"/>
                <a:ext cx="38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27000" h="1270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200" b="1">
                    <a:solidFill>
                      <a:schemeClr val="bg2">
                        <a:lumMod val="10000"/>
                      </a:schemeClr>
                    </a:solidFill>
                  </a:rPr>
                  <a:t>Dec</a:t>
                </a:r>
              </a:p>
            </p:txBody>
          </p:sp>
          <p:sp>
            <p:nvSpPr>
              <p:cNvPr id="81" name="Text Box 45"/>
              <p:cNvSpPr txBox="1">
                <a:spLocks noChangeArrowheads="1"/>
              </p:cNvSpPr>
              <p:nvPr/>
            </p:nvSpPr>
            <p:spPr bwMode="auto">
              <a:xfrm>
                <a:off x="2469" y="2384"/>
                <a:ext cx="38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27000" h="1270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200" b="1">
                    <a:solidFill>
                      <a:schemeClr val="bg2">
                        <a:lumMod val="10000"/>
                      </a:schemeClr>
                    </a:solidFill>
                  </a:rPr>
                  <a:t>Elul</a:t>
                </a:r>
              </a:p>
            </p:txBody>
          </p:sp>
          <p:sp>
            <p:nvSpPr>
              <p:cNvPr id="82" name="Text Box 46"/>
              <p:cNvSpPr txBox="1">
                <a:spLocks noChangeArrowheads="1"/>
              </p:cNvSpPr>
              <p:nvPr/>
            </p:nvSpPr>
            <p:spPr bwMode="auto">
              <a:xfrm>
                <a:off x="2901" y="2384"/>
                <a:ext cx="38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27000" h="1270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200" b="1">
                    <a:solidFill>
                      <a:schemeClr val="bg2">
                        <a:lumMod val="10000"/>
                      </a:schemeClr>
                    </a:solidFill>
                  </a:rPr>
                  <a:t>Tishri</a:t>
                </a:r>
              </a:p>
            </p:txBody>
          </p:sp>
          <p:sp>
            <p:nvSpPr>
              <p:cNvPr id="83" name="Text Box 47"/>
              <p:cNvSpPr txBox="1">
                <a:spLocks noChangeArrowheads="1"/>
              </p:cNvSpPr>
              <p:nvPr/>
            </p:nvSpPr>
            <p:spPr bwMode="auto">
              <a:xfrm>
                <a:off x="3276" y="2384"/>
                <a:ext cx="528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27000" h="1270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200" b="1" dirty="0">
                    <a:solidFill>
                      <a:schemeClr val="bg2">
                        <a:lumMod val="10000"/>
                      </a:schemeClr>
                    </a:solidFill>
                  </a:rPr>
                  <a:t>Heshvan</a:t>
                </a:r>
              </a:p>
            </p:txBody>
          </p:sp>
          <p:sp>
            <p:nvSpPr>
              <p:cNvPr id="84" name="Text Box 48"/>
              <p:cNvSpPr txBox="1">
                <a:spLocks noChangeArrowheads="1"/>
              </p:cNvSpPr>
              <p:nvPr/>
            </p:nvSpPr>
            <p:spPr bwMode="auto">
              <a:xfrm>
                <a:off x="3729" y="2384"/>
                <a:ext cx="462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27000" h="1270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200" b="1">
                    <a:solidFill>
                      <a:schemeClr val="bg2">
                        <a:lumMod val="10000"/>
                      </a:schemeClr>
                    </a:solidFill>
                  </a:rPr>
                  <a:t>Chislev</a:t>
                </a:r>
              </a:p>
            </p:txBody>
          </p:sp>
        </p:grpSp>
        <p:sp>
          <p:nvSpPr>
            <p:cNvPr id="63" name="Line 49"/>
            <p:cNvSpPr>
              <a:spLocks noChangeShapeType="1"/>
            </p:cNvSpPr>
            <p:nvPr/>
          </p:nvSpPr>
          <p:spPr bwMode="auto">
            <a:xfrm>
              <a:off x="4830" y="2096"/>
              <a:ext cx="0" cy="240"/>
            </a:xfrm>
            <a:prstGeom prst="line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b="1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64" name="Line 50"/>
            <p:cNvSpPr>
              <a:spLocks noChangeShapeType="1"/>
            </p:cNvSpPr>
            <p:nvPr/>
          </p:nvSpPr>
          <p:spPr bwMode="auto">
            <a:xfrm>
              <a:off x="4398" y="2096"/>
              <a:ext cx="0" cy="240"/>
            </a:xfrm>
            <a:prstGeom prst="line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b="1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65" name="Line 51"/>
            <p:cNvSpPr>
              <a:spLocks noChangeShapeType="1"/>
            </p:cNvSpPr>
            <p:nvPr/>
          </p:nvSpPr>
          <p:spPr bwMode="auto">
            <a:xfrm>
              <a:off x="5262" y="2096"/>
              <a:ext cx="0" cy="240"/>
            </a:xfrm>
            <a:prstGeom prst="line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b="1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66" name="Text Box 52"/>
            <p:cNvSpPr txBox="1">
              <a:spLocks noChangeArrowheads="1"/>
            </p:cNvSpPr>
            <p:nvPr/>
          </p:nvSpPr>
          <p:spPr bwMode="auto">
            <a:xfrm>
              <a:off x="4422" y="2123"/>
              <a:ext cx="38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bg2">
                      <a:lumMod val="10000"/>
                    </a:schemeClr>
                  </a:solidFill>
                </a:rPr>
                <a:t>Jan</a:t>
              </a:r>
            </a:p>
          </p:txBody>
        </p:sp>
        <p:sp>
          <p:nvSpPr>
            <p:cNvPr id="67" name="Text Box 53"/>
            <p:cNvSpPr txBox="1">
              <a:spLocks noChangeArrowheads="1"/>
            </p:cNvSpPr>
            <p:nvPr/>
          </p:nvSpPr>
          <p:spPr bwMode="auto">
            <a:xfrm>
              <a:off x="4854" y="2123"/>
              <a:ext cx="38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bg2">
                      <a:lumMod val="10000"/>
                    </a:schemeClr>
                  </a:solidFill>
                </a:rPr>
                <a:t>Feb</a:t>
              </a:r>
            </a:p>
          </p:txBody>
        </p:sp>
        <p:sp>
          <p:nvSpPr>
            <p:cNvPr id="68" name="Text Box 54"/>
            <p:cNvSpPr txBox="1">
              <a:spLocks noChangeArrowheads="1"/>
            </p:cNvSpPr>
            <p:nvPr/>
          </p:nvSpPr>
          <p:spPr bwMode="auto">
            <a:xfrm>
              <a:off x="5172" y="2123"/>
              <a:ext cx="38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bg2">
                      <a:lumMod val="10000"/>
                    </a:schemeClr>
                  </a:solidFill>
                </a:rPr>
                <a:t>Mar</a:t>
              </a:r>
            </a:p>
          </p:txBody>
        </p:sp>
        <p:sp>
          <p:nvSpPr>
            <p:cNvPr id="69" name="Text Box 55"/>
            <p:cNvSpPr txBox="1">
              <a:spLocks noChangeArrowheads="1"/>
            </p:cNvSpPr>
            <p:nvPr/>
          </p:nvSpPr>
          <p:spPr bwMode="auto">
            <a:xfrm>
              <a:off x="4197" y="2384"/>
              <a:ext cx="38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bg2">
                      <a:lumMod val="10000"/>
                    </a:schemeClr>
                  </a:solidFill>
                </a:rPr>
                <a:t>Tevet</a:t>
              </a:r>
            </a:p>
          </p:txBody>
        </p:sp>
        <p:sp>
          <p:nvSpPr>
            <p:cNvPr id="70" name="Text Box 56"/>
            <p:cNvSpPr txBox="1">
              <a:spLocks noChangeArrowheads="1"/>
            </p:cNvSpPr>
            <p:nvPr/>
          </p:nvSpPr>
          <p:spPr bwMode="auto">
            <a:xfrm>
              <a:off x="4635" y="2384"/>
              <a:ext cx="38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bg2">
                      <a:lumMod val="10000"/>
                    </a:schemeClr>
                  </a:solidFill>
                </a:rPr>
                <a:t>Shevat</a:t>
              </a:r>
            </a:p>
          </p:txBody>
        </p:sp>
        <p:sp>
          <p:nvSpPr>
            <p:cNvPr id="71" name="Text Box 57"/>
            <p:cNvSpPr txBox="1">
              <a:spLocks noChangeArrowheads="1"/>
            </p:cNvSpPr>
            <p:nvPr/>
          </p:nvSpPr>
          <p:spPr bwMode="auto">
            <a:xfrm>
              <a:off x="5064" y="2384"/>
              <a:ext cx="38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bg2">
                      <a:lumMod val="10000"/>
                    </a:schemeClr>
                  </a:solidFill>
                </a:rPr>
                <a:t>Adar</a:t>
              </a:r>
            </a:p>
          </p:txBody>
        </p:sp>
      </p:grpSp>
      <p:sp>
        <p:nvSpPr>
          <p:cNvPr id="115" name="Line 58"/>
          <p:cNvSpPr>
            <a:spLocks noChangeShapeType="1"/>
          </p:cNvSpPr>
          <p:nvPr/>
        </p:nvSpPr>
        <p:spPr bwMode="auto">
          <a:xfrm flipH="1" flipV="1">
            <a:off x="800100" y="4103689"/>
            <a:ext cx="419100" cy="161131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Line 59"/>
          <p:cNvSpPr>
            <a:spLocks noChangeShapeType="1"/>
          </p:cNvSpPr>
          <p:nvPr/>
        </p:nvSpPr>
        <p:spPr bwMode="auto">
          <a:xfrm flipH="1">
            <a:off x="833438" y="1513999"/>
            <a:ext cx="947737" cy="175149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Text Box 60"/>
          <p:cNvSpPr txBox="1">
            <a:spLocks noChangeArrowheads="1"/>
          </p:cNvSpPr>
          <p:nvPr/>
        </p:nvSpPr>
        <p:spPr bwMode="auto">
          <a:xfrm>
            <a:off x="556610" y="809172"/>
            <a:ext cx="2424545" cy="707886"/>
          </a:xfrm>
          <a:prstGeom prst="rect">
            <a:avLst/>
          </a:prstGeom>
          <a:solidFill>
            <a:srgbClr val="CC33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 h="12700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 b="1" dirty="0" smtClean="0">
                <a:solidFill>
                  <a:schemeClr val="bg1"/>
                </a:solidFill>
              </a:rPr>
              <a:t>2. </a:t>
            </a:r>
            <a:r>
              <a:rPr lang="en-US" altLang="en-US" sz="2000" b="1" dirty="0">
                <a:solidFill>
                  <a:schemeClr val="bg1"/>
                </a:solidFill>
              </a:rPr>
              <a:t>Unleavened </a:t>
            </a:r>
            <a:r>
              <a:rPr lang="en-US" altLang="en-US" sz="2000" b="1" dirty="0" smtClean="0">
                <a:solidFill>
                  <a:schemeClr val="bg1"/>
                </a:solidFill>
              </a:rPr>
              <a:t>Bread Nisan 15 (</a:t>
            </a:r>
            <a:r>
              <a:rPr lang="en-US" altLang="en-US" sz="2000" b="1" dirty="0" smtClean="0">
                <a:solidFill>
                  <a:srgbClr val="FFFF00"/>
                </a:solidFill>
              </a:rPr>
              <a:t>Remission</a:t>
            </a:r>
            <a:r>
              <a:rPr lang="en-US" altLang="en-US" sz="2000" b="1" dirty="0" smtClean="0">
                <a:solidFill>
                  <a:schemeClr val="bg1"/>
                </a:solidFill>
              </a:rPr>
              <a:t>)</a:t>
            </a:r>
            <a:endParaRPr lang="en-US" altLang="en-US" b="1" dirty="0"/>
          </a:p>
        </p:txBody>
      </p:sp>
      <p:sp>
        <p:nvSpPr>
          <p:cNvPr id="118" name="Text Box 61"/>
          <p:cNvSpPr txBox="1">
            <a:spLocks noChangeArrowheads="1"/>
          </p:cNvSpPr>
          <p:nvPr/>
        </p:nvSpPr>
        <p:spPr bwMode="auto">
          <a:xfrm>
            <a:off x="357948" y="5715000"/>
            <a:ext cx="1756063" cy="707886"/>
          </a:xfrm>
          <a:prstGeom prst="rect">
            <a:avLst/>
          </a:prstGeom>
          <a:solidFill>
            <a:srgbClr val="CC33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 h="12700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000" b="1" dirty="0" smtClean="0">
                <a:solidFill>
                  <a:schemeClr val="bg1"/>
                </a:solidFill>
              </a:rPr>
              <a:t>1. Passover</a:t>
            </a:r>
          </a:p>
          <a:p>
            <a:pPr algn="ctr"/>
            <a:r>
              <a:rPr lang="en-US" altLang="en-US" sz="2000" b="1" dirty="0" smtClean="0">
                <a:solidFill>
                  <a:schemeClr val="bg1"/>
                </a:solidFill>
              </a:rPr>
              <a:t>Nisan 14 (</a:t>
            </a:r>
            <a:r>
              <a:rPr lang="en-US" altLang="en-US" sz="2000" b="1" dirty="0" smtClean="0">
                <a:solidFill>
                  <a:srgbClr val="FFFF00"/>
                </a:solidFill>
              </a:rPr>
              <a:t>Rest</a:t>
            </a:r>
            <a:r>
              <a:rPr lang="en-US" altLang="en-US" sz="2000" b="1" dirty="0" smtClean="0">
                <a:solidFill>
                  <a:schemeClr val="bg1"/>
                </a:solidFill>
              </a:rPr>
              <a:t>)</a:t>
            </a:r>
            <a:endParaRPr lang="en-US" altLang="en-US" sz="2000" b="1" dirty="0">
              <a:solidFill>
                <a:schemeClr val="bg1"/>
              </a:solidFill>
            </a:endParaRPr>
          </a:p>
        </p:txBody>
      </p:sp>
      <p:sp>
        <p:nvSpPr>
          <p:cNvPr id="119" name="Line 62"/>
          <p:cNvSpPr>
            <a:spLocks noChangeShapeType="1"/>
          </p:cNvSpPr>
          <p:nvPr/>
        </p:nvSpPr>
        <p:spPr bwMode="auto">
          <a:xfrm flipH="1">
            <a:off x="2176462" y="2348001"/>
            <a:ext cx="1252538" cy="9174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Text Box 63"/>
          <p:cNvSpPr txBox="1">
            <a:spLocks noChangeArrowheads="1"/>
          </p:cNvSpPr>
          <p:nvPr/>
        </p:nvSpPr>
        <p:spPr bwMode="auto">
          <a:xfrm>
            <a:off x="1828800" y="1640115"/>
            <a:ext cx="2950818" cy="707886"/>
          </a:xfrm>
          <a:prstGeom prst="rect">
            <a:avLst/>
          </a:prstGeom>
          <a:solidFill>
            <a:srgbClr val="CC33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 h="12700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000" b="1" dirty="0" smtClean="0">
                <a:solidFill>
                  <a:schemeClr val="bg1"/>
                </a:solidFill>
              </a:rPr>
              <a:t>4. Pentecost 49 days after Firstfruits (</a:t>
            </a:r>
            <a:r>
              <a:rPr lang="en-US" altLang="en-US" sz="2000" b="1" dirty="0" smtClean="0">
                <a:solidFill>
                  <a:srgbClr val="FFFF00"/>
                </a:solidFill>
              </a:rPr>
              <a:t>Regeneration</a:t>
            </a:r>
            <a:r>
              <a:rPr lang="en-US" altLang="en-US" sz="2000" b="1" dirty="0" smtClean="0">
                <a:solidFill>
                  <a:schemeClr val="bg1"/>
                </a:solidFill>
              </a:rPr>
              <a:t>)</a:t>
            </a:r>
            <a:endParaRPr lang="en-US" altLang="en-US" b="1" dirty="0"/>
          </a:p>
        </p:txBody>
      </p:sp>
      <p:sp>
        <p:nvSpPr>
          <p:cNvPr id="121" name="Line 64"/>
          <p:cNvSpPr>
            <a:spLocks noChangeShapeType="1"/>
          </p:cNvSpPr>
          <p:nvPr/>
        </p:nvSpPr>
        <p:spPr bwMode="auto">
          <a:xfrm flipV="1">
            <a:off x="4375352" y="4114800"/>
            <a:ext cx="196648" cy="157811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Line 65"/>
          <p:cNvSpPr>
            <a:spLocks noChangeShapeType="1"/>
          </p:cNvSpPr>
          <p:nvPr/>
        </p:nvSpPr>
        <p:spPr bwMode="auto">
          <a:xfrm flipH="1">
            <a:off x="4881563" y="1547302"/>
            <a:ext cx="300037" cy="170548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Text Box 66"/>
          <p:cNvSpPr txBox="1">
            <a:spLocks noChangeArrowheads="1"/>
          </p:cNvSpPr>
          <p:nvPr/>
        </p:nvSpPr>
        <p:spPr bwMode="auto">
          <a:xfrm>
            <a:off x="3998979" y="815975"/>
            <a:ext cx="2663759" cy="707886"/>
          </a:xfrm>
          <a:prstGeom prst="rect">
            <a:avLst/>
          </a:prstGeom>
          <a:solidFill>
            <a:srgbClr val="CC33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 h="12700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000" b="1" dirty="0" smtClean="0">
                <a:solidFill>
                  <a:schemeClr val="bg1"/>
                </a:solidFill>
              </a:rPr>
              <a:t>6. Day of Atonement</a:t>
            </a:r>
          </a:p>
          <a:p>
            <a:pPr algn="ctr"/>
            <a:r>
              <a:rPr lang="en-US" altLang="en-US" sz="2000" b="1" dirty="0" smtClean="0">
                <a:solidFill>
                  <a:schemeClr val="bg1"/>
                </a:solidFill>
              </a:rPr>
              <a:t>Tishri 10 (</a:t>
            </a:r>
            <a:r>
              <a:rPr lang="en-US" altLang="en-US" sz="2000" b="1" dirty="0" smtClean="0">
                <a:solidFill>
                  <a:srgbClr val="FFFF00"/>
                </a:solidFill>
              </a:rPr>
              <a:t>Redemption</a:t>
            </a:r>
            <a:r>
              <a:rPr lang="en-US" altLang="en-US" sz="2000" b="1" dirty="0" smtClean="0">
                <a:solidFill>
                  <a:schemeClr val="bg1"/>
                </a:solidFill>
              </a:rPr>
              <a:t>)</a:t>
            </a:r>
            <a:endParaRPr lang="en-US" altLang="en-US" sz="2000" b="1" dirty="0">
              <a:solidFill>
                <a:schemeClr val="bg1"/>
              </a:solidFill>
            </a:endParaRPr>
          </a:p>
        </p:txBody>
      </p:sp>
      <p:sp>
        <p:nvSpPr>
          <p:cNvPr id="124" name="Line 67"/>
          <p:cNvSpPr>
            <a:spLocks noChangeShapeType="1"/>
          </p:cNvSpPr>
          <p:nvPr/>
        </p:nvSpPr>
        <p:spPr bwMode="auto">
          <a:xfrm flipH="1" flipV="1">
            <a:off x="5105400" y="4114800"/>
            <a:ext cx="814388" cy="71610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" name="Text Box 70"/>
          <p:cNvSpPr txBox="1">
            <a:spLocks noChangeArrowheads="1"/>
          </p:cNvSpPr>
          <p:nvPr/>
        </p:nvSpPr>
        <p:spPr bwMode="auto">
          <a:xfrm>
            <a:off x="4661647" y="4838380"/>
            <a:ext cx="2519683" cy="707886"/>
          </a:xfrm>
          <a:prstGeom prst="rect">
            <a:avLst/>
          </a:prstGeom>
          <a:solidFill>
            <a:srgbClr val="CC33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 h="12700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000" b="1" dirty="0" smtClean="0">
                <a:solidFill>
                  <a:schemeClr val="bg1"/>
                </a:solidFill>
              </a:rPr>
              <a:t>7. Tabernacles</a:t>
            </a:r>
          </a:p>
          <a:p>
            <a:pPr algn="ctr"/>
            <a:r>
              <a:rPr lang="en-US" altLang="en-US" sz="2000" b="1" dirty="0" smtClean="0">
                <a:solidFill>
                  <a:schemeClr val="bg1"/>
                </a:solidFill>
              </a:rPr>
              <a:t>Tishri 15-22 (</a:t>
            </a:r>
            <a:r>
              <a:rPr lang="en-US" altLang="en-US" sz="2000" b="1" dirty="0" smtClean="0">
                <a:solidFill>
                  <a:srgbClr val="FFFF00"/>
                </a:solidFill>
              </a:rPr>
              <a:t>Residing</a:t>
            </a:r>
            <a:r>
              <a:rPr lang="en-US" altLang="en-US" sz="2000" b="1" dirty="0" smtClean="0">
                <a:solidFill>
                  <a:schemeClr val="bg1"/>
                </a:solidFill>
              </a:rPr>
              <a:t>)</a:t>
            </a:r>
            <a:endParaRPr lang="en-US" altLang="en-US" b="1" dirty="0"/>
          </a:p>
        </p:txBody>
      </p:sp>
      <p:sp>
        <p:nvSpPr>
          <p:cNvPr id="126" name="Text Box 73"/>
          <p:cNvSpPr txBox="1">
            <a:spLocks noChangeArrowheads="1"/>
          </p:cNvSpPr>
          <p:nvPr/>
        </p:nvSpPr>
        <p:spPr bwMode="auto">
          <a:xfrm>
            <a:off x="3336151" y="5692914"/>
            <a:ext cx="2085215" cy="707886"/>
          </a:xfrm>
          <a:prstGeom prst="rect">
            <a:avLst/>
          </a:prstGeom>
          <a:solidFill>
            <a:srgbClr val="CC33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 h="12700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000" b="1" dirty="0" smtClean="0">
                <a:solidFill>
                  <a:schemeClr val="bg1"/>
                </a:solidFill>
              </a:rPr>
              <a:t>5. Trumpets</a:t>
            </a:r>
          </a:p>
          <a:p>
            <a:pPr algn="ctr"/>
            <a:r>
              <a:rPr lang="en-US" altLang="en-US" sz="2000" b="1" dirty="0" smtClean="0">
                <a:solidFill>
                  <a:schemeClr val="bg1"/>
                </a:solidFill>
              </a:rPr>
              <a:t>Tishri 1 (</a:t>
            </a:r>
            <a:r>
              <a:rPr lang="en-US" altLang="en-US" sz="2000" b="1" dirty="0" smtClean="0">
                <a:solidFill>
                  <a:srgbClr val="FFFF00"/>
                </a:solidFill>
              </a:rPr>
              <a:t>Rapture</a:t>
            </a:r>
            <a:r>
              <a:rPr lang="en-US" altLang="en-US" sz="2000" b="1" dirty="0" smtClean="0">
                <a:solidFill>
                  <a:schemeClr val="bg1"/>
                </a:solidFill>
              </a:rPr>
              <a:t>)</a:t>
            </a:r>
            <a:endParaRPr lang="en-US" altLang="en-US" b="1" dirty="0"/>
          </a:p>
        </p:txBody>
      </p:sp>
      <p:sp>
        <p:nvSpPr>
          <p:cNvPr id="127" name="Line 74"/>
          <p:cNvSpPr>
            <a:spLocks noChangeShapeType="1"/>
          </p:cNvSpPr>
          <p:nvPr/>
        </p:nvSpPr>
        <p:spPr bwMode="auto">
          <a:xfrm flipH="1" flipV="1">
            <a:off x="921203" y="4103688"/>
            <a:ext cx="1745796" cy="75882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" name="Text Box 75"/>
          <p:cNvSpPr txBox="1">
            <a:spLocks noChangeArrowheads="1"/>
          </p:cNvSpPr>
          <p:nvPr/>
        </p:nvSpPr>
        <p:spPr bwMode="auto">
          <a:xfrm>
            <a:off x="1273628" y="4876800"/>
            <a:ext cx="2841171" cy="707886"/>
          </a:xfrm>
          <a:prstGeom prst="rect">
            <a:avLst/>
          </a:prstGeom>
          <a:solidFill>
            <a:srgbClr val="CC33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 h="12700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000" b="1" dirty="0" smtClean="0">
                <a:solidFill>
                  <a:schemeClr val="bg1"/>
                </a:solidFill>
              </a:rPr>
              <a:t>3. Firstfruits Sunday after Passover (</a:t>
            </a:r>
            <a:r>
              <a:rPr lang="en-US" altLang="en-US" sz="2000" b="1" dirty="0" smtClean="0">
                <a:solidFill>
                  <a:srgbClr val="FFFF00"/>
                </a:solidFill>
              </a:rPr>
              <a:t>Resurrection</a:t>
            </a:r>
            <a:r>
              <a:rPr lang="en-US" altLang="en-US" sz="2000" b="1" dirty="0" smtClean="0">
                <a:solidFill>
                  <a:schemeClr val="bg1"/>
                </a:solidFill>
              </a:rPr>
              <a:t>)</a:t>
            </a:r>
            <a:endParaRPr lang="en-US" alt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800100" y="3314699"/>
            <a:ext cx="1409700" cy="749299"/>
          </a:xfrm>
          <a:prstGeom prst="rect">
            <a:avLst/>
          </a:prstGeom>
          <a:solidFill>
            <a:schemeClr val="accent5">
              <a:lumMod val="60000"/>
              <a:lumOff val="4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4572864" y="3316088"/>
            <a:ext cx="597850" cy="749299"/>
          </a:xfrm>
          <a:prstGeom prst="rect">
            <a:avLst/>
          </a:prstGeom>
          <a:solidFill>
            <a:srgbClr val="FF0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2199365" y="3303815"/>
            <a:ext cx="2382161" cy="749299"/>
          </a:xfrm>
          <a:prstGeom prst="rect">
            <a:avLst/>
          </a:prstGeom>
          <a:solidFill>
            <a:srgbClr val="548235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778913" y="2084960"/>
            <a:ext cx="2298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5410200" y="1608304"/>
            <a:ext cx="371218" cy="384508"/>
          </a:xfrm>
          <a:prstGeom prst="rect">
            <a:avLst/>
          </a:prstGeom>
          <a:solidFill>
            <a:schemeClr val="accent5">
              <a:lumMod val="60000"/>
              <a:lumOff val="40000"/>
              <a:alpha val="74902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TextBox 131"/>
          <p:cNvSpPr txBox="1"/>
          <p:nvPr/>
        </p:nvSpPr>
        <p:spPr>
          <a:xfrm>
            <a:off x="5779946" y="1524000"/>
            <a:ext cx="2906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Coming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5401421" y="2625041"/>
            <a:ext cx="371218" cy="422959"/>
          </a:xfrm>
          <a:prstGeom prst="rect">
            <a:avLst/>
          </a:prstGeom>
          <a:solidFill>
            <a:srgbClr val="FF0000">
              <a:alpha val="65098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/>
          <p:cNvSpPr txBox="1"/>
          <p:nvPr/>
        </p:nvSpPr>
        <p:spPr>
          <a:xfrm>
            <a:off x="5791200" y="2600980"/>
            <a:ext cx="2906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Coming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5400472" y="2094688"/>
            <a:ext cx="371218" cy="422959"/>
          </a:xfrm>
          <a:prstGeom prst="rect">
            <a:avLst/>
          </a:prstGeom>
          <a:solidFill>
            <a:schemeClr val="accent6">
              <a:lumMod val="75000"/>
              <a:alpha val="65098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ounded Rectangle 135"/>
          <p:cNvSpPr/>
          <p:nvPr/>
        </p:nvSpPr>
        <p:spPr>
          <a:xfrm>
            <a:off x="222658" y="5583147"/>
            <a:ext cx="2025782" cy="1021103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ounded Rectangle 136"/>
          <p:cNvSpPr/>
          <p:nvPr/>
        </p:nvSpPr>
        <p:spPr>
          <a:xfrm>
            <a:off x="3150467" y="5562600"/>
            <a:ext cx="2451196" cy="1021103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ounded Rectangle 137"/>
          <p:cNvSpPr/>
          <p:nvPr/>
        </p:nvSpPr>
        <p:spPr>
          <a:xfrm>
            <a:off x="4422096" y="4671645"/>
            <a:ext cx="2965948" cy="1021103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3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18" grpId="0" animBg="1"/>
      <p:bldP spid="120" grpId="0" animBg="1"/>
      <p:bldP spid="123" grpId="0" animBg="1"/>
      <p:bldP spid="125" grpId="0" animBg="1"/>
      <p:bldP spid="126" grpId="0" animBg="1"/>
      <p:bldP spid="128" grpId="0" animBg="1"/>
      <p:bldP spid="2" grpId="0" animBg="1"/>
      <p:bldP spid="129" grpId="0" animBg="1"/>
      <p:bldP spid="130" grpId="0" animBg="1"/>
      <p:bldP spid="3" grpId="0"/>
      <p:bldP spid="131" grpId="0" animBg="1"/>
      <p:bldP spid="132" grpId="0"/>
      <p:bldP spid="133" grpId="0" animBg="1"/>
      <p:bldP spid="134" grpId="0"/>
      <p:bldP spid="135" grpId="0" animBg="1"/>
      <p:bldP spid="136" grpId="0" animBg="1"/>
      <p:bldP spid="137" grpId="0" animBg="1"/>
      <p:bldP spid="13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7" name="Rectangle 6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2 3 : 1 – 2 4 : 2 3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8" name="Group 4"/>
          <p:cNvGrpSpPr>
            <a:grpSpLocks/>
          </p:cNvGrpSpPr>
          <p:nvPr/>
        </p:nvGrpSpPr>
        <p:grpSpPr bwMode="auto">
          <a:xfrm>
            <a:off x="438150" y="3314700"/>
            <a:ext cx="8382000" cy="763588"/>
            <a:chOff x="276" y="2096"/>
            <a:chExt cx="5280" cy="481"/>
          </a:xfrm>
        </p:grpSpPr>
        <p:grpSp>
          <p:nvGrpSpPr>
            <p:cNvPr id="62" name="Group 5"/>
            <p:cNvGrpSpPr>
              <a:grpSpLocks/>
            </p:cNvGrpSpPr>
            <p:nvPr/>
          </p:nvGrpSpPr>
          <p:grpSpPr bwMode="auto">
            <a:xfrm>
              <a:off x="276" y="2096"/>
              <a:ext cx="5196" cy="481"/>
              <a:chOff x="276" y="2096"/>
              <a:chExt cx="5196" cy="481"/>
            </a:xfrm>
          </p:grpSpPr>
          <p:grpSp>
            <p:nvGrpSpPr>
              <p:cNvPr id="72" name="Group 6"/>
              <p:cNvGrpSpPr>
                <a:grpSpLocks/>
              </p:cNvGrpSpPr>
              <p:nvPr/>
            </p:nvGrpSpPr>
            <p:grpSpPr bwMode="auto">
              <a:xfrm>
                <a:off x="276" y="2097"/>
                <a:ext cx="5196" cy="480"/>
                <a:chOff x="276" y="2096"/>
                <a:chExt cx="5196" cy="480"/>
              </a:xfrm>
            </p:grpSpPr>
            <p:grpSp>
              <p:nvGrpSpPr>
                <p:cNvPr id="85" name="Group 7"/>
                <p:cNvGrpSpPr>
                  <a:grpSpLocks/>
                </p:cNvGrpSpPr>
                <p:nvPr/>
              </p:nvGrpSpPr>
              <p:grpSpPr bwMode="auto">
                <a:xfrm>
                  <a:off x="288" y="2336"/>
                  <a:ext cx="5184" cy="240"/>
                  <a:chOff x="288" y="2160"/>
                  <a:chExt cx="5184" cy="240"/>
                </a:xfrm>
              </p:grpSpPr>
              <p:sp>
                <p:nvSpPr>
                  <p:cNvPr id="103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88" y="2160"/>
                    <a:ext cx="5184" cy="240"/>
                  </a:xfrm>
                  <a:prstGeom prst="rect">
                    <a:avLst/>
                  </a:prstGeom>
                  <a:solidFill>
                    <a:srgbClr val="FF9933"/>
                  </a:solidFill>
                  <a:ln w="9525">
                    <a:solidFill>
                      <a:schemeClr val="bg2">
                        <a:lumMod val="10000"/>
                      </a:schemeClr>
                    </a:solidFill>
                    <a:miter lim="800000"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27000" h="127000"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200" b="1">
                      <a:solidFill>
                        <a:schemeClr val="bg2">
                          <a:lumMod val="10000"/>
                        </a:schemeClr>
                      </a:solidFill>
                    </a:endParaRPr>
                  </a:p>
                </p:txBody>
              </p:sp>
              <p:sp>
                <p:nvSpPr>
                  <p:cNvPr id="104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720" y="2160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>
                        <a:lumMod val="10000"/>
                      </a:schemeClr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27000" h="127000"/>
                  </a:sp3d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200" b="1">
                      <a:solidFill>
                        <a:schemeClr val="bg2">
                          <a:lumMod val="10000"/>
                        </a:schemeClr>
                      </a:solidFill>
                    </a:endParaRPr>
                  </a:p>
                </p:txBody>
              </p:sp>
              <p:sp>
                <p:nvSpPr>
                  <p:cNvPr id="105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2160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>
                        <a:lumMod val="10000"/>
                      </a:schemeClr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27000" h="127000"/>
                  </a:sp3d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200" b="1">
                      <a:solidFill>
                        <a:schemeClr val="bg2">
                          <a:lumMod val="10000"/>
                        </a:schemeClr>
                      </a:solidFill>
                    </a:endParaRPr>
                  </a:p>
                </p:txBody>
              </p:sp>
              <p:sp>
                <p:nvSpPr>
                  <p:cNvPr id="106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1584" y="2160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>
                        <a:lumMod val="10000"/>
                      </a:schemeClr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27000" h="127000"/>
                  </a:sp3d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200" b="1">
                      <a:solidFill>
                        <a:schemeClr val="bg2">
                          <a:lumMod val="10000"/>
                        </a:schemeClr>
                      </a:solidFill>
                    </a:endParaRPr>
                  </a:p>
                </p:txBody>
              </p:sp>
              <p:sp>
                <p:nvSpPr>
                  <p:cNvPr id="107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016" y="2160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>
                        <a:lumMod val="10000"/>
                      </a:schemeClr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27000" h="127000"/>
                  </a:sp3d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200" b="1">
                      <a:solidFill>
                        <a:schemeClr val="bg2">
                          <a:lumMod val="10000"/>
                        </a:schemeClr>
                      </a:solidFill>
                    </a:endParaRPr>
                  </a:p>
                </p:txBody>
              </p:sp>
              <p:sp>
                <p:nvSpPr>
                  <p:cNvPr id="108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2160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>
                        <a:lumMod val="10000"/>
                      </a:schemeClr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27000" h="127000"/>
                  </a:sp3d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200" b="1">
                      <a:solidFill>
                        <a:schemeClr val="bg2">
                          <a:lumMod val="10000"/>
                        </a:schemeClr>
                      </a:solidFill>
                    </a:endParaRPr>
                  </a:p>
                </p:txBody>
              </p:sp>
              <p:sp>
                <p:nvSpPr>
                  <p:cNvPr id="109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2160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>
                        <a:lumMod val="10000"/>
                      </a:schemeClr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27000" h="127000"/>
                  </a:sp3d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200" b="1">
                      <a:solidFill>
                        <a:schemeClr val="bg2">
                          <a:lumMod val="10000"/>
                        </a:schemeClr>
                      </a:solidFill>
                    </a:endParaRPr>
                  </a:p>
                </p:txBody>
              </p:sp>
              <p:sp>
                <p:nvSpPr>
                  <p:cNvPr id="110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3312" y="2160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>
                        <a:lumMod val="10000"/>
                      </a:schemeClr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27000" h="127000"/>
                  </a:sp3d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200" b="1">
                      <a:solidFill>
                        <a:schemeClr val="bg2">
                          <a:lumMod val="10000"/>
                        </a:schemeClr>
                      </a:solidFill>
                    </a:endParaRPr>
                  </a:p>
                </p:txBody>
              </p:sp>
              <p:sp>
                <p:nvSpPr>
                  <p:cNvPr id="111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2160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>
                        <a:lumMod val="10000"/>
                      </a:schemeClr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27000" h="127000"/>
                  </a:sp3d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200" b="1">
                      <a:solidFill>
                        <a:schemeClr val="bg2">
                          <a:lumMod val="10000"/>
                        </a:schemeClr>
                      </a:solidFill>
                    </a:endParaRPr>
                  </a:p>
                </p:txBody>
              </p:sp>
              <p:sp>
                <p:nvSpPr>
                  <p:cNvPr id="112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2160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>
                        <a:lumMod val="10000"/>
                      </a:schemeClr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27000" h="127000"/>
                  </a:sp3d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200" b="1">
                      <a:solidFill>
                        <a:schemeClr val="bg2">
                          <a:lumMod val="10000"/>
                        </a:schemeClr>
                      </a:solidFill>
                    </a:endParaRPr>
                  </a:p>
                </p:txBody>
              </p:sp>
              <p:sp>
                <p:nvSpPr>
                  <p:cNvPr id="113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5040" y="2160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>
                        <a:lumMod val="10000"/>
                      </a:schemeClr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27000" h="127000"/>
                  </a:sp3d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200" b="1">
                      <a:solidFill>
                        <a:schemeClr val="bg2">
                          <a:lumMod val="10000"/>
                        </a:schemeClr>
                      </a:solidFill>
                    </a:endParaRPr>
                  </a:p>
                </p:txBody>
              </p:sp>
              <p:sp>
                <p:nvSpPr>
                  <p:cNvPr id="114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4608" y="2160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>
                        <a:lumMod val="10000"/>
                      </a:schemeClr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27000" h="127000"/>
                  </a:sp3d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200" b="1">
                      <a:solidFill>
                        <a:schemeClr val="bg2">
                          <a:lumMod val="10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86" name="Rectangle 20"/>
                <p:cNvSpPr>
                  <a:spLocks noChangeArrowheads="1"/>
                </p:cNvSpPr>
                <p:nvPr/>
              </p:nvSpPr>
              <p:spPr bwMode="auto">
                <a:xfrm>
                  <a:off x="288" y="2096"/>
                  <a:ext cx="5184" cy="240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bg2">
                      <a:lumMod val="10000"/>
                    </a:schemeClr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200" b="1">
                    <a:solidFill>
                      <a:schemeClr val="bg2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87" name="Line 21"/>
                <p:cNvSpPr>
                  <a:spLocks noChangeShapeType="1"/>
                </p:cNvSpPr>
                <p:nvPr/>
              </p:nvSpPr>
              <p:spPr bwMode="auto">
                <a:xfrm>
                  <a:off x="525" y="2096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200" b="1">
                    <a:solidFill>
                      <a:schemeClr val="bg2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88" name="Line 22"/>
                <p:cNvSpPr>
                  <a:spLocks noChangeShapeType="1"/>
                </p:cNvSpPr>
                <p:nvPr/>
              </p:nvSpPr>
              <p:spPr bwMode="auto">
                <a:xfrm>
                  <a:off x="942" y="2096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200" b="1">
                    <a:solidFill>
                      <a:schemeClr val="bg2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89" name="Line 23"/>
                <p:cNvSpPr>
                  <a:spLocks noChangeShapeType="1"/>
                </p:cNvSpPr>
                <p:nvPr/>
              </p:nvSpPr>
              <p:spPr bwMode="auto">
                <a:xfrm>
                  <a:off x="1371" y="2096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200" b="1">
                    <a:solidFill>
                      <a:schemeClr val="bg2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90" name="Line 24"/>
                <p:cNvSpPr>
                  <a:spLocks noChangeShapeType="1"/>
                </p:cNvSpPr>
                <p:nvPr/>
              </p:nvSpPr>
              <p:spPr bwMode="auto">
                <a:xfrm>
                  <a:off x="1806" y="2096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200" b="1">
                    <a:solidFill>
                      <a:schemeClr val="bg2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91" name="Line 25"/>
                <p:cNvSpPr>
                  <a:spLocks noChangeShapeType="1"/>
                </p:cNvSpPr>
                <p:nvPr/>
              </p:nvSpPr>
              <p:spPr bwMode="auto">
                <a:xfrm>
                  <a:off x="2235" y="2096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200" b="1">
                    <a:solidFill>
                      <a:schemeClr val="bg2">
                        <a:lumMod val="10000"/>
                      </a:schemeClr>
                    </a:solidFill>
                  </a:endParaRPr>
                </a:p>
              </p:txBody>
            </p:sp>
            <p:sp>
              <p:nvSpPr>
                <p:cNvPr id="92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76" y="2111"/>
                  <a:ext cx="288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1200" b="1">
                      <a:solidFill>
                        <a:schemeClr val="bg2">
                          <a:lumMod val="10000"/>
                        </a:schemeClr>
                      </a:solidFill>
                    </a:rPr>
                    <a:t>Mar</a:t>
                  </a:r>
                </a:p>
              </p:txBody>
            </p:sp>
            <p:sp>
              <p:nvSpPr>
                <p:cNvPr id="93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528" y="2113"/>
                  <a:ext cx="38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200" b="1">
                      <a:solidFill>
                        <a:schemeClr val="bg2">
                          <a:lumMod val="10000"/>
                        </a:schemeClr>
                      </a:solidFill>
                    </a:rPr>
                    <a:t>Apr</a:t>
                  </a:r>
                </a:p>
              </p:txBody>
            </p:sp>
            <p:sp>
              <p:nvSpPr>
                <p:cNvPr id="9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960" y="2111"/>
                  <a:ext cx="38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200" b="1">
                      <a:solidFill>
                        <a:schemeClr val="bg2">
                          <a:lumMod val="10000"/>
                        </a:schemeClr>
                      </a:solidFill>
                    </a:rPr>
                    <a:t>May</a:t>
                  </a:r>
                </a:p>
              </p:txBody>
            </p:sp>
            <p:sp>
              <p:nvSpPr>
                <p:cNvPr id="95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392" y="2116"/>
                  <a:ext cx="38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200" b="1">
                      <a:solidFill>
                        <a:schemeClr val="bg2">
                          <a:lumMod val="10000"/>
                        </a:schemeClr>
                      </a:solidFill>
                    </a:rPr>
                    <a:t>Jun</a:t>
                  </a:r>
                </a:p>
              </p:txBody>
            </p:sp>
            <p:sp>
              <p:nvSpPr>
                <p:cNvPr id="96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827" y="2117"/>
                  <a:ext cx="38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200" b="1">
                      <a:solidFill>
                        <a:schemeClr val="bg2">
                          <a:lumMod val="10000"/>
                        </a:schemeClr>
                      </a:solidFill>
                    </a:rPr>
                    <a:t>Jul</a:t>
                  </a:r>
                </a:p>
              </p:txBody>
            </p:sp>
            <p:sp>
              <p:nvSpPr>
                <p:cNvPr id="97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2262" y="2117"/>
                  <a:ext cx="38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200" b="1">
                      <a:solidFill>
                        <a:schemeClr val="bg2">
                          <a:lumMod val="10000"/>
                        </a:schemeClr>
                      </a:solidFill>
                    </a:rPr>
                    <a:t>Aug</a:t>
                  </a:r>
                </a:p>
              </p:txBody>
            </p:sp>
            <p:sp>
              <p:nvSpPr>
                <p:cNvPr id="98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12" y="2378"/>
                  <a:ext cx="38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200" b="1">
                      <a:solidFill>
                        <a:schemeClr val="bg2">
                          <a:lumMod val="10000"/>
                        </a:schemeClr>
                      </a:solidFill>
                    </a:rPr>
                    <a:t>Nisan</a:t>
                  </a:r>
                </a:p>
              </p:txBody>
            </p:sp>
            <p:sp>
              <p:nvSpPr>
                <p:cNvPr id="99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738" y="2384"/>
                  <a:ext cx="38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200" b="1">
                      <a:solidFill>
                        <a:schemeClr val="bg2">
                          <a:lumMod val="10000"/>
                        </a:schemeClr>
                      </a:solidFill>
                    </a:rPr>
                    <a:t>Iyar</a:t>
                  </a:r>
                </a:p>
              </p:txBody>
            </p:sp>
            <p:sp>
              <p:nvSpPr>
                <p:cNvPr id="100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1176" y="2384"/>
                  <a:ext cx="38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200" b="1">
                      <a:solidFill>
                        <a:schemeClr val="bg2">
                          <a:lumMod val="10000"/>
                        </a:schemeClr>
                      </a:solidFill>
                    </a:rPr>
                    <a:t>Sivan</a:t>
                  </a:r>
                </a:p>
              </p:txBody>
            </p:sp>
            <p:sp>
              <p:nvSpPr>
                <p:cNvPr id="101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557" y="2384"/>
                  <a:ext cx="480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200" b="1">
                      <a:solidFill>
                        <a:schemeClr val="bg2">
                          <a:lumMod val="10000"/>
                        </a:schemeClr>
                      </a:solidFill>
                    </a:rPr>
                    <a:t>Tammuz</a:t>
                  </a:r>
                </a:p>
              </p:txBody>
            </p:sp>
            <p:sp>
              <p:nvSpPr>
                <p:cNvPr id="102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2043" y="2384"/>
                  <a:ext cx="38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27000" h="1270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200" b="1">
                      <a:solidFill>
                        <a:schemeClr val="bg2">
                          <a:lumMod val="10000"/>
                        </a:schemeClr>
                      </a:solidFill>
                    </a:rPr>
                    <a:t>Av</a:t>
                  </a:r>
                </a:p>
              </p:txBody>
            </p:sp>
          </p:grpSp>
          <p:sp>
            <p:nvSpPr>
              <p:cNvPr id="73" name="Line 37"/>
              <p:cNvSpPr>
                <a:spLocks noChangeShapeType="1"/>
              </p:cNvSpPr>
              <p:nvPr/>
            </p:nvSpPr>
            <p:spPr bwMode="auto">
              <a:xfrm>
                <a:off x="2670" y="209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27000" h="127000"/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200" b="1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4" name="Line 38"/>
              <p:cNvSpPr>
                <a:spLocks noChangeShapeType="1"/>
              </p:cNvSpPr>
              <p:nvPr/>
            </p:nvSpPr>
            <p:spPr bwMode="auto">
              <a:xfrm>
                <a:off x="3102" y="209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27000" h="127000"/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200" b="1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5" name="Line 39"/>
              <p:cNvSpPr>
                <a:spLocks noChangeShapeType="1"/>
              </p:cNvSpPr>
              <p:nvPr/>
            </p:nvSpPr>
            <p:spPr bwMode="auto">
              <a:xfrm>
                <a:off x="3534" y="209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27000" h="127000"/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200" b="1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6" name="Line 40"/>
              <p:cNvSpPr>
                <a:spLocks noChangeShapeType="1"/>
              </p:cNvSpPr>
              <p:nvPr/>
            </p:nvSpPr>
            <p:spPr bwMode="auto">
              <a:xfrm>
                <a:off x="3966" y="209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27000" h="127000"/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200" b="1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7" name="Text Box 41"/>
              <p:cNvSpPr txBox="1">
                <a:spLocks noChangeArrowheads="1"/>
              </p:cNvSpPr>
              <p:nvPr/>
            </p:nvSpPr>
            <p:spPr bwMode="auto">
              <a:xfrm>
                <a:off x="2691" y="2120"/>
                <a:ext cx="38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27000" h="1270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200" b="1">
                    <a:solidFill>
                      <a:schemeClr val="bg2">
                        <a:lumMod val="10000"/>
                      </a:schemeClr>
                    </a:solidFill>
                  </a:rPr>
                  <a:t>Sep</a:t>
                </a:r>
              </a:p>
            </p:txBody>
          </p:sp>
          <p:sp>
            <p:nvSpPr>
              <p:cNvPr id="78" name="Text Box 42"/>
              <p:cNvSpPr txBox="1">
                <a:spLocks noChangeArrowheads="1"/>
              </p:cNvSpPr>
              <p:nvPr/>
            </p:nvSpPr>
            <p:spPr bwMode="auto">
              <a:xfrm>
                <a:off x="3123" y="2123"/>
                <a:ext cx="38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27000" h="1270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200" b="1">
                    <a:solidFill>
                      <a:schemeClr val="bg2">
                        <a:lumMod val="10000"/>
                      </a:schemeClr>
                    </a:solidFill>
                  </a:rPr>
                  <a:t>Oct</a:t>
                </a:r>
              </a:p>
            </p:txBody>
          </p:sp>
          <p:sp>
            <p:nvSpPr>
              <p:cNvPr id="79" name="Text Box 43"/>
              <p:cNvSpPr txBox="1">
                <a:spLocks noChangeArrowheads="1"/>
              </p:cNvSpPr>
              <p:nvPr/>
            </p:nvSpPr>
            <p:spPr bwMode="auto">
              <a:xfrm>
                <a:off x="3558" y="2123"/>
                <a:ext cx="38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27000" h="1270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200" b="1">
                    <a:solidFill>
                      <a:schemeClr val="bg2">
                        <a:lumMod val="10000"/>
                      </a:schemeClr>
                    </a:solidFill>
                  </a:rPr>
                  <a:t>Nov</a:t>
                </a:r>
              </a:p>
            </p:txBody>
          </p:sp>
          <p:sp>
            <p:nvSpPr>
              <p:cNvPr id="80" name="Text Box 44"/>
              <p:cNvSpPr txBox="1">
                <a:spLocks noChangeArrowheads="1"/>
              </p:cNvSpPr>
              <p:nvPr/>
            </p:nvSpPr>
            <p:spPr bwMode="auto">
              <a:xfrm>
                <a:off x="3990" y="2123"/>
                <a:ext cx="38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27000" h="1270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200" b="1">
                    <a:solidFill>
                      <a:schemeClr val="bg2">
                        <a:lumMod val="10000"/>
                      </a:schemeClr>
                    </a:solidFill>
                  </a:rPr>
                  <a:t>Dec</a:t>
                </a:r>
              </a:p>
            </p:txBody>
          </p:sp>
          <p:sp>
            <p:nvSpPr>
              <p:cNvPr id="81" name="Text Box 45"/>
              <p:cNvSpPr txBox="1">
                <a:spLocks noChangeArrowheads="1"/>
              </p:cNvSpPr>
              <p:nvPr/>
            </p:nvSpPr>
            <p:spPr bwMode="auto">
              <a:xfrm>
                <a:off x="2469" y="2384"/>
                <a:ext cx="38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27000" h="1270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200" b="1">
                    <a:solidFill>
                      <a:schemeClr val="bg2">
                        <a:lumMod val="10000"/>
                      </a:schemeClr>
                    </a:solidFill>
                  </a:rPr>
                  <a:t>Elul</a:t>
                </a:r>
              </a:p>
            </p:txBody>
          </p:sp>
          <p:sp>
            <p:nvSpPr>
              <p:cNvPr id="82" name="Text Box 46"/>
              <p:cNvSpPr txBox="1">
                <a:spLocks noChangeArrowheads="1"/>
              </p:cNvSpPr>
              <p:nvPr/>
            </p:nvSpPr>
            <p:spPr bwMode="auto">
              <a:xfrm>
                <a:off x="2901" y="2384"/>
                <a:ext cx="38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27000" h="1270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200" b="1">
                    <a:solidFill>
                      <a:schemeClr val="bg2">
                        <a:lumMod val="10000"/>
                      </a:schemeClr>
                    </a:solidFill>
                  </a:rPr>
                  <a:t>Tishri</a:t>
                </a:r>
              </a:p>
            </p:txBody>
          </p:sp>
          <p:sp>
            <p:nvSpPr>
              <p:cNvPr id="83" name="Text Box 47"/>
              <p:cNvSpPr txBox="1">
                <a:spLocks noChangeArrowheads="1"/>
              </p:cNvSpPr>
              <p:nvPr/>
            </p:nvSpPr>
            <p:spPr bwMode="auto">
              <a:xfrm>
                <a:off x="3276" y="2384"/>
                <a:ext cx="528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27000" h="1270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200" b="1" dirty="0">
                    <a:solidFill>
                      <a:schemeClr val="bg2">
                        <a:lumMod val="10000"/>
                      </a:schemeClr>
                    </a:solidFill>
                  </a:rPr>
                  <a:t>Heshvan</a:t>
                </a:r>
              </a:p>
            </p:txBody>
          </p:sp>
          <p:sp>
            <p:nvSpPr>
              <p:cNvPr id="84" name="Text Box 48"/>
              <p:cNvSpPr txBox="1">
                <a:spLocks noChangeArrowheads="1"/>
              </p:cNvSpPr>
              <p:nvPr/>
            </p:nvSpPr>
            <p:spPr bwMode="auto">
              <a:xfrm>
                <a:off x="3729" y="2384"/>
                <a:ext cx="462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27000" h="1270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200" b="1">
                    <a:solidFill>
                      <a:schemeClr val="bg2">
                        <a:lumMod val="10000"/>
                      </a:schemeClr>
                    </a:solidFill>
                  </a:rPr>
                  <a:t>Chislev</a:t>
                </a:r>
              </a:p>
            </p:txBody>
          </p:sp>
        </p:grpSp>
        <p:sp>
          <p:nvSpPr>
            <p:cNvPr id="63" name="Line 49"/>
            <p:cNvSpPr>
              <a:spLocks noChangeShapeType="1"/>
            </p:cNvSpPr>
            <p:nvPr/>
          </p:nvSpPr>
          <p:spPr bwMode="auto">
            <a:xfrm>
              <a:off x="4830" y="2096"/>
              <a:ext cx="0" cy="240"/>
            </a:xfrm>
            <a:prstGeom prst="line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b="1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64" name="Line 50"/>
            <p:cNvSpPr>
              <a:spLocks noChangeShapeType="1"/>
            </p:cNvSpPr>
            <p:nvPr/>
          </p:nvSpPr>
          <p:spPr bwMode="auto">
            <a:xfrm>
              <a:off x="4398" y="2096"/>
              <a:ext cx="0" cy="240"/>
            </a:xfrm>
            <a:prstGeom prst="line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b="1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65" name="Line 51"/>
            <p:cNvSpPr>
              <a:spLocks noChangeShapeType="1"/>
            </p:cNvSpPr>
            <p:nvPr/>
          </p:nvSpPr>
          <p:spPr bwMode="auto">
            <a:xfrm>
              <a:off x="5262" y="2096"/>
              <a:ext cx="0" cy="240"/>
            </a:xfrm>
            <a:prstGeom prst="line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b="1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66" name="Text Box 52"/>
            <p:cNvSpPr txBox="1">
              <a:spLocks noChangeArrowheads="1"/>
            </p:cNvSpPr>
            <p:nvPr/>
          </p:nvSpPr>
          <p:spPr bwMode="auto">
            <a:xfrm>
              <a:off x="4422" y="2123"/>
              <a:ext cx="38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bg2">
                      <a:lumMod val="10000"/>
                    </a:schemeClr>
                  </a:solidFill>
                </a:rPr>
                <a:t>Jan</a:t>
              </a:r>
            </a:p>
          </p:txBody>
        </p:sp>
        <p:sp>
          <p:nvSpPr>
            <p:cNvPr id="67" name="Text Box 53"/>
            <p:cNvSpPr txBox="1">
              <a:spLocks noChangeArrowheads="1"/>
            </p:cNvSpPr>
            <p:nvPr/>
          </p:nvSpPr>
          <p:spPr bwMode="auto">
            <a:xfrm>
              <a:off x="4854" y="2123"/>
              <a:ext cx="38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bg2">
                      <a:lumMod val="10000"/>
                    </a:schemeClr>
                  </a:solidFill>
                </a:rPr>
                <a:t>Feb</a:t>
              </a:r>
            </a:p>
          </p:txBody>
        </p:sp>
        <p:sp>
          <p:nvSpPr>
            <p:cNvPr id="68" name="Text Box 54"/>
            <p:cNvSpPr txBox="1">
              <a:spLocks noChangeArrowheads="1"/>
            </p:cNvSpPr>
            <p:nvPr/>
          </p:nvSpPr>
          <p:spPr bwMode="auto">
            <a:xfrm>
              <a:off x="5172" y="2123"/>
              <a:ext cx="38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bg2">
                      <a:lumMod val="10000"/>
                    </a:schemeClr>
                  </a:solidFill>
                </a:rPr>
                <a:t>Mar</a:t>
              </a:r>
            </a:p>
          </p:txBody>
        </p:sp>
        <p:sp>
          <p:nvSpPr>
            <p:cNvPr id="69" name="Text Box 55"/>
            <p:cNvSpPr txBox="1">
              <a:spLocks noChangeArrowheads="1"/>
            </p:cNvSpPr>
            <p:nvPr/>
          </p:nvSpPr>
          <p:spPr bwMode="auto">
            <a:xfrm>
              <a:off x="4197" y="2384"/>
              <a:ext cx="38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bg2">
                      <a:lumMod val="10000"/>
                    </a:schemeClr>
                  </a:solidFill>
                </a:rPr>
                <a:t>Tevet</a:t>
              </a:r>
            </a:p>
          </p:txBody>
        </p:sp>
        <p:sp>
          <p:nvSpPr>
            <p:cNvPr id="70" name="Text Box 56"/>
            <p:cNvSpPr txBox="1">
              <a:spLocks noChangeArrowheads="1"/>
            </p:cNvSpPr>
            <p:nvPr/>
          </p:nvSpPr>
          <p:spPr bwMode="auto">
            <a:xfrm>
              <a:off x="4635" y="2384"/>
              <a:ext cx="38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bg2">
                      <a:lumMod val="10000"/>
                    </a:schemeClr>
                  </a:solidFill>
                </a:rPr>
                <a:t>Shevat</a:t>
              </a:r>
            </a:p>
          </p:txBody>
        </p:sp>
        <p:sp>
          <p:nvSpPr>
            <p:cNvPr id="71" name="Text Box 57"/>
            <p:cNvSpPr txBox="1">
              <a:spLocks noChangeArrowheads="1"/>
            </p:cNvSpPr>
            <p:nvPr/>
          </p:nvSpPr>
          <p:spPr bwMode="auto">
            <a:xfrm>
              <a:off x="5064" y="2384"/>
              <a:ext cx="38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bg2">
                      <a:lumMod val="10000"/>
                    </a:schemeClr>
                  </a:solidFill>
                </a:rPr>
                <a:t>Adar</a:t>
              </a:r>
            </a:p>
          </p:txBody>
        </p:sp>
      </p:grpSp>
      <p:sp>
        <p:nvSpPr>
          <p:cNvPr id="115" name="Line 58"/>
          <p:cNvSpPr>
            <a:spLocks noChangeShapeType="1"/>
          </p:cNvSpPr>
          <p:nvPr/>
        </p:nvSpPr>
        <p:spPr bwMode="auto">
          <a:xfrm flipH="1" flipV="1">
            <a:off x="800100" y="4103689"/>
            <a:ext cx="419100" cy="161131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Line 59"/>
          <p:cNvSpPr>
            <a:spLocks noChangeShapeType="1"/>
          </p:cNvSpPr>
          <p:nvPr/>
        </p:nvSpPr>
        <p:spPr bwMode="auto">
          <a:xfrm flipH="1">
            <a:off x="833438" y="1513999"/>
            <a:ext cx="947737" cy="175149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Text Box 60"/>
          <p:cNvSpPr txBox="1">
            <a:spLocks noChangeArrowheads="1"/>
          </p:cNvSpPr>
          <p:nvPr/>
        </p:nvSpPr>
        <p:spPr bwMode="auto">
          <a:xfrm>
            <a:off x="556610" y="809172"/>
            <a:ext cx="2424545" cy="707886"/>
          </a:xfrm>
          <a:prstGeom prst="rect">
            <a:avLst/>
          </a:prstGeom>
          <a:solidFill>
            <a:srgbClr val="CC33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 h="12700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 b="1" dirty="0">
                <a:solidFill>
                  <a:schemeClr val="bg1"/>
                </a:solidFill>
              </a:rPr>
              <a:t>1</a:t>
            </a:r>
            <a:r>
              <a:rPr lang="en-US" altLang="en-US" sz="2000" b="1" dirty="0" smtClean="0">
                <a:solidFill>
                  <a:schemeClr val="bg1"/>
                </a:solidFill>
              </a:rPr>
              <a:t>. </a:t>
            </a:r>
            <a:r>
              <a:rPr lang="en-US" altLang="en-US" sz="2000" b="1" dirty="0">
                <a:solidFill>
                  <a:schemeClr val="bg1"/>
                </a:solidFill>
              </a:rPr>
              <a:t>Unleavened </a:t>
            </a:r>
            <a:r>
              <a:rPr lang="en-US" altLang="en-US" sz="2000" b="1" dirty="0" smtClean="0">
                <a:solidFill>
                  <a:schemeClr val="bg1"/>
                </a:solidFill>
              </a:rPr>
              <a:t>Bread Nisan 15</a:t>
            </a:r>
            <a:endParaRPr lang="en-US" altLang="en-US" b="1" dirty="0"/>
          </a:p>
        </p:txBody>
      </p:sp>
      <p:sp>
        <p:nvSpPr>
          <p:cNvPr id="118" name="Text Box 61"/>
          <p:cNvSpPr txBox="1">
            <a:spLocks noChangeArrowheads="1"/>
          </p:cNvSpPr>
          <p:nvPr/>
        </p:nvSpPr>
        <p:spPr bwMode="auto">
          <a:xfrm>
            <a:off x="510333" y="5715000"/>
            <a:ext cx="1451292" cy="707886"/>
          </a:xfrm>
          <a:prstGeom prst="rect">
            <a:avLst/>
          </a:prstGeom>
          <a:solidFill>
            <a:srgbClr val="CC33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 h="12700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000" b="1" dirty="0" smtClean="0">
                <a:solidFill>
                  <a:schemeClr val="bg1"/>
                </a:solidFill>
              </a:rPr>
              <a:t>1. Passover</a:t>
            </a:r>
          </a:p>
          <a:p>
            <a:pPr algn="ctr"/>
            <a:r>
              <a:rPr lang="en-US" altLang="en-US" sz="2000" b="1" dirty="0" smtClean="0">
                <a:solidFill>
                  <a:schemeClr val="bg1"/>
                </a:solidFill>
              </a:rPr>
              <a:t>Nisan 14</a:t>
            </a:r>
            <a:endParaRPr lang="en-US" altLang="en-US" sz="2000" b="1" dirty="0">
              <a:solidFill>
                <a:schemeClr val="bg1"/>
              </a:solidFill>
            </a:endParaRPr>
          </a:p>
        </p:txBody>
      </p:sp>
      <p:sp>
        <p:nvSpPr>
          <p:cNvPr id="119" name="Line 62"/>
          <p:cNvSpPr>
            <a:spLocks noChangeShapeType="1"/>
          </p:cNvSpPr>
          <p:nvPr/>
        </p:nvSpPr>
        <p:spPr bwMode="auto">
          <a:xfrm flipH="1">
            <a:off x="2176462" y="2348001"/>
            <a:ext cx="1252538" cy="9174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Text Box 63"/>
          <p:cNvSpPr txBox="1">
            <a:spLocks noChangeArrowheads="1"/>
          </p:cNvSpPr>
          <p:nvPr/>
        </p:nvSpPr>
        <p:spPr bwMode="auto">
          <a:xfrm>
            <a:off x="2156359" y="1640115"/>
            <a:ext cx="2438693" cy="707886"/>
          </a:xfrm>
          <a:prstGeom prst="rect">
            <a:avLst/>
          </a:prstGeom>
          <a:solidFill>
            <a:srgbClr val="CC33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 h="12700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000" b="1" dirty="0">
                <a:solidFill>
                  <a:schemeClr val="bg1"/>
                </a:solidFill>
              </a:rPr>
              <a:t>2</a:t>
            </a:r>
            <a:r>
              <a:rPr lang="en-US" altLang="en-US" sz="2000" b="1" dirty="0" smtClean="0">
                <a:solidFill>
                  <a:schemeClr val="bg1"/>
                </a:solidFill>
              </a:rPr>
              <a:t>. Pentecost 49</a:t>
            </a:r>
          </a:p>
          <a:p>
            <a:pPr algn="ctr"/>
            <a:r>
              <a:rPr lang="en-US" altLang="en-US" sz="2000" b="1" dirty="0" smtClean="0">
                <a:solidFill>
                  <a:schemeClr val="bg1"/>
                </a:solidFill>
              </a:rPr>
              <a:t>days after Firstfruits</a:t>
            </a:r>
            <a:endParaRPr lang="en-US" altLang="en-US" b="1" dirty="0"/>
          </a:p>
        </p:txBody>
      </p:sp>
      <p:sp>
        <p:nvSpPr>
          <p:cNvPr id="121" name="Line 64"/>
          <p:cNvSpPr>
            <a:spLocks noChangeShapeType="1"/>
          </p:cNvSpPr>
          <p:nvPr/>
        </p:nvSpPr>
        <p:spPr bwMode="auto">
          <a:xfrm flipV="1">
            <a:off x="4375352" y="4114800"/>
            <a:ext cx="196648" cy="157811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Line 65"/>
          <p:cNvSpPr>
            <a:spLocks noChangeShapeType="1"/>
          </p:cNvSpPr>
          <p:nvPr/>
        </p:nvSpPr>
        <p:spPr bwMode="auto">
          <a:xfrm flipH="1">
            <a:off x="4881563" y="1547302"/>
            <a:ext cx="300037" cy="170548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Text Box 66"/>
          <p:cNvSpPr txBox="1">
            <a:spLocks noChangeArrowheads="1"/>
          </p:cNvSpPr>
          <p:nvPr/>
        </p:nvSpPr>
        <p:spPr bwMode="auto">
          <a:xfrm>
            <a:off x="4004799" y="815975"/>
            <a:ext cx="2421599" cy="707886"/>
          </a:xfrm>
          <a:prstGeom prst="rect">
            <a:avLst/>
          </a:prstGeom>
          <a:solidFill>
            <a:srgbClr val="CC33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 h="12700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000" b="1" dirty="0">
                <a:solidFill>
                  <a:schemeClr val="bg1"/>
                </a:solidFill>
              </a:rPr>
              <a:t>4</a:t>
            </a:r>
            <a:r>
              <a:rPr lang="en-US" altLang="en-US" sz="2000" b="1" dirty="0" smtClean="0">
                <a:solidFill>
                  <a:schemeClr val="bg1"/>
                </a:solidFill>
              </a:rPr>
              <a:t>. Day of Atonement</a:t>
            </a:r>
          </a:p>
          <a:p>
            <a:pPr algn="ctr"/>
            <a:r>
              <a:rPr lang="en-US" altLang="en-US" sz="2000" b="1" dirty="0" smtClean="0">
                <a:solidFill>
                  <a:schemeClr val="bg1"/>
                </a:solidFill>
              </a:rPr>
              <a:t>Tishri 10</a:t>
            </a:r>
            <a:endParaRPr lang="en-US" altLang="en-US" sz="2000" b="1" dirty="0">
              <a:solidFill>
                <a:schemeClr val="bg1"/>
              </a:solidFill>
            </a:endParaRPr>
          </a:p>
        </p:txBody>
      </p:sp>
      <p:sp>
        <p:nvSpPr>
          <p:cNvPr id="124" name="Line 67"/>
          <p:cNvSpPr>
            <a:spLocks noChangeShapeType="1"/>
          </p:cNvSpPr>
          <p:nvPr/>
        </p:nvSpPr>
        <p:spPr bwMode="auto">
          <a:xfrm flipH="1" flipV="1">
            <a:off x="5105400" y="4114800"/>
            <a:ext cx="814388" cy="71610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" name="Text Box 70"/>
          <p:cNvSpPr txBox="1">
            <a:spLocks noChangeArrowheads="1"/>
          </p:cNvSpPr>
          <p:nvPr/>
        </p:nvSpPr>
        <p:spPr bwMode="auto">
          <a:xfrm>
            <a:off x="4974951" y="4838380"/>
            <a:ext cx="1893075" cy="707886"/>
          </a:xfrm>
          <a:prstGeom prst="rect">
            <a:avLst/>
          </a:prstGeom>
          <a:solidFill>
            <a:srgbClr val="CC33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 h="12700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000" b="1" dirty="0" smtClean="0">
                <a:solidFill>
                  <a:schemeClr val="bg1"/>
                </a:solidFill>
              </a:rPr>
              <a:t>5. Tabernacles</a:t>
            </a:r>
          </a:p>
          <a:p>
            <a:pPr algn="ctr"/>
            <a:r>
              <a:rPr lang="en-US" altLang="en-US" sz="2000" b="1" dirty="0" smtClean="0">
                <a:solidFill>
                  <a:schemeClr val="bg1"/>
                </a:solidFill>
              </a:rPr>
              <a:t>Tishri 15-22</a:t>
            </a:r>
            <a:endParaRPr lang="en-US" altLang="en-US" b="1" dirty="0"/>
          </a:p>
        </p:txBody>
      </p:sp>
      <p:sp>
        <p:nvSpPr>
          <p:cNvPr id="126" name="Text Box 73"/>
          <p:cNvSpPr txBox="1">
            <a:spLocks noChangeArrowheads="1"/>
          </p:cNvSpPr>
          <p:nvPr/>
        </p:nvSpPr>
        <p:spPr bwMode="auto">
          <a:xfrm>
            <a:off x="3595432" y="5692914"/>
            <a:ext cx="1566653" cy="707886"/>
          </a:xfrm>
          <a:prstGeom prst="rect">
            <a:avLst/>
          </a:prstGeom>
          <a:solidFill>
            <a:srgbClr val="CC33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 h="12700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000" b="1" dirty="0">
                <a:solidFill>
                  <a:schemeClr val="bg1"/>
                </a:solidFill>
              </a:rPr>
              <a:t>3</a:t>
            </a:r>
            <a:r>
              <a:rPr lang="en-US" altLang="en-US" sz="2000" b="1" dirty="0" smtClean="0">
                <a:solidFill>
                  <a:schemeClr val="bg1"/>
                </a:solidFill>
              </a:rPr>
              <a:t>. Trumpets</a:t>
            </a:r>
          </a:p>
          <a:p>
            <a:pPr algn="ctr"/>
            <a:r>
              <a:rPr lang="en-US" altLang="en-US" sz="2000" b="1" dirty="0" smtClean="0">
                <a:solidFill>
                  <a:schemeClr val="bg1"/>
                </a:solidFill>
              </a:rPr>
              <a:t>Tishri 1</a:t>
            </a:r>
            <a:endParaRPr lang="en-US" altLang="en-US" b="1" dirty="0"/>
          </a:p>
        </p:txBody>
      </p:sp>
      <p:sp>
        <p:nvSpPr>
          <p:cNvPr id="127" name="Line 74"/>
          <p:cNvSpPr>
            <a:spLocks noChangeShapeType="1"/>
          </p:cNvSpPr>
          <p:nvPr/>
        </p:nvSpPr>
        <p:spPr bwMode="auto">
          <a:xfrm flipH="1" flipV="1">
            <a:off x="921203" y="4103688"/>
            <a:ext cx="1745796" cy="75882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" name="Text Box 75"/>
          <p:cNvSpPr txBox="1">
            <a:spLocks noChangeArrowheads="1"/>
          </p:cNvSpPr>
          <p:nvPr/>
        </p:nvSpPr>
        <p:spPr bwMode="auto">
          <a:xfrm>
            <a:off x="1520176" y="4876800"/>
            <a:ext cx="2348075" cy="707886"/>
          </a:xfrm>
          <a:prstGeom prst="rect">
            <a:avLst/>
          </a:prstGeom>
          <a:solidFill>
            <a:srgbClr val="CC33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 h="12700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000" b="1" dirty="0" smtClean="0">
                <a:solidFill>
                  <a:schemeClr val="bg1"/>
                </a:solidFill>
              </a:rPr>
              <a:t>1. Firstfruits Sunday</a:t>
            </a:r>
          </a:p>
          <a:p>
            <a:pPr algn="ctr"/>
            <a:r>
              <a:rPr lang="en-US" altLang="en-US" sz="2000" b="1" dirty="0" smtClean="0">
                <a:solidFill>
                  <a:schemeClr val="bg1"/>
                </a:solidFill>
              </a:rPr>
              <a:t>after Passover </a:t>
            </a:r>
            <a:endParaRPr lang="en-US" altLang="en-US" b="1" dirty="0"/>
          </a:p>
        </p:txBody>
      </p:sp>
      <p:sp>
        <p:nvSpPr>
          <p:cNvPr id="136" name="Line 62"/>
          <p:cNvSpPr>
            <a:spLocks noChangeShapeType="1"/>
          </p:cNvSpPr>
          <p:nvPr/>
        </p:nvSpPr>
        <p:spPr bwMode="auto">
          <a:xfrm>
            <a:off x="6291262" y="2347175"/>
            <a:ext cx="238126" cy="8913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" name="Text Box 63"/>
          <p:cNvSpPr txBox="1">
            <a:spLocks noChangeArrowheads="1"/>
          </p:cNvSpPr>
          <p:nvPr/>
        </p:nvSpPr>
        <p:spPr bwMode="auto">
          <a:xfrm>
            <a:off x="5212826" y="1639288"/>
            <a:ext cx="2216994" cy="707886"/>
          </a:xfrm>
          <a:prstGeom prst="rect">
            <a:avLst/>
          </a:prstGeom>
          <a:solidFill>
            <a:srgbClr val="CC33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 h="12700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000" b="1" dirty="0" smtClean="0">
                <a:solidFill>
                  <a:schemeClr val="bg1"/>
                </a:solidFill>
              </a:rPr>
              <a:t>6. Hanukkah</a:t>
            </a:r>
          </a:p>
          <a:p>
            <a:pPr algn="ctr"/>
            <a:r>
              <a:rPr lang="en-US" altLang="en-US" sz="2000" b="1" dirty="0" err="1" smtClean="0">
                <a:solidFill>
                  <a:schemeClr val="bg1"/>
                </a:solidFill>
              </a:rPr>
              <a:t>Chislev</a:t>
            </a:r>
            <a:r>
              <a:rPr lang="en-US" altLang="en-US" sz="2000" b="1" dirty="0" smtClean="0">
                <a:solidFill>
                  <a:schemeClr val="bg1"/>
                </a:solidFill>
              </a:rPr>
              <a:t> 25-Tevet 2</a:t>
            </a:r>
            <a:endParaRPr lang="en-US" altLang="en-US" b="1" dirty="0"/>
          </a:p>
        </p:txBody>
      </p:sp>
      <p:sp>
        <p:nvSpPr>
          <p:cNvPr id="138" name="Line 65"/>
          <p:cNvSpPr>
            <a:spLocks noChangeShapeType="1"/>
          </p:cNvSpPr>
          <p:nvPr/>
        </p:nvSpPr>
        <p:spPr bwMode="auto">
          <a:xfrm>
            <a:off x="8043861" y="1546475"/>
            <a:ext cx="238126" cy="16920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" name="Text Box 66"/>
          <p:cNvSpPr txBox="1">
            <a:spLocks noChangeArrowheads="1"/>
          </p:cNvSpPr>
          <p:nvPr/>
        </p:nvSpPr>
        <p:spPr bwMode="auto">
          <a:xfrm>
            <a:off x="7429180" y="815148"/>
            <a:ext cx="1242664" cy="707886"/>
          </a:xfrm>
          <a:prstGeom prst="rect">
            <a:avLst/>
          </a:prstGeom>
          <a:solidFill>
            <a:srgbClr val="CC33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 h="12700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000" b="1" dirty="0" smtClean="0">
                <a:solidFill>
                  <a:schemeClr val="bg1"/>
                </a:solidFill>
              </a:rPr>
              <a:t>7. Purim</a:t>
            </a:r>
          </a:p>
          <a:p>
            <a:pPr algn="ctr"/>
            <a:r>
              <a:rPr lang="en-US" altLang="en-US" sz="2000" b="1" dirty="0" smtClean="0">
                <a:solidFill>
                  <a:schemeClr val="bg1"/>
                </a:solidFill>
              </a:rPr>
              <a:t>Adar 14 </a:t>
            </a:r>
            <a:endParaRPr lang="en-US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6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18" grpId="0" animBg="1"/>
      <p:bldP spid="120" grpId="0" animBg="1"/>
      <p:bldP spid="123" grpId="0" animBg="1"/>
      <p:bldP spid="125" grpId="0" animBg="1"/>
      <p:bldP spid="126" grpId="0" animBg="1"/>
      <p:bldP spid="128" grpId="0" animBg="1"/>
      <p:bldP spid="137" grpId="0" animBg="1"/>
      <p:bldP spid="13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5" name="Rectangle 4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2 3 : 1 – 2 4 : 2 3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529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reeform 76"/>
          <p:cNvSpPr/>
          <p:nvPr/>
        </p:nvSpPr>
        <p:spPr>
          <a:xfrm>
            <a:off x="1063868" y="3047999"/>
            <a:ext cx="3704493" cy="1134207"/>
          </a:xfrm>
          <a:custGeom>
            <a:avLst/>
            <a:gdLst>
              <a:gd name="connsiteX0" fmla="*/ 26377 w 2710962"/>
              <a:gd name="connsiteY0" fmla="*/ 2930 h 1143000"/>
              <a:gd name="connsiteX1" fmla="*/ 2661139 w 2710962"/>
              <a:gd name="connsiteY1" fmla="*/ 0 h 1143000"/>
              <a:gd name="connsiteX2" fmla="*/ 2664069 w 2710962"/>
              <a:gd name="connsiteY2" fmla="*/ 213946 h 1143000"/>
              <a:gd name="connsiteX3" fmla="*/ 2637693 w 2710962"/>
              <a:gd name="connsiteY3" fmla="*/ 234461 h 1143000"/>
              <a:gd name="connsiteX4" fmla="*/ 2710962 w 2710962"/>
              <a:gd name="connsiteY4" fmla="*/ 319453 h 1143000"/>
              <a:gd name="connsiteX5" fmla="*/ 2617177 w 2710962"/>
              <a:gd name="connsiteY5" fmla="*/ 430823 h 1143000"/>
              <a:gd name="connsiteX6" fmla="*/ 2705100 w 2710962"/>
              <a:gd name="connsiteY6" fmla="*/ 530469 h 1143000"/>
              <a:gd name="connsiteX7" fmla="*/ 2620108 w 2710962"/>
              <a:gd name="connsiteY7" fmla="*/ 633046 h 1143000"/>
              <a:gd name="connsiteX8" fmla="*/ 2708031 w 2710962"/>
              <a:gd name="connsiteY8" fmla="*/ 729761 h 1143000"/>
              <a:gd name="connsiteX9" fmla="*/ 2625969 w 2710962"/>
              <a:gd name="connsiteY9" fmla="*/ 829407 h 1143000"/>
              <a:gd name="connsiteX10" fmla="*/ 2699239 w 2710962"/>
              <a:gd name="connsiteY10" fmla="*/ 908538 h 1143000"/>
              <a:gd name="connsiteX11" fmla="*/ 2675793 w 2710962"/>
              <a:gd name="connsiteY11" fmla="*/ 973015 h 1143000"/>
              <a:gd name="connsiteX12" fmla="*/ 2669931 w 2710962"/>
              <a:gd name="connsiteY12" fmla="*/ 1113692 h 1143000"/>
              <a:gd name="connsiteX13" fmla="*/ 0 w 2710962"/>
              <a:gd name="connsiteY13" fmla="*/ 1143000 h 1143000"/>
              <a:gd name="connsiteX14" fmla="*/ 43962 w 2710962"/>
              <a:gd name="connsiteY14" fmla="*/ 1096107 h 1143000"/>
              <a:gd name="connsiteX15" fmla="*/ 199293 w 2710962"/>
              <a:gd name="connsiteY15" fmla="*/ 937846 h 1143000"/>
              <a:gd name="connsiteX16" fmla="*/ 8793 w 2710962"/>
              <a:gd name="connsiteY16" fmla="*/ 744415 h 1143000"/>
              <a:gd name="connsiteX17" fmla="*/ 187569 w 2710962"/>
              <a:gd name="connsiteY17" fmla="*/ 562707 h 1143000"/>
              <a:gd name="connsiteX18" fmla="*/ 17585 w 2710962"/>
              <a:gd name="connsiteY18" fmla="*/ 375138 h 1143000"/>
              <a:gd name="connsiteX19" fmla="*/ 196362 w 2710962"/>
              <a:gd name="connsiteY19" fmla="*/ 187569 h 1143000"/>
              <a:gd name="connsiteX20" fmla="*/ 26377 w 2710962"/>
              <a:gd name="connsiteY20" fmla="*/ 2930 h 1143000"/>
              <a:gd name="connsiteX0" fmla="*/ 0 w 3704493"/>
              <a:gd name="connsiteY0" fmla="*/ 2930 h 1143000"/>
              <a:gd name="connsiteX1" fmla="*/ 3654670 w 3704493"/>
              <a:gd name="connsiteY1" fmla="*/ 0 h 1143000"/>
              <a:gd name="connsiteX2" fmla="*/ 3657600 w 3704493"/>
              <a:gd name="connsiteY2" fmla="*/ 213946 h 1143000"/>
              <a:gd name="connsiteX3" fmla="*/ 3631224 w 3704493"/>
              <a:gd name="connsiteY3" fmla="*/ 234461 h 1143000"/>
              <a:gd name="connsiteX4" fmla="*/ 3704493 w 3704493"/>
              <a:gd name="connsiteY4" fmla="*/ 319453 h 1143000"/>
              <a:gd name="connsiteX5" fmla="*/ 3610708 w 3704493"/>
              <a:gd name="connsiteY5" fmla="*/ 430823 h 1143000"/>
              <a:gd name="connsiteX6" fmla="*/ 3698631 w 3704493"/>
              <a:gd name="connsiteY6" fmla="*/ 530469 h 1143000"/>
              <a:gd name="connsiteX7" fmla="*/ 3613639 w 3704493"/>
              <a:gd name="connsiteY7" fmla="*/ 633046 h 1143000"/>
              <a:gd name="connsiteX8" fmla="*/ 3701562 w 3704493"/>
              <a:gd name="connsiteY8" fmla="*/ 729761 h 1143000"/>
              <a:gd name="connsiteX9" fmla="*/ 3619500 w 3704493"/>
              <a:gd name="connsiteY9" fmla="*/ 829407 h 1143000"/>
              <a:gd name="connsiteX10" fmla="*/ 3692770 w 3704493"/>
              <a:gd name="connsiteY10" fmla="*/ 908538 h 1143000"/>
              <a:gd name="connsiteX11" fmla="*/ 3669324 w 3704493"/>
              <a:gd name="connsiteY11" fmla="*/ 973015 h 1143000"/>
              <a:gd name="connsiteX12" fmla="*/ 3663462 w 3704493"/>
              <a:gd name="connsiteY12" fmla="*/ 1113692 h 1143000"/>
              <a:gd name="connsiteX13" fmla="*/ 993531 w 3704493"/>
              <a:gd name="connsiteY13" fmla="*/ 1143000 h 1143000"/>
              <a:gd name="connsiteX14" fmla="*/ 1037493 w 3704493"/>
              <a:gd name="connsiteY14" fmla="*/ 1096107 h 1143000"/>
              <a:gd name="connsiteX15" fmla="*/ 1192824 w 3704493"/>
              <a:gd name="connsiteY15" fmla="*/ 937846 h 1143000"/>
              <a:gd name="connsiteX16" fmla="*/ 1002324 w 3704493"/>
              <a:gd name="connsiteY16" fmla="*/ 744415 h 1143000"/>
              <a:gd name="connsiteX17" fmla="*/ 1181100 w 3704493"/>
              <a:gd name="connsiteY17" fmla="*/ 562707 h 1143000"/>
              <a:gd name="connsiteX18" fmla="*/ 1011116 w 3704493"/>
              <a:gd name="connsiteY18" fmla="*/ 375138 h 1143000"/>
              <a:gd name="connsiteX19" fmla="*/ 1189893 w 3704493"/>
              <a:gd name="connsiteY19" fmla="*/ 187569 h 1143000"/>
              <a:gd name="connsiteX20" fmla="*/ 0 w 3704493"/>
              <a:gd name="connsiteY20" fmla="*/ 2930 h 1143000"/>
              <a:gd name="connsiteX0" fmla="*/ 0 w 3704493"/>
              <a:gd name="connsiteY0" fmla="*/ 2930 h 1134207"/>
              <a:gd name="connsiteX1" fmla="*/ 3654670 w 3704493"/>
              <a:gd name="connsiteY1" fmla="*/ 0 h 1134207"/>
              <a:gd name="connsiteX2" fmla="*/ 3657600 w 3704493"/>
              <a:gd name="connsiteY2" fmla="*/ 213946 h 1134207"/>
              <a:gd name="connsiteX3" fmla="*/ 3631224 w 3704493"/>
              <a:gd name="connsiteY3" fmla="*/ 234461 h 1134207"/>
              <a:gd name="connsiteX4" fmla="*/ 3704493 w 3704493"/>
              <a:gd name="connsiteY4" fmla="*/ 319453 h 1134207"/>
              <a:gd name="connsiteX5" fmla="*/ 3610708 w 3704493"/>
              <a:gd name="connsiteY5" fmla="*/ 430823 h 1134207"/>
              <a:gd name="connsiteX6" fmla="*/ 3698631 w 3704493"/>
              <a:gd name="connsiteY6" fmla="*/ 530469 h 1134207"/>
              <a:gd name="connsiteX7" fmla="*/ 3613639 w 3704493"/>
              <a:gd name="connsiteY7" fmla="*/ 633046 h 1134207"/>
              <a:gd name="connsiteX8" fmla="*/ 3701562 w 3704493"/>
              <a:gd name="connsiteY8" fmla="*/ 729761 h 1134207"/>
              <a:gd name="connsiteX9" fmla="*/ 3619500 w 3704493"/>
              <a:gd name="connsiteY9" fmla="*/ 829407 h 1134207"/>
              <a:gd name="connsiteX10" fmla="*/ 3692770 w 3704493"/>
              <a:gd name="connsiteY10" fmla="*/ 908538 h 1134207"/>
              <a:gd name="connsiteX11" fmla="*/ 3669324 w 3704493"/>
              <a:gd name="connsiteY11" fmla="*/ 973015 h 1134207"/>
              <a:gd name="connsiteX12" fmla="*/ 3663462 w 3704493"/>
              <a:gd name="connsiteY12" fmla="*/ 1113692 h 1134207"/>
              <a:gd name="connsiteX13" fmla="*/ 14654 w 3704493"/>
              <a:gd name="connsiteY13" fmla="*/ 1134207 h 1134207"/>
              <a:gd name="connsiteX14" fmla="*/ 1037493 w 3704493"/>
              <a:gd name="connsiteY14" fmla="*/ 1096107 h 1134207"/>
              <a:gd name="connsiteX15" fmla="*/ 1192824 w 3704493"/>
              <a:gd name="connsiteY15" fmla="*/ 937846 h 1134207"/>
              <a:gd name="connsiteX16" fmla="*/ 1002324 w 3704493"/>
              <a:gd name="connsiteY16" fmla="*/ 744415 h 1134207"/>
              <a:gd name="connsiteX17" fmla="*/ 1181100 w 3704493"/>
              <a:gd name="connsiteY17" fmla="*/ 562707 h 1134207"/>
              <a:gd name="connsiteX18" fmla="*/ 1011116 w 3704493"/>
              <a:gd name="connsiteY18" fmla="*/ 375138 h 1134207"/>
              <a:gd name="connsiteX19" fmla="*/ 1189893 w 3704493"/>
              <a:gd name="connsiteY19" fmla="*/ 187569 h 1134207"/>
              <a:gd name="connsiteX20" fmla="*/ 0 w 3704493"/>
              <a:gd name="connsiteY20" fmla="*/ 2930 h 1134207"/>
              <a:gd name="connsiteX0" fmla="*/ 0 w 3704493"/>
              <a:gd name="connsiteY0" fmla="*/ 2930 h 1134207"/>
              <a:gd name="connsiteX1" fmla="*/ 3654670 w 3704493"/>
              <a:gd name="connsiteY1" fmla="*/ 0 h 1134207"/>
              <a:gd name="connsiteX2" fmla="*/ 3657600 w 3704493"/>
              <a:gd name="connsiteY2" fmla="*/ 213946 h 1134207"/>
              <a:gd name="connsiteX3" fmla="*/ 3631224 w 3704493"/>
              <a:gd name="connsiteY3" fmla="*/ 234461 h 1134207"/>
              <a:gd name="connsiteX4" fmla="*/ 3704493 w 3704493"/>
              <a:gd name="connsiteY4" fmla="*/ 319453 h 1134207"/>
              <a:gd name="connsiteX5" fmla="*/ 3610708 w 3704493"/>
              <a:gd name="connsiteY5" fmla="*/ 430823 h 1134207"/>
              <a:gd name="connsiteX6" fmla="*/ 3698631 w 3704493"/>
              <a:gd name="connsiteY6" fmla="*/ 530469 h 1134207"/>
              <a:gd name="connsiteX7" fmla="*/ 3613639 w 3704493"/>
              <a:gd name="connsiteY7" fmla="*/ 633046 h 1134207"/>
              <a:gd name="connsiteX8" fmla="*/ 3701562 w 3704493"/>
              <a:gd name="connsiteY8" fmla="*/ 729761 h 1134207"/>
              <a:gd name="connsiteX9" fmla="*/ 3619500 w 3704493"/>
              <a:gd name="connsiteY9" fmla="*/ 829407 h 1134207"/>
              <a:gd name="connsiteX10" fmla="*/ 3692770 w 3704493"/>
              <a:gd name="connsiteY10" fmla="*/ 908538 h 1134207"/>
              <a:gd name="connsiteX11" fmla="*/ 3669324 w 3704493"/>
              <a:gd name="connsiteY11" fmla="*/ 973015 h 1134207"/>
              <a:gd name="connsiteX12" fmla="*/ 3663462 w 3704493"/>
              <a:gd name="connsiteY12" fmla="*/ 1113692 h 1134207"/>
              <a:gd name="connsiteX13" fmla="*/ 14654 w 3704493"/>
              <a:gd name="connsiteY13" fmla="*/ 1134207 h 1134207"/>
              <a:gd name="connsiteX14" fmla="*/ 1037493 w 3704493"/>
              <a:gd name="connsiteY14" fmla="*/ 1096107 h 1134207"/>
              <a:gd name="connsiteX15" fmla="*/ 1002324 w 3704493"/>
              <a:gd name="connsiteY15" fmla="*/ 744415 h 1134207"/>
              <a:gd name="connsiteX16" fmla="*/ 1181100 w 3704493"/>
              <a:gd name="connsiteY16" fmla="*/ 562707 h 1134207"/>
              <a:gd name="connsiteX17" fmla="*/ 1011116 w 3704493"/>
              <a:gd name="connsiteY17" fmla="*/ 375138 h 1134207"/>
              <a:gd name="connsiteX18" fmla="*/ 1189893 w 3704493"/>
              <a:gd name="connsiteY18" fmla="*/ 187569 h 1134207"/>
              <a:gd name="connsiteX19" fmla="*/ 0 w 3704493"/>
              <a:gd name="connsiteY19" fmla="*/ 2930 h 1134207"/>
              <a:gd name="connsiteX0" fmla="*/ 0 w 3704493"/>
              <a:gd name="connsiteY0" fmla="*/ 2930 h 1134207"/>
              <a:gd name="connsiteX1" fmla="*/ 3654670 w 3704493"/>
              <a:gd name="connsiteY1" fmla="*/ 0 h 1134207"/>
              <a:gd name="connsiteX2" fmla="*/ 3657600 w 3704493"/>
              <a:gd name="connsiteY2" fmla="*/ 213946 h 1134207"/>
              <a:gd name="connsiteX3" fmla="*/ 3631224 w 3704493"/>
              <a:gd name="connsiteY3" fmla="*/ 234461 h 1134207"/>
              <a:gd name="connsiteX4" fmla="*/ 3704493 w 3704493"/>
              <a:gd name="connsiteY4" fmla="*/ 319453 h 1134207"/>
              <a:gd name="connsiteX5" fmla="*/ 3610708 w 3704493"/>
              <a:gd name="connsiteY5" fmla="*/ 430823 h 1134207"/>
              <a:gd name="connsiteX6" fmla="*/ 3698631 w 3704493"/>
              <a:gd name="connsiteY6" fmla="*/ 530469 h 1134207"/>
              <a:gd name="connsiteX7" fmla="*/ 3613639 w 3704493"/>
              <a:gd name="connsiteY7" fmla="*/ 633046 h 1134207"/>
              <a:gd name="connsiteX8" fmla="*/ 3701562 w 3704493"/>
              <a:gd name="connsiteY8" fmla="*/ 729761 h 1134207"/>
              <a:gd name="connsiteX9" fmla="*/ 3619500 w 3704493"/>
              <a:gd name="connsiteY9" fmla="*/ 829407 h 1134207"/>
              <a:gd name="connsiteX10" fmla="*/ 3692770 w 3704493"/>
              <a:gd name="connsiteY10" fmla="*/ 908538 h 1134207"/>
              <a:gd name="connsiteX11" fmla="*/ 3669324 w 3704493"/>
              <a:gd name="connsiteY11" fmla="*/ 973015 h 1134207"/>
              <a:gd name="connsiteX12" fmla="*/ 3663462 w 3704493"/>
              <a:gd name="connsiteY12" fmla="*/ 1113692 h 1134207"/>
              <a:gd name="connsiteX13" fmla="*/ 14654 w 3704493"/>
              <a:gd name="connsiteY13" fmla="*/ 1134207 h 1134207"/>
              <a:gd name="connsiteX14" fmla="*/ 1002324 w 3704493"/>
              <a:gd name="connsiteY14" fmla="*/ 744415 h 1134207"/>
              <a:gd name="connsiteX15" fmla="*/ 1181100 w 3704493"/>
              <a:gd name="connsiteY15" fmla="*/ 562707 h 1134207"/>
              <a:gd name="connsiteX16" fmla="*/ 1011116 w 3704493"/>
              <a:gd name="connsiteY16" fmla="*/ 375138 h 1134207"/>
              <a:gd name="connsiteX17" fmla="*/ 1189893 w 3704493"/>
              <a:gd name="connsiteY17" fmla="*/ 187569 h 1134207"/>
              <a:gd name="connsiteX18" fmla="*/ 0 w 3704493"/>
              <a:gd name="connsiteY18" fmla="*/ 2930 h 1134207"/>
              <a:gd name="connsiteX0" fmla="*/ 0 w 3704493"/>
              <a:gd name="connsiteY0" fmla="*/ 2930 h 1134207"/>
              <a:gd name="connsiteX1" fmla="*/ 3654670 w 3704493"/>
              <a:gd name="connsiteY1" fmla="*/ 0 h 1134207"/>
              <a:gd name="connsiteX2" fmla="*/ 3657600 w 3704493"/>
              <a:gd name="connsiteY2" fmla="*/ 213946 h 1134207"/>
              <a:gd name="connsiteX3" fmla="*/ 3631224 w 3704493"/>
              <a:gd name="connsiteY3" fmla="*/ 234461 h 1134207"/>
              <a:gd name="connsiteX4" fmla="*/ 3704493 w 3704493"/>
              <a:gd name="connsiteY4" fmla="*/ 319453 h 1134207"/>
              <a:gd name="connsiteX5" fmla="*/ 3610708 w 3704493"/>
              <a:gd name="connsiteY5" fmla="*/ 430823 h 1134207"/>
              <a:gd name="connsiteX6" fmla="*/ 3698631 w 3704493"/>
              <a:gd name="connsiteY6" fmla="*/ 530469 h 1134207"/>
              <a:gd name="connsiteX7" fmla="*/ 3613639 w 3704493"/>
              <a:gd name="connsiteY7" fmla="*/ 633046 h 1134207"/>
              <a:gd name="connsiteX8" fmla="*/ 3701562 w 3704493"/>
              <a:gd name="connsiteY8" fmla="*/ 729761 h 1134207"/>
              <a:gd name="connsiteX9" fmla="*/ 3619500 w 3704493"/>
              <a:gd name="connsiteY9" fmla="*/ 829407 h 1134207"/>
              <a:gd name="connsiteX10" fmla="*/ 3692770 w 3704493"/>
              <a:gd name="connsiteY10" fmla="*/ 908538 h 1134207"/>
              <a:gd name="connsiteX11" fmla="*/ 3669324 w 3704493"/>
              <a:gd name="connsiteY11" fmla="*/ 973015 h 1134207"/>
              <a:gd name="connsiteX12" fmla="*/ 3663462 w 3704493"/>
              <a:gd name="connsiteY12" fmla="*/ 1113692 h 1134207"/>
              <a:gd name="connsiteX13" fmla="*/ 14654 w 3704493"/>
              <a:gd name="connsiteY13" fmla="*/ 1134207 h 1134207"/>
              <a:gd name="connsiteX14" fmla="*/ 1002324 w 3704493"/>
              <a:gd name="connsiteY14" fmla="*/ 744415 h 1134207"/>
              <a:gd name="connsiteX15" fmla="*/ 1011116 w 3704493"/>
              <a:gd name="connsiteY15" fmla="*/ 375138 h 1134207"/>
              <a:gd name="connsiteX16" fmla="*/ 1189893 w 3704493"/>
              <a:gd name="connsiteY16" fmla="*/ 187569 h 1134207"/>
              <a:gd name="connsiteX17" fmla="*/ 0 w 3704493"/>
              <a:gd name="connsiteY17" fmla="*/ 2930 h 1134207"/>
              <a:gd name="connsiteX0" fmla="*/ 0 w 3704493"/>
              <a:gd name="connsiteY0" fmla="*/ 2930 h 1134207"/>
              <a:gd name="connsiteX1" fmla="*/ 3654670 w 3704493"/>
              <a:gd name="connsiteY1" fmla="*/ 0 h 1134207"/>
              <a:gd name="connsiteX2" fmla="*/ 3657600 w 3704493"/>
              <a:gd name="connsiteY2" fmla="*/ 213946 h 1134207"/>
              <a:gd name="connsiteX3" fmla="*/ 3631224 w 3704493"/>
              <a:gd name="connsiteY3" fmla="*/ 234461 h 1134207"/>
              <a:gd name="connsiteX4" fmla="*/ 3704493 w 3704493"/>
              <a:gd name="connsiteY4" fmla="*/ 319453 h 1134207"/>
              <a:gd name="connsiteX5" fmla="*/ 3610708 w 3704493"/>
              <a:gd name="connsiteY5" fmla="*/ 430823 h 1134207"/>
              <a:gd name="connsiteX6" fmla="*/ 3698631 w 3704493"/>
              <a:gd name="connsiteY6" fmla="*/ 530469 h 1134207"/>
              <a:gd name="connsiteX7" fmla="*/ 3613639 w 3704493"/>
              <a:gd name="connsiteY7" fmla="*/ 633046 h 1134207"/>
              <a:gd name="connsiteX8" fmla="*/ 3701562 w 3704493"/>
              <a:gd name="connsiteY8" fmla="*/ 729761 h 1134207"/>
              <a:gd name="connsiteX9" fmla="*/ 3619500 w 3704493"/>
              <a:gd name="connsiteY9" fmla="*/ 829407 h 1134207"/>
              <a:gd name="connsiteX10" fmla="*/ 3692770 w 3704493"/>
              <a:gd name="connsiteY10" fmla="*/ 908538 h 1134207"/>
              <a:gd name="connsiteX11" fmla="*/ 3669324 w 3704493"/>
              <a:gd name="connsiteY11" fmla="*/ 973015 h 1134207"/>
              <a:gd name="connsiteX12" fmla="*/ 3663462 w 3704493"/>
              <a:gd name="connsiteY12" fmla="*/ 1113692 h 1134207"/>
              <a:gd name="connsiteX13" fmla="*/ 14654 w 3704493"/>
              <a:gd name="connsiteY13" fmla="*/ 1134207 h 1134207"/>
              <a:gd name="connsiteX14" fmla="*/ 1011116 w 3704493"/>
              <a:gd name="connsiteY14" fmla="*/ 375138 h 1134207"/>
              <a:gd name="connsiteX15" fmla="*/ 1189893 w 3704493"/>
              <a:gd name="connsiteY15" fmla="*/ 187569 h 1134207"/>
              <a:gd name="connsiteX16" fmla="*/ 0 w 3704493"/>
              <a:gd name="connsiteY16" fmla="*/ 2930 h 1134207"/>
              <a:gd name="connsiteX0" fmla="*/ 0 w 3704493"/>
              <a:gd name="connsiteY0" fmla="*/ 2930 h 1134207"/>
              <a:gd name="connsiteX1" fmla="*/ 3654670 w 3704493"/>
              <a:gd name="connsiteY1" fmla="*/ 0 h 1134207"/>
              <a:gd name="connsiteX2" fmla="*/ 3657600 w 3704493"/>
              <a:gd name="connsiteY2" fmla="*/ 213946 h 1134207"/>
              <a:gd name="connsiteX3" fmla="*/ 3631224 w 3704493"/>
              <a:gd name="connsiteY3" fmla="*/ 234461 h 1134207"/>
              <a:gd name="connsiteX4" fmla="*/ 3704493 w 3704493"/>
              <a:gd name="connsiteY4" fmla="*/ 319453 h 1134207"/>
              <a:gd name="connsiteX5" fmla="*/ 3610708 w 3704493"/>
              <a:gd name="connsiteY5" fmla="*/ 430823 h 1134207"/>
              <a:gd name="connsiteX6" fmla="*/ 3698631 w 3704493"/>
              <a:gd name="connsiteY6" fmla="*/ 530469 h 1134207"/>
              <a:gd name="connsiteX7" fmla="*/ 3613639 w 3704493"/>
              <a:gd name="connsiteY7" fmla="*/ 633046 h 1134207"/>
              <a:gd name="connsiteX8" fmla="*/ 3701562 w 3704493"/>
              <a:gd name="connsiteY8" fmla="*/ 729761 h 1134207"/>
              <a:gd name="connsiteX9" fmla="*/ 3619500 w 3704493"/>
              <a:gd name="connsiteY9" fmla="*/ 829407 h 1134207"/>
              <a:gd name="connsiteX10" fmla="*/ 3692770 w 3704493"/>
              <a:gd name="connsiteY10" fmla="*/ 908538 h 1134207"/>
              <a:gd name="connsiteX11" fmla="*/ 3669324 w 3704493"/>
              <a:gd name="connsiteY11" fmla="*/ 973015 h 1134207"/>
              <a:gd name="connsiteX12" fmla="*/ 3663462 w 3704493"/>
              <a:gd name="connsiteY12" fmla="*/ 1113692 h 1134207"/>
              <a:gd name="connsiteX13" fmla="*/ 14654 w 3704493"/>
              <a:gd name="connsiteY13" fmla="*/ 1134207 h 1134207"/>
              <a:gd name="connsiteX14" fmla="*/ 1189893 w 3704493"/>
              <a:gd name="connsiteY14" fmla="*/ 187569 h 1134207"/>
              <a:gd name="connsiteX15" fmla="*/ 0 w 3704493"/>
              <a:gd name="connsiteY15" fmla="*/ 2930 h 1134207"/>
              <a:gd name="connsiteX0" fmla="*/ 0 w 3704493"/>
              <a:gd name="connsiteY0" fmla="*/ 2930 h 1134207"/>
              <a:gd name="connsiteX1" fmla="*/ 3654670 w 3704493"/>
              <a:gd name="connsiteY1" fmla="*/ 0 h 1134207"/>
              <a:gd name="connsiteX2" fmla="*/ 3657600 w 3704493"/>
              <a:gd name="connsiteY2" fmla="*/ 213946 h 1134207"/>
              <a:gd name="connsiteX3" fmla="*/ 3631224 w 3704493"/>
              <a:gd name="connsiteY3" fmla="*/ 234461 h 1134207"/>
              <a:gd name="connsiteX4" fmla="*/ 3704493 w 3704493"/>
              <a:gd name="connsiteY4" fmla="*/ 319453 h 1134207"/>
              <a:gd name="connsiteX5" fmla="*/ 3610708 w 3704493"/>
              <a:gd name="connsiteY5" fmla="*/ 430823 h 1134207"/>
              <a:gd name="connsiteX6" fmla="*/ 3698631 w 3704493"/>
              <a:gd name="connsiteY6" fmla="*/ 530469 h 1134207"/>
              <a:gd name="connsiteX7" fmla="*/ 3613639 w 3704493"/>
              <a:gd name="connsiteY7" fmla="*/ 633046 h 1134207"/>
              <a:gd name="connsiteX8" fmla="*/ 3701562 w 3704493"/>
              <a:gd name="connsiteY8" fmla="*/ 729761 h 1134207"/>
              <a:gd name="connsiteX9" fmla="*/ 3619500 w 3704493"/>
              <a:gd name="connsiteY9" fmla="*/ 829407 h 1134207"/>
              <a:gd name="connsiteX10" fmla="*/ 3692770 w 3704493"/>
              <a:gd name="connsiteY10" fmla="*/ 908538 h 1134207"/>
              <a:gd name="connsiteX11" fmla="*/ 3669324 w 3704493"/>
              <a:gd name="connsiteY11" fmla="*/ 973015 h 1134207"/>
              <a:gd name="connsiteX12" fmla="*/ 3663462 w 3704493"/>
              <a:gd name="connsiteY12" fmla="*/ 1113692 h 1134207"/>
              <a:gd name="connsiteX13" fmla="*/ 14654 w 3704493"/>
              <a:gd name="connsiteY13" fmla="*/ 1134207 h 1134207"/>
              <a:gd name="connsiteX14" fmla="*/ 0 w 3704493"/>
              <a:gd name="connsiteY14" fmla="*/ 2930 h 1134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04493" h="1134207">
                <a:moveTo>
                  <a:pt x="0" y="2930"/>
                </a:moveTo>
                <a:lnTo>
                  <a:pt x="3654670" y="0"/>
                </a:lnTo>
                <a:cubicBezTo>
                  <a:pt x="3655647" y="71315"/>
                  <a:pt x="3656623" y="142631"/>
                  <a:pt x="3657600" y="213946"/>
                </a:cubicBezTo>
                <a:lnTo>
                  <a:pt x="3631224" y="234461"/>
                </a:lnTo>
                <a:lnTo>
                  <a:pt x="3704493" y="319453"/>
                </a:lnTo>
                <a:lnTo>
                  <a:pt x="3610708" y="430823"/>
                </a:lnTo>
                <a:lnTo>
                  <a:pt x="3698631" y="530469"/>
                </a:lnTo>
                <a:lnTo>
                  <a:pt x="3613639" y="633046"/>
                </a:lnTo>
                <a:lnTo>
                  <a:pt x="3701562" y="729761"/>
                </a:lnTo>
                <a:lnTo>
                  <a:pt x="3619500" y="829407"/>
                </a:lnTo>
                <a:lnTo>
                  <a:pt x="3692770" y="908538"/>
                </a:lnTo>
                <a:lnTo>
                  <a:pt x="3669324" y="973015"/>
                </a:lnTo>
                <a:lnTo>
                  <a:pt x="3663462" y="1113692"/>
                </a:lnTo>
                <a:lnTo>
                  <a:pt x="14654" y="1134207"/>
                </a:lnTo>
                <a:lnTo>
                  <a:pt x="0" y="2930"/>
                </a:lnTo>
                <a:close/>
              </a:path>
            </a:pathLst>
          </a:custGeom>
          <a:solidFill>
            <a:srgbClr val="8497B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2054469" y="3053862"/>
            <a:ext cx="2710962" cy="1143000"/>
          </a:xfrm>
          <a:custGeom>
            <a:avLst/>
            <a:gdLst>
              <a:gd name="connsiteX0" fmla="*/ 26377 w 2710962"/>
              <a:gd name="connsiteY0" fmla="*/ 2930 h 1143000"/>
              <a:gd name="connsiteX1" fmla="*/ 2661139 w 2710962"/>
              <a:gd name="connsiteY1" fmla="*/ 0 h 1143000"/>
              <a:gd name="connsiteX2" fmla="*/ 2664069 w 2710962"/>
              <a:gd name="connsiteY2" fmla="*/ 213946 h 1143000"/>
              <a:gd name="connsiteX3" fmla="*/ 2637693 w 2710962"/>
              <a:gd name="connsiteY3" fmla="*/ 234461 h 1143000"/>
              <a:gd name="connsiteX4" fmla="*/ 2710962 w 2710962"/>
              <a:gd name="connsiteY4" fmla="*/ 319453 h 1143000"/>
              <a:gd name="connsiteX5" fmla="*/ 2617177 w 2710962"/>
              <a:gd name="connsiteY5" fmla="*/ 430823 h 1143000"/>
              <a:gd name="connsiteX6" fmla="*/ 2705100 w 2710962"/>
              <a:gd name="connsiteY6" fmla="*/ 530469 h 1143000"/>
              <a:gd name="connsiteX7" fmla="*/ 2620108 w 2710962"/>
              <a:gd name="connsiteY7" fmla="*/ 633046 h 1143000"/>
              <a:gd name="connsiteX8" fmla="*/ 2708031 w 2710962"/>
              <a:gd name="connsiteY8" fmla="*/ 729761 h 1143000"/>
              <a:gd name="connsiteX9" fmla="*/ 2625969 w 2710962"/>
              <a:gd name="connsiteY9" fmla="*/ 829407 h 1143000"/>
              <a:gd name="connsiteX10" fmla="*/ 2699239 w 2710962"/>
              <a:gd name="connsiteY10" fmla="*/ 908538 h 1143000"/>
              <a:gd name="connsiteX11" fmla="*/ 2675793 w 2710962"/>
              <a:gd name="connsiteY11" fmla="*/ 973015 h 1143000"/>
              <a:gd name="connsiteX12" fmla="*/ 2669931 w 2710962"/>
              <a:gd name="connsiteY12" fmla="*/ 1113692 h 1143000"/>
              <a:gd name="connsiteX13" fmla="*/ 0 w 2710962"/>
              <a:gd name="connsiteY13" fmla="*/ 1143000 h 1143000"/>
              <a:gd name="connsiteX14" fmla="*/ 43962 w 2710962"/>
              <a:gd name="connsiteY14" fmla="*/ 1096107 h 1143000"/>
              <a:gd name="connsiteX15" fmla="*/ 199293 w 2710962"/>
              <a:gd name="connsiteY15" fmla="*/ 937846 h 1143000"/>
              <a:gd name="connsiteX16" fmla="*/ 8793 w 2710962"/>
              <a:gd name="connsiteY16" fmla="*/ 744415 h 1143000"/>
              <a:gd name="connsiteX17" fmla="*/ 187569 w 2710962"/>
              <a:gd name="connsiteY17" fmla="*/ 562707 h 1143000"/>
              <a:gd name="connsiteX18" fmla="*/ 17585 w 2710962"/>
              <a:gd name="connsiteY18" fmla="*/ 375138 h 1143000"/>
              <a:gd name="connsiteX19" fmla="*/ 196362 w 2710962"/>
              <a:gd name="connsiteY19" fmla="*/ 187569 h 1143000"/>
              <a:gd name="connsiteX20" fmla="*/ 26377 w 2710962"/>
              <a:gd name="connsiteY20" fmla="*/ 293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10962" h="1143000">
                <a:moveTo>
                  <a:pt x="26377" y="2930"/>
                </a:moveTo>
                <a:lnTo>
                  <a:pt x="2661139" y="0"/>
                </a:lnTo>
                <a:cubicBezTo>
                  <a:pt x="2662116" y="71315"/>
                  <a:pt x="2663092" y="142631"/>
                  <a:pt x="2664069" y="213946"/>
                </a:cubicBezTo>
                <a:lnTo>
                  <a:pt x="2637693" y="234461"/>
                </a:lnTo>
                <a:lnTo>
                  <a:pt x="2710962" y="319453"/>
                </a:lnTo>
                <a:lnTo>
                  <a:pt x="2617177" y="430823"/>
                </a:lnTo>
                <a:lnTo>
                  <a:pt x="2705100" y="530469"/>
                </a:lnTo>
                <a:lnTo>
                  <a:pt x="2620108" y="633046"/>
                </a:lnTo>
                <a:lnTo>
                  <a:pt x="2708031" y="729761"/>
                </a:lnTo>
                <a:lnTo>
                  <a:pt x="2625969" y="829407"/>
                </a:lnTo>
                <a:lnTo>
                  <a:pt x="2699239" y="908538"/>
                </a:lnTo>
                <a:lnTo>
                  <a:pt x="2675793" y="973015"/>
                </a:lnTo>
                <a:lnTo>
                  <a:pt x="2669931" y="1113692"/>
                </a:lnTo>
                <a:lnTo>
                  <a:pt x="0" y="1143000"/>
                </a:lnTo>
                <a:lnTo>
                  <a:pt x="43962" y="1096107"/>
                </a:lnTo>
                <a:lnTo>
                  <a:pt x="199293" y="937846"/>
                </a:lnTo>
                <a:lnTo>
                  <a:pt x="8793" y="744415"/>
                </a:lnTo>
                <a:lnTo>
                  <a:pt x="187569" y="562707"/>
                </a:lnTo>
                <a:lnTo>
                  <a:pt x="17585" y="375138"/>
                </a:lnTo>
                <a:lnTo>
                  <a:pt x="196362" y="187569"/>
                </a:lnTo>
                <a:lnTo>
                  <a:pt x="26377" y="2930"/>
                </a:lnTo>
                <a:close/>
              </a:path>
            </a:pathLst>
          </a:custGeom>
          <a:solidFill>
            <a:srgbClr val="8497B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10" name="Rectangle 9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2 3 : 1 – 2 4 : 2 3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995050" y="2998538"/>
            <a:ext cx="324692" cy="1101557"/>
            <a:chOff x="1995050" y="3074738"/>
            <a:chExt cx="324692" cy="1114268"/>
          </a:xfrm>
        </p:grpSpPr>
        <p:cxnSp>
          <p:nvCxnSpPr>
            <p:cNvPr id="15" name="Straight Connector 14"/>
            <p:cNvCxnSpPr/>
            <p:nvPr/>
          </p:nvCxnSpPr>
          <p:spPr>
            <a:xfrm rot="2700000">
              <a:off x="2004071" y="3234410"/>
              <a:ext cx="319344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2700000">
              <a:off x="2000424" y="3611652"/>
              <a:ext cx="319344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2700000">
              <a:off x="2005747" y="3989426"/>
              <a:ext cx="319344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8900000" flipV="1">
              <a:off x="2000398" y="3425716"/>
              <a:ext cx="319344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8900000" flipV="1">
              <a:off x="2000397" y="3798212"/>
              <a:ext cx="319344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8900000" flipV="1">
              <a:off x="1995050" y="4189006"/>
              <a:ext cx="319344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1524000" y="3429000"/>
            <a:ext cx="2286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124200" y="3150160"/>
            <a:ext cx="533400" cy="2286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124200" y="4038600"/>
            <a:ext cx="457200" cy="76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410200" y="3398856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858000" y="3322656"/>
            <a:ext cx="609600" cy="6096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38200" y="2057400"/>
            <a:ext cx="712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Rounded MT Bold" pitchFamily="34" charset="0"/>
              </a:rPr>
              <a:t>Ark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54976" y="2057400"/>
            <a:ext cx="2266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Rounded MT Bold" pitchFamily="34" charset="0"/>
              </a:rPr>
              <a:t>Table of Showbread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58074" y="2514646"/>
            <a:ext cx="1056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Rounded MT Bold" pitchFamily="34" charset="0"/>
              </a:rPr>
              <a:t>Menorah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325465" y="3515765"/>
            <a:ext cx="132309" cy="22105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802825" y="2514613"/>
            <a:ext cx="15215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Rounded MT Bold" pitchFamily="34" charset="0"/>
              </a:rPr>
              <a:t>Golden Altar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67535" y="4481002"/>
            <a:ext cx="1551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Rounded MT Bold" pitchFamily="34" charset="0"/>
              </a:rPr>
              <a:t>Bronze Laver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529615" y="4482682"/>
            <a:ext cx="1455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Rounded MT Bold" pitchFamily="34" charset="0"/>
              </a:rPr>
              <a:t>Bronze Altar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57200" y="1600200"/>
            <a:ext cx="8230993" cy="4038600"/>
            <a:chOff x="457200" y="1676400"/>
            <a:chExt cx="8230993" cy="4038600"/>
          </a:xfrm>
        </p:grpSpPr>
        <p:sp>
          <p:nvSpPr>
            <p:cNvPr id="34" name="Rectangle 33"/>
            <p:cNvSpPr/>
            <p:nvPr/>
          </p:nvSpPr>
          <p:spPr>
            <a:xfrm>
              <a:off x="457200" y="1676400"/>
              <a:ext cx="8229600" cy="403860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 rot="5400000">
              <a:off x="8336500" y="3707841"/>
              <a:ext cx="703385" cy="0"/>
            </a:xfrm>
            <a:prstGeom prst="line">
              <a:avLst/>
            </a:prstGeom>
            <a:ln w="76200">
              <a:solidFill>
                <a:srgbClr val="285B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8608923" y="3247284"/>
            <a:ext cx="150725" cy="769544"/>
            <a:chOff x="8630697" y="3327113"/>
            <a:chExt cx="150725" cy="727678"/>
          </a:xfrm>
        </p:grpSpPr>
        <p:cxnSp>
          <p:nvCxnSpPr>
            <p:cNvPr id="37" name="Straight Connector 36"/>
            <p:cNvCxnSpPr/>
            <p:nvPr/>
          </p:nvCxnSpPr>
          <p:spPr>
            <a:xfrm rot="2700000">
              <a:off x="8634370" y="3402476"/>
              <a:ext cx="150725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2700000">
              <a:off x="8630723" y="3598424"/>
              <a:ext cx="150725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2700000">
              <a:off x="8630698" y="3787113"/>
              <a:ext cx="150725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2700000">
              <a:off x="8637957" y="3979429"/>
              <a:ext cx="150725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8900000" flipV="1">
              <a:off x="8630697" y="3500455"/>
              <a:ext cx="150725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8900000" flipV="1">
              <a:off x="8630697" y="3689141"/>
              <a:ext cx="150725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8900000" flipV="1">
              <a:off x="8630697" y="3881455"/>
              <a:ext cx="150725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Arrow Connector 43"/>
          <p:cNvCxnSpPr>
            <a:stCxn id="26" idx="2"/>
          </p:cNvCxnSpPr>
          <p:nvPr/>
        </p:nvCxnSpPr>
        <p:spPr>
          <a:xfrm>
            <a:off x="1194498" y="2395954"/>
            <a:ext cx="443802" cy="981113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0" idx="2"/>
          </p:cNvCxnSpPr>
          <p:nvPr/>
        </p:nvCxnSpPr>
        <p:spPr>
          <a:xfrm flipH="1">
            <a:off x="2333769" y="2853167"/>
            <a:ext cx="229807" cy="564463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6200000" flipH="1">
            <a:off x="2957599" y="2626668"/>
            <a:ext cx="610351" cy="107270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>
            <a:off x="3319264" y="3036435"/>
            <a:ext cx="1101673" cy="725243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1" idx="0"/>
          </p:cNvCxnSpPr>
          <p:nvPr/>
        </p:nvCxnSpPr>
        <p:spPr>
          <a:xfrm rot="5400000" flipH="1" flipV="1">
            <a:off x="5253915" y="4152983"/>
            <a:ext cx="517465" cy="138574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2" idx="0"/>
          </p:cNvCxnSpPr>
          <p:nvPr/>
        </p:nvCxnSpPr>
        <p:spPr>
          <a:xfrm rot="16200000" flipV="1">
            <a:off x="6978905" y="4204298"/>
            <a:ext cx="464554" cy="92213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 descr="C:\Users\Ken\AppData\Local\Microsoft\Windows\Temporary Internet Files\Content.IE5\38Q8HI9B\MC900329243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848669" y="668464"/>
            <a:ext cx="794035" cy="804293"/>
          </a:xfrm>
          <a:prstGeom prst="rect">
            <a:avLst/>
          </a:prstGeom>
          <a:noFill/>
        </p:spPr>
      </p:pic>
      <p:sp>
        <p:nvSpPr>
          <p:cNvPr id="51" name="TextBox 50"/>
          <p:cNvSpPr txBox="1"/>
          <p:nvPr/>
        </p:nvSpPr>
        <p:spPr>
          <a:xfrm>
            <a:off x="1295400" y="1943100"/>
            <a:ext cx="712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Rounded MT Bold" pitchFamily="34" charset="0"/>
              </a:rPr>
              <a:t>Veil</a:t>
            </a:r>
          </a:p>
        </p:txBody>
      </p:sp>
      <p:cxnSp>
        <p:nvCxnSpPr>
          <p:cNvPr id="52" name="Straight Arrow Connector 51"/>
          <p:cNvCxnSpPr>
            <a:stCxn id="51" idx="2"/>
          </p:cNvCxnSpPr>
          <p:nvPr/>
        </p:nvCxnSpPr>
        <p:spPr>
          <a:xfrm>
            <a:off x="1651698" y="2281654"/>
            <a:ext cx="443802" cy="981113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1990018" y="3000274"/>
            <a:ext cx="324692" cy="1101557"/>
            <a:chOff x="1995050" y="3074738"/>
            <a:chExt cx="324692" cy="1114268"/>
          </a:xfrm>
        </p:grpSpPr>
        <p:cxnSp>
          <p:nvCxnSpPr>
            <p:cNvPr id="54" name="Straight Connector 53"/>
            <p:cNvCxnSpPr/>
            <p:nvPr/>
          </p:nvCxnSpPr>
          <p:spPr>
            <a:xfrm rot="2700000">
              <a:off x="2004071" y="3234410"/>
              <a:ext cx="319344" cy="0"/>
            </a:xfrm>
            <a:prstGeom prst="line">
              <a:avLst/>
            </a:prstGeom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2700000">
              <a:off x="2000424" y="3611652"/>
              <a:ext cx="319344" cy="0"/>
            </a:xfrm>
            <a:prstGeom prst="line">
              <a:avLst/>
            </a:prstGeom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2700000">
              <a:off x="2005747" y="3989426"/>
              <a:ext cx="319344" cy="0"/>
            </a:xfrm>
            <a:prstGeom prst="line">
              <a:avLst/>
            </a:prstGeom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8900000" flipV="1">
              <a:off x="2000398" y="3425716"/>
              <a:ext cx="319344" cy="0"/>
            </a:xfrm>
            <a:prstGeom prst="line">
              <a:avLst/>
            </a:prstGeom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8900000" flipV="1">
              <a:off x="2000397" y="3798212"/>
              <a:ext cx="319344" cy="0"/>
            </a:xfrm>
            <a:prstGeom prst="line">
              <a:avLst/>
            </a:prstGeom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8900000" flipV="1">
              <a:off x="1995050" y="4189006"/>
              <a:ext cx="319344" cy="0"/>
            </a:xfrm>
            <a:prstGeom prst="line">
              <a:avLst/>
            </a:prstGeom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1066800" y="3051630"/>
            <a:ext cx="3728361" cy="1143000"/>
            <a:chOff x="1066800" y="3127830"/>
            <a:chExt cx="3728361" cy="1143000"/>
          </a:xfrm>
        </p:grpSpPr>
        <p:grpSp>
          <p:nvGrpSpPr>
            <p:cNvPr id="61" name="Group 123"/>
            <p:cNvGrpSpPr/>
            <p:nvPr/>
          </p:nvGrpSpPr>
          <p:grpSpPr>
            <a:xfrm>
              <a:off x="1066800" y="3127830"/>
              <a:ext cx="3658349" cy="1143000"/>
              <a:chOff x="1066800" y="3127830"/>
              <a:chExt cx="3658349" cy="1143000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1066800" y="3127830"/>
                <a:ext cx="3657600" cy="1143000"/>
              </a:xfrm>
              <a:prstGeom prst="rect">
                <a:avLst/>
              </a:prstGeom>
              <a:noFill/>
              <a:ln w="571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1" name="Straight Connector 70"/>
              <p:cNvCxnSpPr/>
              <p:nvPr/>
            </p:nvCxnSpPr>
            <p:spPr>
              <a:xfrm rot="5400000">
                <a:off x="4377677" y="3712464"/>
                <a:ext cx="694944" cy="0"/>
              </a:xfrm>
              <a:prstGeom prst="line">
                <a:avLst/>
              </a:prstGeom>
              <a:ln w="57150">
                <a:solidFill>
                  <a:srgbClr val="285BA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88"/>
            <p:cNvGrpSpPr/>
            <p:nvPr/>
          </p:nvGrpSpPr>
          <p:grpSpPr>
            <a:xfrm>
              <a:off x="4644436" y="3329576"/>
              <a:ext cx="150725" cy="766504"/>
              <a:chOff x="8630697" y="3327113"/>
              <a:chExt cx="150725" cy="727678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rot="2700000">
                <a:off x="8634370" y="3402476"/>
                <a:ext cx="150725" cy="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2700000">
                <a:off x="8630723" y="3598424"/>
                <a:ext cx="150725" cy="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2700000">
                <a:off x="8630698" y="3787113"/>
                <a:ext cx="150725" cy="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2700000">
                <a:off x="8637957" y="3979429"/>
                <a:ext cx="150725" cy="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8900000" flipV="1">
                <a:off x="8630697" y="3500455"/>
                <a:ext cx="150725" cy="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18900000" flipV="1">
                <a:off x="8630697" y="3689141"/>
                <a:ext cx="150725" cy="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18900000" flipV="1">
                <a:off x="8630697" y="3881455"/>
                <a:ext cx="150725" cy="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2" name="TextBox 71"/>
          <p:cNvSpPr txBox="1"/>
          <p:nvPr/>
        </p:nvSpPr>
        <p:spPr>
          <a:xfrm>
            <a:off x="2920489" y="4690646"/>
            <a:ext cx="1551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Rounded MT Bold" pitchFamily="34" charset="0"/>
              </a:rPr>
              <a:t>Holy Place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 rot="5400000" flipH="1" flipV="1">
            <a:off x="3434440" y="4275586"/>
            <a:ext cx="688746" cy="138574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852235" y="4690646"/>
            <a:ext cx="1559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Rounded MT Bold" pitchFamily="34" charset="0"/>
              </a:rPr>
              <a:t>Holy of Holies</a:t>
            </a:r>
          </a:p>
        </p:txBody>
      </p:sp>
      <p:cxnSp>
        <p:nvCxnSpPr>
          <p:cNvPr id="75" name="Straight Arrow Connector 74"/>
          <p:cNvCxnSpPr/>
          <p:nvPr/>
        </p:nvCxnSpPr>
        <p:spPr>
          <a:xfrm rot="5400000" flipH="1" flipV="1">
            <a:off x="1352151" y="4275586"/>
            <a:ext cx="688746" cy="138574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1524000" y="3433409"/>
            <a:ext cx="228600" cy="381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12647" y="2281654"/>
            <a:ext cx="2335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panose="020F0704030504030204" pitchFamily="34" charset="0"/>
              </a:rPr>
              <a:t>Outer Court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36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2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 animBg="1"/>
      <p:bldP spid="30" grpId="0"/>
      <p:bldP spid="31" grpId="0"/>
      <p:bldP spid="32" grpId="0"/>
      <p:bldP spid="51" grpId="0"/>
      <p:bldP spid="72" grpId="0"/>
      <p:bldP spid="74" grpId="0"/>
      <p:bldP spid="76" grpId="0" animBg="1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10" name="Rectangle 9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2 3 : 1 – 2 4 : 2 3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77" name="Picture 18" descr="Tabernacle holy place with objec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2781">
            <a:off x="1327352" y="1178502"/>
            <a:ext cx="6096000" cy="4572000"/>
          </a:xfrm>
          <a:prstGeom prst="rect">
            <a:avLst/>
          </a:prstGeom>
          <a:noFill/>
          <a:effectLst>
            <a:outerShdw blurRad="50800" dist="254000" dir="8100000" algn="tr" rotWithShape="0">
              <a:schemeClr val="bg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43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5" name="Rectangle 4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2 3 : 1 – 2 4 : 2 3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080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1 : 1 – 2 : 1 6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4" name="Rectangle 3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</a:t>
              </a:r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2 3 </a:t>
              </a:r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1 – </a:t>
              </a:r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2 4 </a:t>
              </a:r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</a:t>
              </a:r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2 3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647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10" name="Rectangle 9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2 3 : 1 – 2 4 : 2 3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8" name="Picture 6" descr="Tabernacle table of showbr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051">
            <a:off x="914400" y="1371600"/>
            <a:ext cx="6096000" cy="4572000"/>
          </a:xfrm>
          <a:prstGeom prst="rect">
            <a:avLst/>
          </a:prstGeom>
          <a:noFill/>
          <a:effectLst>
            <a:outerShdw blurRad="50800" dist="254000" dir="2700000" algn="tl" rotWithShape="0">
              <a:schemeClr val="bg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85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5" name="Rectangle 4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2 3 : 1 – 2 4 : 2 3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187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368" y="706608"/>
            <a:ext cx="8249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Disfigurement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KJV,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blemish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7" name="Rectangle 6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2 3 : 1 – 2 4 : 2 3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628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1 : 1 – 2 : 1 6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4" name="Rectangle 3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</a:t>
              </a:r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2 3 </a:t>
              </a:r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1 – </a:t>
              </a:r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2 4 </a:t>
              </a:r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</a:t>
              </a:r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2 3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50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368" y="706608"/>
            <a:ext cx="82492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Gen. 4:23-24 ~ 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"Adah and Zillah, hear my voice;</a:t>
            </a:r>
          </a:p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Wives of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Lamech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listen to my speech!</a:t>
            </a:r>
          </a:p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 have killed a man for wounding me,</a:t>
            </a:r>
          </a:p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 a young man for hurting me.</a:t>
            </a:r>
          </a:p>
          <a:p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Cain shall be avenged sevenfold,</a:t>
            </a:r>
          </a:p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Lamech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seventy- sevenfold."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7" name="Rectangle 6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2 3 : 1 – 2 4 : 2 3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640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5" name="Rectangle 4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2 3 : 1 – 2 4 : 2 3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770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368" y="706608"/>
            <a:ext cx="8249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Passover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Nisan 14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Jesus' death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7" name="Rectangle 6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2 3 : 1 – 2 4 : 2 3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721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5" name="Rectangle 4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2 3 : 1 – 2 4 : 2 3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411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368" y="706608"/>
            <a:ext cx="8249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Unleavened bread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Nisan 15-21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our fellowship based on His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sinlessness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7" name="Rectangle 6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2 3 : 1 – 2 4 : 2 3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653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5" name="Rectangle 4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2 3 : 1 – 2 4 : 2 3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807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368" y="706608"/>
            <a:ext cx="8249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Firstfruits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Sunday after Passover ~ Christ's Resurrection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7" name="Rectangle 6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2 3 : 1 – 2 4 : 2 3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91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5" name="Rectangle 4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2 3 : 1 – 2 4 : 2 3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466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Leviticu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eviticus">
      <a:majorFont>
        <a:latin typeface="Leelawadee UI Semilight"/>
        <a:ea typeface=""/>
        <a:cs typeface=""/>
      </a:majorFont>
      <a:minorFont>
        <a:latin typeface="Leelawadee UI Semi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viticus_03-04.pptx" id="{3E221616-B9B9-4BF8-BBB8-041D984A04E9}" vid="{18242E9C-144E-44DF-B7F5-C3A5BDAEC39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Leviticus</Template>
  <TotalTime>1388</TotalTime>
  <Words>1658</Words>
  <Application>Microsoft Office PowerPoint</Application>
  <PresentationFormat>On-screen Show (4:3)</PresentationFormat>
  <Paragraphs>191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Leelawadee UI Semilight</vt:lpstr>
      <vt:lpstr>Arial</vt:lpstr>
      <vt:lpstr>Times New Roman</vt:lpstr>
      <vt:lpstr>Penoir</vt:lpstr>
      <vt:lpstr>Arial Rounded MT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28</cp:revision>
  <dcterms:created xsi:type="dcterms:W3CDTF">2015-05-26T00:46:58Z</dcterms:created>
  <dcterms:modified xsi:type="dcterms:W3CDTF">2015-05-27T21:35:56Z</dcterms:modified>
</cp:coreProperties>
</file>