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8" r:id="rId3"/>
    <p:sldId id="257" r:id="rId4"/>
    <p:sldId id="286" r:id="rId5"/>
    <p:sldId id="287" r:id="rId6"/>
    <p:sldId id="259" r:id="rId7"/>
    <p:sldId id="261" r:id="rId8"/>
    <p:sldId id="262" r:id="rId9"/>
    <p:sldId id="263" r:id="rId10"/>
    <p:sldId id="260" r:id="rId11"/>
    <p:sldId id="264" r:id="rId12"/>
    <p:sldId id="265" r:id="rId13"/>
    <p:sldId id="266" r:id="rId14"/>
    <p:sldId id="267" r:id="rId15"/>
    <p:sldId id="268" r:id="rId16"/>
    <p:sldId id="270" r:id="rId17"/>
    <p:sldId id="271" r:id="rId18"/>
    <p:sldId id="272" r:id="rId19"/>
    <p:sldId id="273" r:id="rId20"/>
    <p:sldId id="288" r:id="rId21"/>
    <p:sldId id="289" r:id="rId22"/>
    <p:sldId id="274" r:id="rId23"/>
    <p:sldId id="275" r:id="rId24"/>
    <p:sldId id="280" r:id="rId25"/>
    <p:sldId id="281" r:id="rId26"/>
    <p:sldId id="282" r:id="rId27"/>
    <p:sldId id="283" r:id="rId28"/>
    <p:sldId id="290" r:id="rId29"/>
    <p:sldId id="291" r:id="rId30"/>
    <p:sldId id="276" r:id="rId31"/>
    <p:sldId id="277" r:id="rId32"/>
    <p:sldId id="278" r:id="rId33"/>
    <p:sldId id="279" r:id="rId34"/>
    <p:sldId id="284" r:id="rId35"/>
    <p:sldId id="285" r:id="rId36"/>
  </p:sldIdLst>
  <p:sldSz cx="9144000" cy="6858000" type="screen4x3"/>
  <p:notesSz cx="6858000" cy="9144000"/>
  <p:embeddedFontLst>
    <p:embeddedFont>
      <p:font typeface="Leelawadee UI Semilight" panose="020B0604020202020204" charset="-34"/>
      <p:regular r:id="rId37"/>
    </p:embeddedFont>
    <p:embeddedFont>
      <p:font typeface="Arial Rounded MT Bold" panose="020F0704030504030204" pitchFamily="34" charset="0"/>
      <p:regular r:id="rId3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92" autoAdjust="0"/>
    <p:restoredTop sz="94660"/>
  </p:normalViewPr>
  <p:slideViewPr>
    <p:cSldViewPr showGuides="1">
      <p:cViewPr>
        <p:scale>
          <a:sx n="78" d="100"/>
          <a:sy n="78" d="100"/>
        </p:scale>
        <p:origin x="-666" y="-29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278977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366281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421937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170380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35580E-090D-4AF6-8F9B-5746EE2920A6}"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414839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35580E-090D-4AF6-8F9B-5746EE2920A6}"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4287807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35580E-090D-4AF6-8F9B-5746EE2920A6}" type="datetimeFigureOut">
              <a:rPr lang="en-US" smtClean="0"/>
              <a:t>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381816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35580E-090D-4AF6-8F9B-5746EE2920A6}" type="datetimeFigureOut">
              <a:rPr lang="en-US" smtClean="0"/>
              <a:t>2/18/2015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3979972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5580E-090D-4AF6-8F9B-5746EE2920A6}" type="datetimeFigureOut">
              <a:rPr lang="en-US" smtClean="0"/>
              <a:t>2/18/2015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975201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5580E-090D-4AF6-8F9B-5746EE2920A6}"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411458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5580E-090D-4AF6-8F9B-5746EE2920A6}"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723340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5580E-090D-4AF6-8F9B-5746EE2920A6}" type="datetimeFigureOut">
              <a:rPr lang="en-US" smtClean="0"/>
              <a:t>2/18/2015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B269F-32CA-41FD-85D2-4FC326D435A7}" type="slidenum">
              <a:rPr lang="en-US" smtClean="0"/>
              <a:t>‹#›</a:t>
            </a:fld>
            <a:endParaRPr lang="en-US"/>
          </a:p>
        </p:txBody>
      </p:sp>
    </p:spTree>
    <p:extLst>
      <p:ext uri="{BB962C8B-B14F-4D97-AF65-F5344CB8AC3E}">
        <p14:creationId xmlns:p14="http://schemas.microsoft.com/office/powerpoint/2010/main" val="3806769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1032389" y="2399066"/>
            <a:ext cx="3441289" cy="1323439"/>
          </a:xfrm>
          <a:prstGeom prst="rect">
            <a:avLst/>
          </a:prstGeom>
          <a:noFill/>
        </p:spPr>
        <p:txBody>
          <a:bodyPr wrap="square" rtlCol="0">
            <a:spAutoFit/>
          </a:bodyPr>
          <a:lstStyle/>
          <a:p>
            <a:pPr>
              <a:tabLst>
                <a:tab pos="225425" algn="l"/>
              </a:tabLst>
            </a:pPr>
            <a:r>
              <a:rPr lang="en-US" sz="20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A CD OF THIS MESSAGE     	WILL BE AVAILABLE 	IMMEDIATELY FOLLOWING THE SERVICE</a:t>
            </a:r>
            <a:endParaRPr lang="en-US" sz="20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pic>
        <p:nvPicPr>
          <p:cNvPr id="6" name="Picture 5"/>
          <p:cNvPicPr>
            <a:picLocks noChangeAspect="1"/>
          </p:cNvPicPr>
          <p:nvPr/>
        </p:nvPicPr>
        <p:blipFill rotWithShape="1">
          <a:blip r:embed="rId3"/>
          <a:srcRect r="9677" b="21543"/>
          <a:stretch/>
        </p:blipFill>
        <p:spPr>
          <a:xfrm>
            <a:off x="449654" y="2446170"/>
            <a:ext cx="732859" cy="1102741"/>
          </a:xfrm>
          <a:prstGeom prst="rect">
            <a:avLst/>
          </a:prstGeom>
          <a:effectLst>
            <a:glow rad="317500">
              <a:schemeClr val="bg1">
                <a:alpha val="70000"/>
              </a:schemeClr>
            </a:glow>
          </a:effectLst>
        </p:spPr>
      </p:pic>
      <p:pic>
        <p:nvPicPr>
          <p:cNvPr id="7" name="Picture 6"/>
          <p:cNvPicPr>
            <a:picLocks noChangeAspect="1"/>
          </p:cNvPicPr>
          <p:nvPr/>
        </p:nvPicPr>
        <p:blipFill rotWithShape="1">
          <a:blip r:embed="rId4"/>
          <a:srcRect t="3338" r="19837" b="19578"/>
          <a:stretch/>
        </p:blipFill>
        <p:spPr>
          <a:xfrm>
            <a:off x="429632" y="4645556"/>
            <a:ext cx="852641" cy="816453"/>
          </a:xfrm>
          <a:prstGeom prst="rect">
            <a:avLst/>
          </a:prstGeom>
          <a:effectLst>
            <a:glow rad="317500">
              <a:schemeClr val="bg1">
                <a:alpha val="70000"/>
              </a:schemeClr>
            </a:glow>
          </a:effectLst>
        </p:spPr>
      </p:pic>
      <p:sp>
        <p:nvSpPr>
          <p:cNvPr id="8" name="TextBox 7"/>
          <p:cNvSpPr txBox="1"/>
          <p:nvPr/>
        </p:nvSpPr>
        <p:spPr>
          <a:xfrm>
            <a:off x="1074175" y="4571629"/>
            <a:ext cx="3338051" cy="1323439"/>
          </a:xfrm>
          <a:prstGeom prst="rect">
            <a:avLst/>
          </a:prstGeom>
          <a:noFill/>
        </p:spPr>
        <p:txBody>
          <a:bodyPr wrap="square" rtlCol="0">
            <a:spAutoFit/>
          </a:bodyPr>
          <a:lstStyle/>
          <a:p>
            <a:pPr defTabSz="344488"/>
            <a:r>
              <a:rPr lang="en-US" sz="2000" b="1" cap="all"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It will also be available 	for podcast later 	this week at calvaryokc.com</a:t>
            </a:r>
            <a:endParaRPr lang="en-US" sz="2000" b="1" cap="all"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9" name="TextBox 8"/>
          <p:cNvSpPr txBox="1"/>
          <p:nvPr/>
        </p:nvSpPr>
        <p:spPr>
          <a:xfrm>
            <a:off x="4876800" y="3239869"/>
            <a:ext cx="3677265" cy="646331"/>
          </a:xfrm>
          <a:prstGeom prst="rect">
            <a:avLst/>
          </a:prstGeom>
          <a:noFill/>
        </p:spPr>
        <p:txBody>
          <a:bodyPr wrap="square" rtlCol="0">
            <a:spAutoFit/>
          </a:bodyPr>
          <a:lstStyle/>
          <a:p>
            <a:r>
              <a:rPr lang="en-US" sz="3600" dirty="0">
                <a:solidFill>
                  <a:schemeClr val="bg1"/>
                </a:solidFill>
                <a:latin typeface="Leelawadee UI Semilight" panose="020B0402040204020203" pitchFamily="34" charset="-34"/>
                <a:cs typeface="Leelawadee UI Semilight" panose="020B0402040204020203" pitchFamily="34" charset="-34"/>
              </a:rPr>
              <a:t>3</a:t>
            </a:r>
            <a:r>
              <a:rPr lang="en-US" sz="3600" dirty="0" smtClean="0">
                <a:solidFill>
                  <a:schemeClr val="bg1"/>
                </a:solidFill>
                <a:latin typeface="Leelawadee UI Semilight" panose="020B0402040204020203" pitchFamily="34" charset="-34"/>
                <a:cs typeface="Leelawadee UI Semilight" panose="020B0402040204020203" pitchFamily="34" charset="-34"/>
              </a:rPr>
              <a:t> : 1 – </a:t>
            </a:r>
            <a:r>
              <a:rPr lang="en-US" sz="3600" dirty="0">
                <a:solidFill>
                  <a:schemeClr val="bg1"/>
                </a:solidFill>
                <a:latin typeface="Leelawadee UI Semilight" panose="020B0402040204020203" pitchFamily="34" charset="-34"/>
                <a:cs typeface="Leelawadee UI Semilight" panose="020B0402040204020203" pitchFamily="34" charset="-34"/>
              </a:rPr>
              <a:t>5</a:t>
            </a:r>
            <a:r>
              <a:rPr lang="en-US" sz="3600" dirty="0" smtClean="0">
                <a:solidFill>
                  <a:schemeClr val="bg1"/>
                </a:solidFill>
                <a:latin typeface="Leelawadee UI Semilight" panose="020B0402040204020203" pitchFamily="34" charset="-34"/>
                <a:cs typeface="Leelawadee UI Semilight" panose="020B0402040204020203" pitchFamily="34" charset="-34"/>
              </a:rPr>
              <a:t> : 1 9</a:t>
            </a:r>
            <a:endParaRPr lang="en-US" sz="3600" dirty="0">
              <a:solidFill>
                <a:schemeClr val="bg1"/>
              </a:solidFill>
              <a:latin typeface="Leelawadee UI Semilight" panose="020B0402040204020203" pitchFamily="34" charset="-34"/>
              <a:cs typeface="Leelawadee UI Semilight" panose="020B0402040204020203" pitchFamily="34" charset="-34"/>
            </a:endParaRPr>
          </a:p>
        </p:txBody>
      </p:sp>
      <p:grpSp>
        <p:nvGrpSpPr>
          <p:cNvPr id="10" name="Group 9"/>
          <p:cNvGrpSpPr/>
          <p:nvPr/>
        </p:nvGrpSpPr>
        <p:grpSpPr>
          <a:xfrm>
            <a:off x="4762500" y="1600200"/>
            <a:ext cx="4381500" cy="990600"/>
            <a:chOff x="4762500" y="1600200"/>
            <a:chExt cx="4381500" cy="990600"/>
          </a:xfrm>
        </p:grpSpPr>
        <p:sp>
          <p:nvSpPr>
            <p:cNvPr id="11" name="Rectangle 10"/>
            <p:cNvSpPr/>
            <p:nvPr/>
          </p:nvSpPr>
          <p:spPr>
            <a:xfrm>
              <a:off x="4762500" y="1600200"/>
              <a:ext cx="4381500" cy="990600"/>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53000" y="1676400"/>
              <a:ext cx="4000500" cy="769441"/>
            </a:xfrm>
            <a:prstGeom prst="rect">
              <a:avLst/>
            </a:prstGeom>
            <a:noFill/>
          </p:spPr>
          <p:txBody>
            <a:bodyPr wrap="square" rtlCol="0">
              <a:spAutoFit/>
            </a:bodyPr>
            <a:lstStyle/>
            <a:p>
              <a:r>
                <a:rPr lang="en-US" sz="4400" b="1" dirty="0" smtClean="0">
                  <a:effectLst>
                    <a:outerShdw blurRad="38100" dist="38100" dir="2700000" algn="tl">
                      <a:srgbClr val="000000">
                        <a:alpha val="43137"/>
                      </a:srgbClr>
                    </a:outerShdw>
                  </a:effectLst>
                </a:rPr>
                <a:t>L E V I T I C U S</a:t>
              </a:r>
              <a:endParaRPr lang="en-US" sz="44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733513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3506476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1754326"/>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2 Cor. 5:21 ~ </a:t>
            </a:r>
            <a:r>
              <a:rPr lang="en-US" sz="3600" b="1" dirty="0">
                <a:solidFill>
                  <a:srgbClr val="FFFF00"/>
                </a:solidFill>
                <a:effectLst>
                  <a:outerShdw blurRad="38100" dist="38100" dir="2700000" algn="tl">
                    <a:srgbClr val="000000">
                      <a:alpha val="43137"/>
                    </a:srgbClr>
                  </a:outerShdw>
                </a:effectLst>
              </a:rPr>
              <a:t>For He made Him who knew no sin </a:t>
            </a:r>
            <a:r>
              <a:rPr lang="en-US" sz="3600" b="1" i="1" dirty="0">
                <a:solidFill>
                  <a:srgbClr val="FFFF00"/>
                </a:solidFill>
                <a:effectLst>
                  <a:outerShdw blurRad="38100" dist="38100" dir="2700000" algn="tl">
                    <a:srgbClr val="000000">
                      <a:alpha val="43137"/>
                    </a:srgbClr>
                  </a:outerShdw>
                </a:effectLst>
              </a:rPr>
              <a:t>to be</a:t>
            </a:r>
            <a:r>
              <a:rPr lang="en-US" sz="3600" b="1" dirty="0">
                <a:solidFill>
                  <a:srgbClr val="FFFF00"/>
                </a:solidFill>
                <a:effectLst>
                  <a:outerShdw blurRad="38100" dist="38100" dir="2700000" algn="tl">
                    <a:srgbClr val="000000">
                      <a:alpha val="43137"/>
                    </a:srgbClr>
                  </a:outerShdw>
                </a:effectLst>
              </a:rPr>
              <a:t> sin for us, that we might become the righteousness of God in Him.</a:t>
            </a: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3717434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3602162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
        <p:nvSpPr>
          <p:cNvPr id="9" name="TextBox 8"/>
          <p:cNvSpPr txBox="1"/>
          <p:nvPr/>
        </p:nvSpPr>
        <p:spPr>
          <a:xfrm>
            <a:off x="457200" y="6055213"/>
            <a:ext cx="6096000" cy="523220"/>
          </a:xfrm>
          <a:prstGeom prst="rect">
            <a:avLst/>
          </a:prstGeom>
          <a:noFill/>
        </p:spPr>
        <p:txBody>
          <a:bodyPr wrap="square" rtlCol="0">
            <a:spAutoFit/>
          </a:bodyPr>
          <a:lstStyle/>
          <a:p>
            <a:pPr algn="ctr"/>
            <a:r>
              <a:rPr lang="en-US" sz="2800" b="1" dirty="0" smtClean="0">
                <a:solidFill>
                  <a:schemeClr val="bg1"/>
                </a:solidFill>
                <a:effectLst>
                  <a:glow rad="228600">
                    <a:srgbClr val="000000">
                      <a:alpha val="40000"/>
                    </a:srgbClr>
                  </a:glow>
                  <a:outerShdw blurRad="38100" dist="38100" dir="2700000" algn="tl">
                    <a:srgbClr val="000000">
                      <a:alpha val="43137"/>
                    </a:srgbClr>
                  </a:outerShdw>
                </a:effectLst>
                <a:latin typeface="+mj-lt"/>
              </a:rPr>
              <a:t>Layout of the Tabernacle</a:t>
            </a:r>
          </a:p>
        </p:txBody>
      </p:sp>
      <p:sp>
        <p:nvSpPr>
          <p:cNvPr id="11" name="Rectangle 10"/>
          <p:cNvSpPr/>
          <p:nvPr/>
        </p:nvSpPr>
        <p:spPr>
          <a:xfrm>
            <a:off x="1524000" y="3728872"/>
            <a:ext cx="228600" cy="381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24200" y="3450032"/>
            <a:ext cx="533400" cy="228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24200" y="4338472"/>
            <a:ext cx="457200" cy="76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698728"/>
            <a:ext cx="457200" cy="4572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858000" y="3622528"/>
            <a:ext cx="609600" cy="609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4893547" y="2273536"/>
            <a:ext cx="3717053" cy="9127"/>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533401" y="2282664"/>
            <a:ext cx="3616569" cy="10968"/>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038600" y="2114440"/>
            <a:ext cx="990600"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150 '</a:t>
            </a:r>
          </a:p>
        </p:txBody>
      </p:sp>
      <p:sp>
        <p:nvSpPr>
          <p:cNvPr id="19" name="TextBox 18"/>
          <p:cNvSpPr txBox="1"/>
          <p:nvPr/>
        </p:nvSpPr>
        <p:spPr>
          <a:xfrm rot="16200000">
            <a:off x="319586" y="3719950"/>
            <a:ext cx="838200"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75'</a:t>
            </a:r>
          </a:p>
        </p:txBody>
      </p:sp>
      <p:cxnSp>
        <p:nvCxnSpPr>
          <p:cNvPr id="20" name="Straight Arrow Connector 19"/>
          <p:cNvCxnSpPr/>
          <p:nvPr/>
        </p:nvCxnSpPr>
        <p:spPr>
          <a:xfrm rot="16200000" flipV="1">
            <a:off x="-45218" y="2780979"/>
            <a:ext cx="1557494" cy="3"/>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6200000" flipH="1">
            <a:off x="-85828" y="5062370"/>
            <a:ext cx="1620294" cy="1676"/>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914400" y="4695134"/>
            <a:ext cx="24116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623919" y="4706917"/>
            <a:ext cx="24116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522967" y="4517671"/>
            <a:ext cx="712596"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45 '</a:t>
            </a:r>
          </a:p>
        </p:txBody>
      </p:sp>
      <p:cxnSp>
        <p:nvCxnSpPr>
          <p:cNvPr id="25" name="Straight Arrow Connector 24"/>
          <p:cNvCxnSpPr/>
          <p:nvPr/>
        </p:nvCxnSpPr>
        <p:spPr>
          <a:xfrm>
            <a:off x="3235569" y="4695184"/>
            <a:ext cx="1477108" cy="4"/>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flipV="1">
            <a:off x="1076842" y="4685135"/>
            <a:ext cx="1485488" cy="1679"/>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rot="16200000">
            <a:off x="953036" y="3740470"/>
            <a:ext cx="619654"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15 '</a:t>
            </a:r>
          </a:p>
        </p:txBody>
      </p:sp>
      <p:cxnSp>
        <p:nvCxnSpPr>
          <p:cNvPr id="28" name="Straight Arrow Connector 27"/>
          <p:cNvCxnSpPr>
            <a:stCxn id="27" idx="3"/>
          </p:cNvCxnSpPr>
          <p:nvPr/>
        </p:nvCxnSpPr>
        <p:spPr>
          <a:xfrm rot="5400000" flipH="1" flipV="1">
            <a:off x="1163993" y="3497822"/>
            <a:ext cx="200969" cy="3229"/>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H="1">
            <a:off x="1175721" y="4343534"/>
            <a:ext cx="200969" cy="3229"/>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087728" y="2409205"/>
            <a:ext cx="712596"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Ark</a:t>
            </a:r>
          </a:p>
        </p:txBody>
      </p:sp>
      <p:sp>
        <p:nvSpPr>
          <p:cNvPr id="31" name="TextBox 30"/>
          <p:cNvSpPr txBox="1"/>
          <p:nvPr/>
        </p:nvSpPr>
        <p:spPr>
          <a:xfrm>
            <a:off x="2254976" y="2420933"/>
            <a:ext cx="2266784"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Table of Showbread</a:t>
            </a:r>
          </a:p>
        </p:txBody>
      </p:sp>
      <p:sp>
        <p:nvSpPr>
          <p:cNvPr id="32" name="TextBox 31"/>
          <p:cNvSpPr txBox="1"/>
          <p:nvPr/>
        </p:nvSpPr>
        <p:spPr>
          <a:xfrm>
            <a:off x="3758074" y="2814518"/>
            <a:ext cx="1056753"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Menorah</a:t>
            </a:r>
          </a:p>
        </p:txBody>
      </p:sp>
      <p:sp>
        <p:nvSpPr>
          <p:cNvPr id="33" name="Rectangle 32"/>
          <p:cNvSpPr/>
          <p:nvPr/>
        </p:nvSpPr>
        <p:spPr>
          <a:xfrm>
            <a:off x="2325465" y="3815637"/>
            <a:ext cx="132309" cy="22105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667535" y="4780874"/>
            <a:ext cx="1551650"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Bronze Laver</a:t>
            </a:r>
          </a:p>
        </p:txBody>
      </p:sp>
      <p:sp>
        <p:nvSpPr>
          <p:cNvPr id="36" name="TextBox 35"/>
          <p:cNvSpPr txBox="1"/>
          <p:nvPr/>
        </p:nvSpPr>
        <p:spPr>
          <a:xfrm>
            <a:off x="6529615" y="4782554"/>
            <a:ext cx="1455346"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Bronze Altar</a:t>
            </a:r>
          </a:p>
        </p:txBody>
      </p:sp>
      <p:grpSp>
        <p:nvGrpSpPr>
          <p:cNvPr id="40" name="Group 39"/>
          <p:cNvGrpSpPr/>
          <p:nvPr/>
        </p:nvGrpSpPr>
        <p:grpSpPr>
          <a:xfrm>
            <a:off x="8597517" y="3463558"/>
            <a:ext cx="113242" cy="931148"/>
            <a:chOff x="8630697" y="3327113"/>
            <a:chExt cx="150725" cy="727678"/>
          </a:xfrm>
        </p:grpSpPr>
        <p:cxnSp>
          <p:nvCxnSpPr>
            <p:cNvPr id="41" name="Straight Connector 40"/>
            <p:cNvCxnSpPr/>
            <p:nvPr/>
          </p:nvCxnSpPr>
          <p:spPr>
            <a:xfrm rot="2700000">
              <a:off x="8634370" y="3402476"/>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2700000">
              <a:off x="8630723" y="3598424"/>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2700000">
              <a:off x="8630698" y="3787113"/>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2700000">
              <a:off x="8637957" y="3979429"/>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8900000" flipV="1">
              <a:off x="8630697" y="3500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8900000" flipV="1">
              <a:off x="8630697" y="3689141"/>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8900000" flipV="1">
              <a:off x="8630697" y="3881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58" name="Rectangle 57"/>
          <p:cNvSpPr/>
          <p:nvPr/>
        </p:nvSpPr>
        <p:spPr>
          <a:xfrm>
            <a:off x="1066800" y="3351502"/>
            <a:ext cx="3657600" cy="1143000"/>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rot="5400000">
            <a:off x="4377677" y="3936136"/>
            <a:ext cx="694944" cy="0"/>
          </a:xfrm>
          <a:prstGeom prst="line">
            <a:avLst/>
          </a:prstGeom>
          <a:ln w="571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grpSp>
        <p:nvGrpSpPr>
          <p:cNvPr id="50" name="Group 88"/>
          <p:cNvGrpSpPr/>
          <p:nvPr/>
        </p:nvGrpSpPr>
        <p:grpSpPr>
          <a:xfrm>
            <a:off x="4649875" y="3553248"/>
            <a:ext cx="150725" cy="766504"/>
            <a:chOff x="8630697" y="3327113"/>
            <a:chExt cx="150725" cy="727678"/>
          </a:xfrm>
        </p:grpSpPr>
        <p:cxnSp>
          <p:nvCxnSpPr>
            <p:cNvPr id="51" name="Straight Connector 50"/>
            <p:cNvCxnSpPr/>
            <p:nvPr/>
          </p:nvCxnSpPr>
          <p:spPr>
            <a:xfrm rot="2700000">
              <a:off x="8634370" y="3402476"/>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2700000">
              <a:off x="8630723" y="3598424"/>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2700000">
              <a:off x="8630698" y="3787113"/>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2700000">
              <a:off x="8637957" y="3979429"/>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8900000" flipV="1">
              <a:off x="8630697" y="3500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8900000" flipV="1">
              <a:off x="8630697" y="3689141"/>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8900000" flipV="1">
              <a:off x="8630697" y="3881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a:off x="1995050" y="3298410"/>
            <a:ext cx="324692" cy="1101557"/>
            <a:chOff x="1995050" y="3074738"/>
            <a:chExt cx="324692" cy="1114268"/>
          </a:xfrm>
        </p:grpSpPr>
        <p:cxnSp>
          <p:nvCxnSpPr>
            <p:cNvPr id="61" name="Straight Connector 60"/>
            <p:cNvCxnSpPr/>
            <p:nvPr/>
          </p:nvCxnSpPr>
          <p:spPr>
            <a:xfrm rot="2700000">
              <a:off x="2004071" y="3234410"/>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2700000">
              <a:off x="2000424" y="3611652"/>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2700000">
              <a:off x="2005747" y="3989426"/>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8900000" flipV="1">
              <a:off x="2000398" y="3425716"/>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8900000" flipV="1">
              <a:off x="2000397" y="3798212"/>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8900000" flipV="1">
              <a:off x="1995050" y="4189006"/>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cxnSp>
        <p:nvCxnSpPr>
          <p:cNvPr id="67" name="Straight Arrow Connector 66"/>
          <p:cNvCxnSpPr>
            <a:stCxn id="30" idx="2"/>
          </p:cNvCxnSpPr>
          <p:nvPr/>
        </p:nvCxnSpPr>
        <p:spPr>
          <a:xfrm rot="16200000" flipH="1">
            <a:off x="1083305" y="3108480"/>
            <a:ext cx="887853" cy="166410"/>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6200000" flipH="1">
            <a:off x="2028409" y="3362094"/>
            <a:ext cx="571684" cy="95897"/>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16200000" flipH="1">
            <a:off x="2957599" y="2990201"/>
            <a:ext cx="610351" cy="107270"/>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5400000">
            <a:off x="3319264" y="3336307"/>
            <a:ext cx="1101673" cy="725243"/>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5400000" flipH="1" flipV="1">
            <a:off x="5234580" y="4452855"/>
            <a:ext cx="517465" cy="138574"/>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36" idx="0"/>
          </p:cNvCxnSpPr>
          <p:nvPr/>
        </p:nvCxnSpPr>
        <p:spPr>
          <a:xfrm rot="16200000" flipV="1">
            <a:off x="6978905" y="4504170"/>
            <a:ext cx="464554" cy="92213"/>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73" name="Picture 2" descr="C:\Users\Ken\AppData\Local\Microsoft\Windows\Temporary Internet Files\Content.IE5\38Q8HI9B\MC900329243[1].wmf"/>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a:off x="5982276" y="2502167"/>
            <a:ext cx="794035" cy="804293"/>
          </a:xfrm>
          <a:prstGeom prst="rect">
            <a:avLst/>
          </a:prstGeom>
          <a:noFill/>
        </p:spPr>
      </p:pic>
      <p:sp>
        <p:nvSpPr>
          <p:cNvPr id="4" name="TextBox 3"/>
          <p:cNvSpPr txBox="1"/>
          <p:nvPr/>
        </p:nvSpPr>
        <p:spPr>
          <a:xfrm>
            <a:off x="340247" y="825914"/>
            <a:ext cx="4723373" cy="646331"/>
          </a:xfrm>
          <a:prstGeom prst="rect">
            <a:avLst/>
          </a:prstGeom>
          <a:noFill/>
        </p:spPr>
        <p:txBody>
          <a:bodyPr wrap="square" rtlCol="0">
            <a:spAutoFit/>
          </a:bodyPr>
          <a:lstStyle/>
          <a:p>
            <a:r>
              <a:rPr lang="en-US" sz="3600" b="1" dirty="0" smtClean="0">
                <a:effectLst>
                  <a:outerShdw blurRad="38100" dist="38100" dir="2700000" algn="tl">
                    <a:srgbClr val="000000">
                      <a:alpha val="43137"/>
                    </a:srgbClr>
                  </a:outerShdw>
                </a:effectLst>
              </a:rPr>
              <a:t>Prayers of     the saints</a:t>
            </a:r>
            <a:endParaRPr lang="en-US" sz="3600" b="1" dirty="0">
              <a:effectLst>
                <a:outerShdw blurRad="38100" dist="38100" dir="2700000" algn="tl">
                  <a:srgbClr val="000000">
                    <a:alpha val="43137"/>
                  </a:srgbClr>
                </a:outerShdw>
              </a:effectLst>
            </a:endParaRPr>
          </a:p>
        </p:txBody>
      </p:sp>
      <p:cxnSp>
        <p:nvCxnSpPr>
          <p:cNvPr id="75" name="Straight Connector 74"/>
          <p:cNvCxnSpPr/>
          <p:nvPr/>
        </p:nvCxnSpPr>
        <p:spPr>
          <a:xfrm flipH="1">
            <a:off x="435315" y="1896537"/>
            <a:ext cx="8295861"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425376" y="5943600"/>
            <a:ext cx="8295861"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460823" y="1896537"/>
            <a:ext cx="0" cy="4047063"/>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8681871" y="1932397"/>
            <a:ext cx="0" cy="1531533"/>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8681871" y="4382571"/>
            <a:ext cx="0" cy="1531533"/>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3" name="Freeform 2"/>
          <p:cNvSpPr/>
          <p:nvPr/>
        </p:nvSpPr>
        <p:spPr>
          <a:xfrm>
            <a:off x="2286000" y="1209368"/>
            <a:ext cx="417860" cy="2497393"/>
          </a:xfrm>
          <a:custGeom>
            <a:avLst/>
            <a:gdLst>
              <a:gd name="connsiteX0" fmla="*/ 49601 w 417860"/>
              <a:gd name="connsiteY0" fmla="*/ 2497393 h 2497393"/>
              <a:gd name="connsiteX1" fmla="*/ 138092 w 417860"/>
              <a:gd name="connsiteY1" fmla="*/ 2399071 h 2497393"/>
              <a:gd name="connsiteX2" fmla="*/ 20104 w 417860"/>
              <a:gd name="connsiteY2" fmla="*/ 2271251 h 2497393"/>
              <a:gd name="connsiteX3" fmla="*/ 187253 w 417860"/>
              <a:gd name="connsiteY3" fmla="*/ 2045109 h 2497393"/>
              <a:gd name="connsiteX4" fmla="*/ 20104 w 417860"/>
              <a:gd name="connsiteY4" fmla="*/ 1848464 h 2497393"/>
              <a:gd name="connsiteX5" fmla="*/ 147924 w 417860"/>
              <a:gd name="connsiteY5" fmla="*/ 1622322 h 2497393"/>
              <a:gd name="connsiteX6" fmla="*/ 10272 w 417860"/>
              <a:gd name="connsiteY6" fmla="*/ 1465006 h 2497393"/>
              <a:gd name="connsiteX7" fmla="*/ 206917 w 417860"/>
              <a:gd name="connsiteY7" fmla="*/ 1229032 h 2497393"/>
              <a:gd name="connsiteX8" fmla="*/ 440 w 417860"/>
              <a:gd name="connsiteY8" fmla="*/ 1022555 h 2497393"/>
              <a:gd name="connsiteX9" fmla="*/ 275743 w 417860"/>
              <a:gd name="connsiteY9" fmla="*/ 806245 h 2497393"/>
              <a:gd name="connsiteX10" fmla="*/ 59433 w 417860"/>
              <a:gd name="connsiteY10" fmla="*/ 540774 h 2497393"/>
              <a:gd name="connsiteX11" fmla="*/ 413395 w 417860"/>
              <a:gd name="connsiteY11" fmla="*/ 265471 h 2497393"/>
              <a:gd name="connsiteX12" fmla="*/ 226582 w 417860"/>
              <a:gd name="connsiteY12" fmla="*/ 0 h 2497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7860" h="2497393">
                <a:moveTo>
                  <a:pt x="49601" y="2497393"/>
                </a:moveTo>
                <a:cubicBezTo>
                  <a:pt x="96304" y="2467077"/>
                  <a:pt x="143008" y="2436761"/>
                  <a:pt x="138092" y="2399071"/>
                </a:cubicBezTo>
                <a:cubicBezTo>
                  <a:pt x="133176" y="2361381"/>
                  <a:pt x="11910" y="2330245"/>
                  <a:pt x="20104" y="2271251"/>
                </a:cubicBezTo>
                <a:cubicBezTo>
                  <a:pt x="28297" y="2212257"/>
                  <a:pt x="187253" y="2115573"/>
                  <a:pt x="187253" y="2045109"/>
                </a:cubicBezTo>
                <a:cubicBezTo>
                  <a:pt x="187253" y="1974645"/>
                  <a:pt x="26659" y="1918928"/>
                  <a:pt x="20104" y="1848464"/>
                </a:cubicBezTo>
                <a:cubicBezTo>
                  <a:pt x="13549" y="1778000"/>
                  <a:pt x="149563" y="1686232"/>
                  <a:pt x="147924" y="1622322"/>
                </a:cubicBezTo>
                <a:cubicBezTo>
                  <a:pt x="146285" y="1558412"/>
                  <a:pt x="440" y="1530554"/>
                  <a:pt x="10272" y="1465006"/>
                </a:cubicBezTo>
                <a:cubicBezTo>
                  <a:pt x="20104" y="1399458"/>
                  <a:pt x="208556" y="1302774"/>
                  <a:pt x="206917" y="1229032"/>
                </a:cubicBezTo>
                <a:cubicBezTo>
                  <a:pt x="205278" y="1155290"/>
                  <a:pt x="-11031" y="1093019"/>
                  <a:pt x="440" y="1022555"/>
                </a:cubicBezTo>
                <a:cubicBezTo>
                  <a:pt x="11911" y="952090"/>
                  <a:pt x="265911" y="886542"/>
                  <a:pt x="275743" y="806245"/>
                </a:cubicBezTo>
                <a:cubicBezTo>
                  <a:pt x="285575" y="725948"/>
                  <a:pt x="36491" y="630903"/>
                  <a:pt x="59433" y="540774"/>
                </a:cubicBezTo>
                <a:cubicBezTo>
                  <a:pt x="82375" y="450645"/>
                  <a:pt x="385537" y="355600"/>
                  <a:pt x="413395" y="265471"/>
                </a:cubicBezTo>
                <a:cubicBezTo>
                  <a:pt x="441253" y="175342"/>
                  <a:pt x="333917" y="87671"/>
                  <a:pt x="226582" y="0"/>
                </a:cubicBezTo>
              </a:path>
            </a:pathLst>
          </a:custGeom>
          <a:noFill/>
          <a:ln w="409575">
            <a:solidFill>
              <a:schemeClr val="bg2"/>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593488" y="2814485"/>
            <a:ext cx="1521501" cy="338554"/>
          </a:xfrm>
          <a:prstGeom prst="rect">
            <a:avLst/>
          </a:prstGeom>
          <a:noFill/>
        </p:spPr>
        <p:txBody>
          <a:bodyPr wrap="square" rtlCol="0">
            <a:spAutoFit/>
          </a:bodyPr>
          <a:lstStyle/>
          <a:p>
            <a:pPr algn="ctr"/>
            <a:r>
              <a:rPr lang="en-US" sz="1600" dirty="0" smtClean="0">
                <a:solidFill>
                  <a:srgbClr val="FFFF00"/>
                </a:solidFill>
                <a:effectLst>
                  <a:outerShdw blurRad="38100" dist="38100" dir="2700000" algn="tl">
                    <a:srgbClr val="000000">
                      <a:alpha val="43137"/>
                    </a:srgbClr>
                  </a:outerShdw>
                </a:effectLst>
                <a:latin typeface="Arial Rounded MT Bold" pitchFamily="34" charset="0"/>
              </a:rPr>
              <a:t>Golden Altar</a:t>
            </a:r>
          </a:p>
        </p:txBody>
      </p:sp>
      <p:sp>
        <p:nvSpPr>
          <p:cNvPr id="86" name="Rectangle 85"/>
          <p:cNvSpPr/>
          <p:nvPr/>
        </p:nvSpPr>
        <p:spPr>
          <a:xfrm>
            <a:off x="1076842" y="3344643"/>
            <a:ext cx="3635835" cy="1149859"/>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756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10" presetClass="entr" presetSubtype="0" fill="hold" nodeType="withEffect">
                                  <p:stCondLst>
                                    <p:cond delay="0"/>
                                  </p:stCondLst>
                                  <p:childTnLst>
                                    <p:set>
                                      <p:cBhvr>
                                        <p:cTn id="9" dur="1" fill="hold">
                                          <p:stCondLst>
                                            <p:cond delay="0"/>
                                          </p:stCondLst>
                                        </p:cTn>
                                        <p:tgtEl>
                                          <p:spTgt spid="79"/>
                                        </p:tgtEl>
                                        <p:attrNameLst>
                                          <p:attrName>style.visibility</p:attrName>
                                        </p:attrNameLst>
                                      </p:cBhvr>
                                      <p:to>
                                        <p:strVal val="visible"/>
                                      </p:to>
                                    </p:set>
                                    <p:animEffect transition="in" filter="fade">
                                      <p:cBhvr>
                                        <p:cTn id="10" dur="500"/>
                                        <p:tgtEl>
                                          <p:spTgt spid="79"/>
                                        </p:tgtEl>
                                      </p:cBhvr>
                                    </p:animEffect>
                                  </p:childTnLst>
                                </p:cTn>
                              </p:par>
                              <p:par>
                                <p:cTn id="11" presetID="10" presetClass="entr" presetSubtype="0" fill="hold" nodeType="withEffect">
                                  <p:stCondLst>
                                    <p:cond delay="0"/>
                                  </p:stCondLst>
                                  <p:childTnLst>
                                    <p:set>
                                      <p:cBhvr>
                                        <p:cTn id="12" dur="1" fill="hold">
                                          <p:stCondLst>
                                            <p:cond delay="0"/>
                                          </p:stCondLst>
                                        </p:cTn>
                                        <p:tgtEl>
                                          <p:spTgt spid="77"/>
                                        </p:tgtEl>
                                        <p:attrNameLst>
                                          <p:attrName>style.visibility</p:attrName>
                                        </p:attrNameLst>
                                      </p:cBhvr>
                                      <p:to>
                                        <p:strVal val="visible"/>
                                      </p:to>
                                    </p:set>
                                    <p:animEffect transition="in" filter="fade">
                                      <p:cBhvr>
                                        <p:cTn id="13" dur="500"/>
                                        <p:tgtEl>
                                          <p:spTgt spid="77"/>
                                        </p:tgtEl>
                                      </p:cBhvr>
                                    </p:animEffect>
                                  </p:childTnLst>
                                </p:cTn>
                              </p:par>
                              <p:par>
                                <p:cTn id="14" presetID="10" presetClass="entr" presetSubtype="0" fill="hold" nodeType="withEffect">
                                  <p:stCondLst>
                                    <p:cond delay="0"/>
                                  </p:stCondLst>
                                  <p:childTnLst>
                                    <p:set>
                                      <p:cBhvr>
                                        <p:cTn id="15" dur="1" fill="hold">
                                          <p:stCondLst>
                                            <p:cond delay="0"/>
                                          </p:stCondLst>
                                        </p:cTn>
                                        <p:tgtEl>
                                          <p:spTgt spid="84"/>
                                        </p:tgtEl>
                                        <p:attrNameLst>
                                          <p:attrName>style.visibility</p:attrName>
                                        </p:attrNameLst>
                                      </p:cBhvr>
                                      <p:to>
                                        <p:strVal val="visible"/>
                                      </p:to>
                                    </p:set>
                                    <p:animEffect transition="in" filter="fade">
                                      <p:cBhvr>
                                        <p:cTn id="16" dur="500"/>
                                        <p:tgtEl>
                                          <p:spTgt spid="84"/>
                                        </p:tgtEl>
                                      </p:cBhvr>
                                    </p:animEffect>
                                  </p:childTnLst>
                                </p:cTn>
                              </p:par>
                              <p:par>
                                <p:cTn id="17" presetID="10" presetClass="entr" presetSubtype="0" fill="hold" nodeType="with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fade">
                                      <p:cBhvr>
                                        <p:cTn id="19" dur="500"/>
                                        <p:tgtEl>
                                          <p:spTgt spid="82"/>
                                        </p:tgtEl>
                                      </p:cBhvr>
                                    </p:animEffect>
                                  </p:childTnLst>
                                </p:cTn>
                              </p:par>
                              <p:par>
                                <p:cTn id="20" presetID="10" presetClass="entr" presetSubtype="0" fill="hold" nodeType="with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fade">
                                      <p:cBhvr>
                                        <p:cTn id="22" dur="500"/>
                                        <p:tgtEl>
                                          <p:spTgt spid="73"/>
                                        </p:tgtEl>
                                      </p:cBhvr>
                                    </p:animEffect>
                                  </p:childTnLst>
                                </p:cTn>
                              </p:par>
                              <p:par>
                                <p:cTn id="23" presetID="10" presetClass="entr" presetSubtype="0"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fade">
                                      <p:cBhvr>
                                        <p:cTn id="25" dur="500"/>
                                        <p:tgtEl>
                                          <p:spTgt spid="40"/>
                                        </p:tgtEl>
                                      </p:cBhvr>
                                    </p:animEffect>
                                  </p:childTnLst>
                                </p:cTn>
                              </p:par>
                              <p:par>
                                <p:cTn id="26" presetID="10" presetClass="entr" presetSubtype="0" fill="hold" grpId="0" nodeType="withEffect">
                                  <p:stCondLst>
                                    <p:cond delay="0"/>
                                  </p:stCondLst>
                                  <p:iterate type="lt">
                                    <p:tmPct val="0"/>
                                  </p:iterate>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par>
                                <p:cTn id="32" presetID="10" presetClass="entr" presetSubtype="0" fill="hold"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par>
                                <p:cTn id="35" presetID="10"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par>
                                <p:cTn id="41" presetID="10"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par>
                                <p:cTn id="44" presetID="10" presetClass="entr" presetSubtype="0" fill="hold"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par>
                                <p:cTn id="47" presetID="10" presetClass="entr" presetSubtype="0" fill="hold" nodeType="withEffect">
                                  <p:stCondLst>
                                    <p:cond delay="0"/>
                                  </p:stCondLst>
                                  <p:childTnLst>
                                    <p:set>
                                      <p:cBhvr>
                                        <p:cTn id="48" dur="1" fill="hold">
                                          <p:stCondLst>
                                            <p:cond delay="0"/>
                                          </p:stCondLst>
                                        </p:cTn>
                                        <p:tgtEl>
                                          <p:spTgt spid="60"/>
                                        </p:tgtEl>
                                        <p:attrNameLst>
                                          <p:attrName>style.visibility</p:attrName>
                                        </p:attrNameLst>
                                      </p:cBhvr>
                                      <p:to>
                                        <p:strVal val="visible"/>
                                      </p:to>
                                    </p:set>
                                    <p:animEffect transition="in" filter="fade">
                                      <p:cBhvr>
                                        <p:cTn id="49" dur="500"/>
                                        <p:tgtEl>
                                          <p:spTgt spid="6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par>
                                <p:cTn id="53" presetID="10" presetClass="entr" presetSubtype="0"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500"/>
                                        <p:tgtEl>
                                          <p:spTgt spid="22"/>
                                        </p:tgtEl>
                                      </p:cBhvr>
                                    </p:animEffect>
                                  </p:childTnLst>
                                </p:cTn>
                              </p:par>
                              <p:par>
                                <p:cTn id="56" presetID="10" presetClass="entr" presetSubtype="0" fill="hold"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500"/>
                                        <p:tgtEl>
                                          <p:spTgt spid="23"/>
                                        </p:tgtEl>
                                      </p:cBhvr>
                                    </p:animEffect>
                                  </p:childTnLst>
                                </p:cTn>
                              </p:par>
                              <p:par>
                                <p:cTn id="59" presetID="10" presetClass="entr" presetSubtype="0" fill="hold" nodeType="with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500"/>
                                        <p:tgtEl>
                                          <p:spTgt spid="26"/>
                                        </p:tgtEl>
                                      </p:cBhvr>
                                    </p:animEffect>
                                  </p:childTnLst>
                                </p:cTn>
                              </p:par>
                              <p:par>
                                <p:cTn id="62" presetID="10" presetClass="entr" presetSubtype="0" fill="hold" nodeType="with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fade">
                                      <p:cBhvr>
                                        <p:cTn id="64" dur="500"/>
                                        <p:tgtEl>
                                          <p:spTgt spid="25"/>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58"/>
                                        </p:tgtEl>
                                        <p:attrNameLst>
                                          <p:attrName>style.visibility</p:attrName>
                                        </p:attrNameLst>
                                      </p:cBhvr>
                                      <p:to>
                                        <p:strVal val="visible"/>
                                      </p:to>
                                    </p:set>
                                    <p:animEffect transition="in" filter="fade">
                                      <p:cBhvr>
                                        <p:cTn id="67" dur="500"/>
                                        <p:tgtEl>
                                          <p:spTgt spid="58"/>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fade">
                                      <p:cBhvr>
                                        <p:cTn id="70" dur="500"/>
                                        <p:tgtEl>
                                          <p:spTgt spid="27"/>
                                        </p:tgtEl>
                                      </p:cBhvr>
                                    </p:animEffect>
                                  </p:childTnLst>
                                </p:cTn>
                              </p:par>
                              <p:par>
                                <p:cTn id="71" presetID="10" presetClass="entr" presetSubtype="0" fill="hold" nodeType="with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500"/>
                                        <p:tgtEl>
                                          <p:spTgt spid="29"/>
                                        </p:tgtEl>
                                      </p:cBhvr>
                                    </p:animEffect>
                                  </p:childTnLst>
                                </p:cTn>
                              </p:par>
                              <p:par>
                                <p:cTn id="74" presetID="10" presetClass="entr" presetSubtype="0" fill="hold" nodeType="with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fade">
                                      <p:cBhvr>
                                        <p:cTn id="76" dur="500"/>
                                        <p:tgtEl>
                                          <p:spTgt spid="2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500"/>
                                        <p:tgtEl>
                                          <p:spTgt spid="30"/>
                                        </p:tgtEl>
                                      </p:cBhvr>
                                    </p:animEffect>
                                  </p:childTnLst>
                                </p:cTn>
                              </p:par>
                              <p:par>
                                <p:cTn id="80" presetID="10" presetClass="entr" presetSubtype="0" fill="hold" nodeType="withEffect">
                                  <p:stCondLst>
                                    <p:cond delay="0"/>
                                  </p:stCondLst>
                                  <p:childTnLst>
                                    <p:set>
                                      <p:cBhvr>
                                        <p:cTn id="81" dur="1" fill="hold">
                                          <p:stCondLst>
                                            <p:cond delay="0"/>
                                          </p:stCondLst>
                                        </p:cTn>
                                        <p:tgtEl>
                                          <p:spTgt spid="67"/>
                                        </p:tgtEl>
                                        <p:attrNameLst>
                                          <p:attrName>style.visibility</p:attrName>
                                        </p:attrNameLst>
                                      </p:cBhvr>
                                      <p:to>
                                        <p:strVal val="visible"/>
                                      </p:to>
                                    </p:set>
                                    <p:animEffect transition="in" filter="fade">
                                      <p:cBhvr>
                                        <p:cTn id="82" dur="500"/>
                                        <p:tgtEl>
                                          <p:spTgt spid="67"/>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1"/>
                                        </p:tgtEl>
                                        <p:attrNameLst>
                                          <p:attrName>style.visibility</p:attrName>
                                        </p:attrNameLst>
                                      </p:cBhvr>
                                      <p:to>
                                        <p:strVal val="visible"/>
                                      </p:to>
                                    </p:set>
                                    <p:animEffect transition="in" filter="fade">
                                      <p:cBhvr>
                                        <p:cTn id="85" dur="500"/>
                                        <p:tgtEl>
                                          <p:spTgt spid="11"/>
                                        </p:tgtEl>
                                      </p:cBhvr>
                                    </p:animEffect>
                                  </p:childTnLst>
                                </p:cTn>
                              </p:par>
                              <p:par>
                                <p:cTn id="86" presetID="10" presetClass="entr" presetSubtype="0" fill="hold" nodeType="withEffect">
                                  <p:stCondLst>
                                    <p:cond delay="0"/>
                                  </p:stCondLst>
                                  <p:childTnLst>
                                    <p:set>
                                      <p:cBhvr>
                                        <p:cTn id="87" dur="1" fill="hold">
                                          <p:stCondLst>
                                            <p:cond delay="0"/>
                                          </p:stCondLst>
                                        </p:cTn>
                                        <p:tgtEl>
                                          <p:spTgt spid="50"/>
                                        </p:tgtEl>
                                        <p:attrNameLst>
                                          <p:attrName>style.visibility</p:attrName>
                                        </p:attrNameLst>
                                      </p:cBhvr>
                                      <p:to>
                                        <p:strVal val="visible"/>
                                      </p:to>
                                    </p:set>
                                    <p:animEffect transition="in" filter="fade">
                                      <p:cBhvr>
                                        <p:cTn id="88" dur="500"/>
                                        <p:tgtEl>
                                          <p:spTgt spid="50"/>
                                        </p:tgtEl>
                                      </p:cBhvr>
                                    </p:animEffect>
                                  </p:childTnLst>
                                </p:cTn>
                              </p:par>
                              <p:par>
                                <p:cTn id="89" presetID="10" presetClass="entr" presetSubtype="0" fill="hold" nodeType="with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fade">
                                      <p:cBhvr>
                                        <p:cTn id="91" dur="500"/>
                                        <p:tgtEl>
                                          <p:spTgt spid="59"/>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31"/>
                                        </p:tgtEl>
                                        <p:attrNameLst>
                                          <p:attrName>style.visibility</p:attrName>
                                        </p:attrNameLst>
                                      </p:cBhvr>
                                      <p:to>
                                        <p:strVal val="visible"/>
                                      </p:to>
                                    </p:set>
                                    <p:animEffect transition="in" filter="fade">
                                      <p:cBhvr>
                                        <p:cTn id="94" dur="500"/>
                                        <p:tgtEl>
                                          <p:spTgt spid="31"/>
                                        </p:tgtEl>
                                      </p:cBhvr>
                                    </p:animEffect>
                                  </p:childTnLst>
                                </p:cTn>
                              </p:par>
                              <p:par>
                                <p:cTn id="95" presetID="10" presetClass="entr" presetSubtype="0" fill="hold" nodeType="withEffect">
                                  <p:stCondLst>
                                    <p:cond delay="0"/>
                                  </p:stCondLst>
                                  <p:childTnLst>
                                    <p:set>
                                      <p:cBhvr>
                                        <p:cTn id="96" dur="1" fill="hold">
                                          <p:stCondLst>
                                            <p:cond delay="0"/>
                                          </p:stCondLst>
                                        </p:cTn>
                                        <p:tgtEl>
                                          <p:spTgt spid="69"/>
                                        </p:tgtEl>
                                        <p:attrNameLst>
                                          <p:attrName>style.visibility</p:attrName>
                                        </p:attrNameLst>
                                      </p:cBhvr>
                                      <p:to>
                                        <p:strVal val="visible"/>
                                      </p:to>
                                    </p:set>
                                    <p:animEffect transition="in" filter="fade">
                                      <p:cBhvr>
                                        <p:cTn id="97" dur="500"/>
                                        <p:tgtEl>
                                          <p:spTgt spid="69"/>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12"/>
                                        </p:tgtEl>
                                        <p:attrNameLst>
                                          <p:attrName>style.visibility</p:attrName>
                                        </p:attrNameLst>
                                      </p:cBhvr>
                                      <p:to>
                                        <p:strVal val="visible"/>
                                      </p:to>
                                    </p:set>
                                    <p:animEffect transition="in" filter="fade">
                                      <p:cBhvr>
                                        <p:cTn id="100" dur="500"/>
                                        <p:tgtEl>
                                          <p:spTgt spid="12"/>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32"/>
                                        </p:tgtEl>
                                        <p:attrNameLst>
                                          <p:attrName>style.visibility</p:attrName>
                                        </p:attrNameLst>
                                      </p:cBhvr>
                                      <p:to>
                                        <p:strVal val="visible"/>
                                      </p:to>
                                    </p:set>
                                    <p:animEffect transition="in" filter="fade">
                                      <p:cBhvr>
                                        <p:cTn id="103" dur="500"/>
                                        <p:tgtEl>
                                          <p:spTgt spid="32"/>
                                        </p:tgtEl>
                                      </p:cBhvr>
                                    </p:animEffect>
                                  </p:childTnLst>
                                </p:cTn>
                              </p:par>
                              <p:par>
                                <p:cTn id="104" presetID="10" presetClass="entr" presetSubtype="0" fill="hold" nodeType="withEffect">
                                  <p:stCondLst>
                                    <p:cond delay="0"/>
                                  </p:stCondLst>
                                  <p:childTnLst>
                                    <p:set>
                                      <p:cBhvr>
                                        <p:cTn id="105" dur="1" fill="hold">
                                          <p:stCondLst>
                                            <p:cond delay="0"/>
                                          </p:stCondLst>
                                        </p:cTn>
                                        <p:tgtEl>
                                          <p:spTgt spid="70"/>
                                        </p:tgtEl>
                                        <p:attrNameLst>
                                          <p:attrName>style.visibility</p:attrName>
                                        </p:attrNameLst>
                                      </p:cBhvr>
                                      <p:to>
                                        <p:strVal val="visible"/>
                                      </p:to>
                                    </p:set>
                                    <p:animEffect transition="in" filter="fade">
                                      <p:cBhvr>
                                        <p:cTn id="106" dur="500"/>
                                        <p:tgtEl>
                                          <p:spTgt spid="70"/>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13"/>
                                        </p:tgtEl>
                                        <p:attrNameLst>
                                          <p:attrName>style.visibility</p:attrName>
                                        </p:attrNameLst>
                                      </p:cBhvr>
                                      <p:to>
                                        <p:strVal val="visible"/>
                                      </p:to>
                                    </p:set>
                                    <p:animEffect transition="in" filter="fade">
                                      <p:cBhvr>
                                        <p:cTn id="109" dur="500"/>
                                        <p:tgtEl>
                                          <p:spTgt spid="13"/>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35"/>
                                        </p:tgtEl>
                                        <p:attrNameLst>
                                          <p:attrName>style.visibility</p:attrName>
                                        </p:attrNameLst>
                                      </p:cBhvr>
                                      <p:to>
                                        <p:strVal val="visible"/>
                                      </p:to>
                                    </p:set>
                                    <p:animEffect transition="in" filter="fade">
                                      <p:cBhvr>
                                        <p:cTn id="112" dur="500"/>
                                        <p:tgtEl>
                                          <p:spTgt spid="35"/>
                                        </p:tgtEl>
                                      </p:cBhvr>
                                    </p:animEffect>
                                  </p:childTnLst>
                                </p:cTn>
                              </p:par>
                              <p:par>
                                <p:cTn id="113" presetID="10" presetClass="entr" presetSubtype="0" fill="hold" nodeType="withEffect">
                                  <p:stCondLst>
                                    <p:cond delay="0"/>
                                  </p:stCondLst>
                                  <p:childTnLst>
                                    <p:set>
                                      <p:cBhvr>
                                        <p:cTn id="114" dur="1" fill="hold">
                                          <p:stCondLst>
                                            <p:cond delay="0"/>
                                          </p:stCondLst>
                                        </p:cTn>
                                        <p:tgtEl>
                                          <p:spTgt spid="71"/>
                                        </p:tgtEl>
                                        <p:attrNameLst>
                                          <p:attrName>style.visibility</p:attrName>
                                        </p:attrNameLst>
                                      </p:cBhvr>
                                      <p:to>
                                        <p:strVal val="visible"/>
                                      </p:to>
                                    </p:set>
                                    <p:animEffect transition="in" filter="fade">
                                      <p:cBhvr>
                                        <p:cTn id="115" dur="500"/>
                                        <p:tgtEl>
                                          <p:spTgt spid="71"/>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4"/>
                                        </p:tgtEl>
                                        <p:attrNameLst>
                                          <p:attrName>style.visibility</p:attrName>
                                        </p:attrNameLst>
                                      </p:cBhvr>
                                      <p:to>
                                        <p:strVal val="visible"/>
                                      </p:to>
                                    </p:set>
                                    <p:animEffect transition="in" filter="fade">
                                      <p:cBhvr>
                                        <p:cTn id="118" dur="500"/>
                                        <p:tgtEl>
                                          <p:spTgt spid="14"/>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36"/>
                                        </p:tgtEl>
                                        <p:attrNameLst>
                                          <p:attrName>style.visibility</p:attrName>
                                        </p:attrNameLst>
                                      </p:cBhvr>
                                      <p:to>
                                        <p:strVal val="visible"/>
                                      </p:to>
                                    </p:set>
                                    <p:animEffect transition="in" filter="fade">
                                      <p:cBhvr>
                                        <p:cTn id="121" dur="500"/>
                                        <p:tgtEl>
                                          <p:spTgt spid="36"/>
                                        </p:tgtEl>
                                      </p:cBhvr>
                                    </p:animEffect>
                                  </p:childTnLst>
                                </p:cTn>
                              </p:par>
                              <p:par>
                                <p:cTn id="122" presetID="10" presetClass="entr" presetSubtype="0" fill="hold" nodeType="withEffect">
                                  <p:stCondLst>
                                    <p:cond delay="0"/>
                                  </p:stCondLst>
                                  <p:childTnLst>
                                    <p:set>
                                      <p:cBhvr>
                                        <p:cTn id="123" dur="1" fill="hold">
                                          <p:stCondLst>
                                            <p:cond delay="0"/>
                                          </p:stCondLst>
                                        </p:cTn>
                                        <p:tgtEl>
                                          <p:spTgt spid="72"/>
                                        </p:tgtEl>
                                        <p:attrNameLst>
                                          <p:attrName>style.visibility</p:attrName>
                                        </p:attrNameLst>
                                      </p:cBhvr>
                                      <p:to>
                                        <p:strVal val="visible"/>
                                      </p:to>
                                    </p:set>
                                    <p:animEffect transition="in" filter="fade">
                                      <p:cBhvr>
                                        <p:cTn id="124" dur="500"/>
                                        <p:tgtEl>
                                          <p:spTgt spid="72"/>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15"/>
                                        </p:tgtEl>
                                        <p:attrNameLst>
                                          <p:attrName>style.visibility</p:attrName>
                                        </p:attrNameLst>
                                      </p:cBhvr>
                                      <p:to>
                                        <p:strVal val="visible"/>
                                      </p:to>
                                    </p:set>
                                    <p:animEffect transition="in" filter="fade">
                                      <p:cBhvr>
                                        <p:cTn id="127" dur="500"/>
                                        <p:tgtEl>
                                          <p:spTgt spid="15"/>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86"/>
                                        </p:tgtEl>
                                        <p:attrNameLst>
                                          <p:attrName>style.visibility</p:attrName>
                                        </p:attrNameLst>
                                      </p:cBhvr>
                                      <p:to>
                                        <p:strVal val="visible"/>
                                      </p:to>
                                    </p:set>
                                    <p:animEffect transition="in" filter="fade">
                                      <p:cBhvr>
                                        <p:cTn id="132" dur="500"/>
                                        <p:tgtEl>
                                          <p:spTgt spid="86"/>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xit" presetSubtype="0" fill="hold" grpId="1" nodeType="clickEffect">
                                  <p:stCondLst>
                                    <p:cond delay="0"/>
                                  </p:stCondLst>
                                  <p:childTnLst>
                                    <p:animEffect transition="out" filter="fade">
                                      <p:cBhvr>
                                        <p:cTn id="136" dur="500"/>
                                        <p:tgtEl>
                                          <p:spTgt spid="86"/>
                                        </p:tgtEl>
                                      </p:cBhvr>
                                    </p:animEffect>
                                    <p:set>
                                      <p:cBhvr>
                                        <p:cTn id="137" dur="1" fill="hold">
                                          <p:stCondLst>
                                            <p:cond delay="499"/>
                                          </p:stCondLst>
                                        </p:cTn>
                                        <p:tgtEl>
                                          <p:spTgt spid="86"/>
                                        </p:tgtEl>
                                        <p:attrNameLst>
                                          <p:attrName>style.visibility</p:attrName>
                                        </p:attrNameLst>
                                      </p:cBhvr>
                                      <p:to>
                                        <p:strVal val="hidden"/>
                                      </p:to>
                                    </p:set>
                                  </p:childTnLst>
                                </p:cTn>
                              </p:par>
                            </p:childTnLst>
                          </p:cTn>
                        </p:par>
                        <p:par>
                          <p:cTn id="138" fill="hold">
                            <p:stCondLst>
                              <p:cond delay="500"/>
                            </p:stCondLst>
                            <p:childTnLst>
                              <p:par>
                                <p:cTn id="139" presetID="10" presetClass="entr" presetSubtype="0" fill="hold" grpId="0" nodeType="afterEffect">
                                  <p:stCondLst>
                                    <p:cond delay="0"/>
                                  </p:stCondLst>
                                  <p:childTnLst>
                                    <p:set>
                                      <p:cBhvr>
                                        <p:cTn id="140" dur="1" fill="hold">
                                          <p:stCondLst>
                                            <p:cond delay="0"/>
                                          </p:stCondLst>
                                        </p:cTn>
                                        <p:tgtEl>
                                          <p:spTgt spid="34"/>
                                        </p:tgtEl>
                                        <p:attrNameLst>
                                          <p:attrName>style.visibility</p:attrName>
                                        </p:attrNameLst>
                                      </p:cBhvr>
                                      <p:to>
                                        <p:strVal val="visible"/>
                                      </p:to>
                                    </p:set>
                                    <p:animEffect transition="in" filter="fade">
                                      <p:cBhvr>
                                        <p:cTn id="141" dur="500"/>
                                        <p:tgtEl>
                                          <p:spTgt spid="34"/>
                                        </p:tgtEl>
                                      </p:cBhvr>
                                    </p:animEffect>
                                  </p:childTnLst>
                                </p:cTn>
                              </p:par>
                            </p:childTnLst>
                          </p:cTn>
                        </p:par>
                        <p:par>
                          <p:cTn id="142" fill="hold">
                            <p:stCondLst>
                              <p:cond delay="1000"/>
                            </p:stCondLst>
                            <p:childTnLst>
                              <p:par>
                                <p:cTn id="143" presetID="22" presetClass="entr" presetSubtype="1" fill="hold" nodeType="afterEffect">
                                  <p:stCondLst>
                                    <p:cond delay="0"/>
                                  </p:stCondLst>
                                  <p:childTnLst>
                                    <p:set>
                                      <p:cBhvr>
                                        <p:cTn id="144" dur="1" fill="hold">
                                          <p:stCondLst>
                                            <p:cond delay="0"/>
                                          </p:stCondLst>
                                        </p:cTn>
                                        <p:tgtEl>
                                          <p:spTgt spid="68"/>
                                        </p:tgtEl>
                                        <p:attrNameLst>
                                          <p:attrName>style.visibility</p:attrName>
                                        </p:attrNameLst>
                                      </p:cBhvr>
                                      <p:to>
                                        <p:strVal val="visible"/>
                                      </p:to>
                                    </p:set>
                                    <p:animEffect transition="in" filter="wipe(up)">
                                      <p:cBhvr>
                                        <p:cTn id="145" dur="500"/>
                                        <p:tgtEl>
                                          <p:spTgt spid="68"/>
                                        </p:tgtEl>
                                      </p:cBhvr>
                                    </p:animEffect>
                                  </p:childTnLst>
                                </p:cTn>
                              </p:par>
                            </p:childTnLst>
                          </p:cTn>
                        </p:par>
                        <p:par>
                          <p:cTn id="146" fill="hold">
                            <p:stCondLst>
                              <p:cond delay="1500"/>
                            </p:stCondLst>
                            <p:childTnLst>
                              <p:par>
                                <p:cTn id="147" presetID="10" presetClass="entr" presetSubtype="0" fill="hold" grpId="0" nodeType="afterEffect">
                                  <p:stCondLst>
                                    <p:cond delay="0"/>
                                  </p:stCondLst>
                                  <p:childTnLst>
                                    <p:set>
                                      <p:cBhvr>
                                        <p:cTn id="148" dur="1" fill="hold">
                                          <p:stCondLst>
                                            <p:cond delay="0"/>
                                          </p:stCondLst>
                                        </p:cTn>
                                        <p:tgtEl>
                                          <p:spTgt spid="33"/>
                                        </p:tgtEl>
                                        <p:attrNameLst>
                                          <p:attrName>style.visibility</p:attrName>
                                        </p:attrNameLst>
                                      </p:cBhvr>
                                      <p:to>
                                        <p:strVal val="visible"/>
                                      </p:to>
                                    </p:set>
                                    <p:animEffect transition="in" filter="fade">
                                      <p:cBhvr>
                                        <p:cTn id="149" dur="500"/>
                                        <p:tgtEl>
                                          <p:spTgt spid="33"/>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mph" presetSubtype="2" fill="hold" grpId="1" nodeType="clickEffect">
                                  <p:stCondLst>
                                    <p:cond delay="0"/>
                                  </p:stCondLst>
                                  <p:childTnLst>
                                    <p:animClr clrSpc="rgb" dir="cw">
                                      <p:cBhvr override="childStyle">
                                        <p:cTn id="153" dur="2000" fill="hold"/>
                                        <p:tgtEl>
                                          <p:spTgt spid="19"/>
                                        </p:tgtEl>
                                        <p:attrNameLst>
                                          <p:attrName>style.color</p:attrName>
                                        </p:attrNameLst>
                                      </p:cBhvr>
                                      <p:to>
                                        <a:schemeClr val="accent2"/>
                                      </p:to>
                                    </p:animClr>
                                  </p:childTnLst>
                                </p:cTn>
                              </p:par>
                              <p:par>
                                <p:cTn id="154" presetID="3" presetClass="emph" presetSubtype="2" fill="hold" grpId="1" nodeType="withEffect">
                                  <p:stCondLst>
                                    <p:cond delay="0"/>
                                  </p:stCondLst>
                                  <p:childTnLst>
                                    <p:animClr clrSpc="rgb" dir="cw">
                                      <p:cBhvr override="childStyle">
                                        <p:cTn id="155" dur="2000" fill="hold"/>
                                        <p:tgtEl>
                                          <p:spTgt spid="18"/>
                                        </p:tgtEl>
                                        <p:attrNameLst>
                                          <p:attrName>style.color</p:attrName>
                                        </p:attrNameLst>
                                      </p:cBhvr>
                                      <p:to>
                                        <a:schemeClr val="accent2"/>
                                      </p:to>
                                    </p:animClr>
                                  </p:childTnLst>
                                </p:cTn>
                              </p:par>
                              <p:par>
                                <p:cTn id="156" presetID="3" presetClass="emph" presetSubtype="2" fill="hold" grpId="1" nodeType="withEffect">
                                  <p:stCondLst>
                                    <p:cond delay="0"/>
                                  </p:stCondLst>
                                  <p:childTnLst>
                                    <p:animClr clrSpc="rgb" dir="cw">
                                      <p:cBhvr override="childStyle">
                                        <p:cTn id="157" dur="2000" fill="hold"/>
                                        <p:tgtEl>
                                          <p:spTgt spid="24"/>
                                        </p:tgtEl>
                                        <p:attrNameLst>
                                          <p:attrName>style.color</p:attrName>
                                        </p:attrNameLst>
                                      </p:cBhvr>
                                      <p:to>
                                        <a:schemeClr val="accent2"/>
                                      </p:to>
                                    </p:animClr>
                                  </p:childTnLst>
                                </p:cTn>
                              </p:par>
                              <p:par>
                                <p:cTn id="158" presetID="3" presetClass="emph" presetSubtype="2" fill="hold" grpId="1" nodeType="withEffect">
                                  <p:stCondLst>
                                    <p:cond delay="0"/>
                                  </p:stCondLst>
                                  <p:childTnLst>
                                    <p:animClr clrSpc="rgb" dir="cw">
                                      <p:cBhvr override="childStyle">
                                        <p:cTn id="159" dur="2000" fill="hold"/>
                                        <p:tgtEl>
                                          <p:spTgt spid="27"/>
                                        </p:tgtEl>
                                        <p:attrNameLst>
                                          <p:attrName>style.color</p:attrName>
                                        </p:attrNameLst>
                                      </p:cBhvr>
                                      <p:to>
                                        <a:schemeClr val="accent2"/>
                                      </p:to>
                                    </p:animClr>
                                  </p:childTnLst>
                                </p:cTn>
                              </p:par>
                              <p:par>
                                <p:cTn id="160" presetID="3" presetClass="emph" presetSubtype="2" fill="hold" grpId="1" nodeType="withEffect">
                                  <p:stCondLst>
                                    <p:cond delay="0"/>
                                  </p:stCondLst>
                                  <p:childTnLst>
                                    <p:animClr clrSpc="rgb" dir="cw">
                                      <p:cBhvr override="childStyle">
                                        <p:cTn id="161" dur="2000" fill="hold"/>
                                        <p:tgtEl>
                                          <p:spTgt spid="30"/>
                                        </p:tgtEl>
                                        <p:attrNameLst>
                                          <p:attrName>style.color</p:attrName>
                                        </p:attrNameLst>
                                      </p:cBhvr>
                                      <p:to>
                                        <a:schemeClr val="accent2"/>
                                      </p:to>
                                    </p:animClr>
                                  </p:childTnLst>
                                </p:cTn>
                              </p:par>
                              <p:par>
                                <p:cTn id="162" presetID="3" presetClass="emph" presetSubtype="2" fill="hold" grpId="1" nodeType="withEffect">
                                  <p:stCondLst>
                                    <p:cond delay="0"/>
                                  </p:stCondLst>
                                  <p:childTnLst>
                                    <p:animClr clrSpc="rgb" dir="cw">
                                      <p:cBhvr override="childStyle">
                                        <p:cTn id="163" dur="2000" fill="hold"/>
                                        <p:tgtEl>
                                          <p:spTgt spid="32"/>
                                        </p:tgtEl>
                                        <p:attrNameLst>
                                          <p:attrName>style.color</p:attrName>
                                        </p:attrNameLst>
                                      </p:cBhvr>
                                      <p:to>
                                        <a:schemeClr val="accent2"/>
                                      </p:to>
                                    </p:animClr>
                                  </p:childTnLst>
                                </p:cTn>
                              </p:par>
                              <p:par>
                                <p:cTn id="164" presetID="3" presetClass="emph" presetSubtype="2" fill="hold" grpId="1" nodeType="withEffect">
                                  <p:stCondLst>
                                    <p:cond delay="0"/>
                                  </p:stCondLst>
                                  <p:childTnLst>
                                    <p:animClr clrSpc="rgb" dir="cw">
                                      <p:cBhvr override="childStyle">
                                        <p:cTn id="165" dur="2000" fill="hold"/>
                                        <p:tgtEl>
                                          <p:spTgt spid="35"/>
                                        </p:tgtEl>
                                        <p:attrNameLst>
                                          <p:attrName>style.color</p:attrName>
                                        </p:attrNameLst>
                                      </p:cBhvr>
                                      <p:to>
                                        <a:schemeClr val="accent2"/>
                                      </p:to>
                                    </p:animClr>
                                  </p:childTnLst>
                                </p:cTn>
                              </p:par>
                              <p:par>
                                <p:cTn id="166" presetID="3" presetClass="emph" presetSubtype="2" fill="hold" grpId="1" nodeType="withEffect">
                                  <p:stCondLst>
                                    <p:cond delay="0"/>
                                  </p:stCondLst>
                                  <p:childTnLst>
                                    <p:animClr clrSpc="rgb" dir="cw">
                                      <p:cBhvr override="childStyle">
                                        <p:cTn id="167" dur="2000" fill="hold"/>
                                        <p:tgtEl>
                                          <p:spTgt spid="36"/>
                                        </p:tgtEl>
                                        <p:attrNameLst>
                                          <p:attrName>style.color</p:attrName>
                                        </p:attrNameLst>
                                      </p:cBhvr>
                                      <p:to>
                                        <a:schemeClr val="accent2"/>
                                      </p:to>
                                    </p:animClr>
                                  </p:childTnLst>
                                </p:cTn>
                              </p:par>
                              <p:par>
                                <p:cTn id="168" presetID="3" presetClass="emph" presetSubtype="2" fill="hold" grpId="1" nodeType="withEffect">
                                  <p:stCondLst>
                                    <p:cond delay="0"/>
                                  </p:stCondLst>
                                  <p:childTnLst>
                                    <p:animClr clrSpc="rgb" dir="cw">
                                      <p:cBhvr override="childStyle">
                                        <p:cTn id="169" dur="2000" fill="hold"/>
                                        <p:tgtEl>
                                          <p:spTgt spid="31"/>
                                        </p:tgtEl>
                                        <p:attrNameLst>
                                          <p:attrName>style.color</p:attrName>
                                        </p:attrNameLst>
                                      </p:cBhvr>
                                      <p:to>
                                        <a:schemeClr val="accent2"/>
                                      </p:to>
                                    </p:animClr>
                                  </p:childTnLst>
                                </p:cTn>
                              </p:par>
                              <p:par>
                                <p:cTn id="170" presetID="22" presetClass="entr" presetSubtype="4" fill="hold" grpId="0" nodeType="withEffect">
                                  <p:stCondLst>
                                    <p:cond delay="0"/>
                                  </p:stCondLst>
                                  <p:childTnLst>
                                    <p:set>
                                      <p:cBhvr>
                                        <p:cTn id="171" dur="1" fill="hold">
                                          <p:stCondLst>
                                            <p:cond delay="0"/>
                                          </p:stCondLst>
                                        </p:cTn>
                                        <p:tgtEl>
                                          <p:spTgt spid="3"/>
                                        </p:tgtEl>
                                        <p:attrNameLst>
                                          <p:attrName>style.visibility</p:attrName>
                                        </p:attrNameLst>
                                      </p:cBhvr>
                                      <p:to>
                                        <p:strVal val="visible"/>
                                      </p:to>
                                    </p:set>
                                    <p:animEffect transition="in" filter="wipe(down)">
                                      <p:cBhvr>
                                        <p:cTn id="172" dur="3000"/>
                                        <p:tgtEl>
                                          <p:spTgt spid="3"/>
                                        </p:tgtEl>
                                      </p:cBhvr>
                                    </p:animEffect>
                                  </p:childTnLst>
                                </p:cTn>
                              </p:par>
                            </p:childTnLst>
                          </p:cTn>
                        </p:par>
                        <p:par>
                          <p:cTn id="173" fill="hold">
                            <p:stCondLst>
                              <p:cond delay="3000"/>
                            </p:stCondLst>
                            <p:childTnLst>
                              <p:par>
                                <p:cTn id="174" presetID="9" presetClass="emph" presetSubtype="0" nodeType="afterEffect">
                                  <p:stCondLst>
                                    <p:cond delay="0"/>
                                  </p:stCondLst>
                                  <p:childTnLst>
                                    <p:set>
                                      <p:cBhvr rctx="PPT">
                                        <p:cTn id="175" dur="indefinite"/>
                                        <p:tgtEl>
                                          <p:spTgt spid="17"/>
                                        </p:tgtEl>
                                        <p:attrNameLst>
                                          <p:attrName>style.opacity</p:attrName>
                                        </p:attrNameLst>
                                      </p:cBhvr>
                                      <p:to>
                                        <p:strVal val="0.5"/>
                                      </p:to>
                                    </p:set>
                                    <p:animEffect filter="image" prLst="opacity: 0.5">
                                      <p:cBhvr rctx="IE">
                                        <p:cTn id="176" dur="indefinite"/>
                                        <p:tgtEl>
                                          <p:spTgt spid="17"/>
                                        </p:tgtEl>
                                      </p:cBhvr>
                                    </p:animEffect>
                                  </p:childTnLst>
                                </p:cTn>
                              </p:par>
                              <p:par>
                                <p:cTn id="177" presetID="9" presetClass="emph" presetSubtype="0" nodeType="withEffect">
                                  <p:stCondLst>
                                    <p:cond delay="0"/>
                                  </p:stCondLst>
                                  <p:childTnLst>
                                    <p:set>
                                      <p:cBhvr rctx="PPT">
                                        <p:cTn id="178" dur="indefinite"/>
                                        <p:tgtEl>
                                          <p:spTgt spid="16"/>
                                        </p:tgtEl>
                                        <p:attrNameLst>
                                          <p:attrName>style.opacity</p:attrName>
                                        </p:attrNameLst>
                                      </p:cBhvr>
                                      <p:to>
                                        <p:strVal val="0.5"/>
                                      </p:to>
                                    </p:set>
                                    <p:animEffect filter="image" prLst="opacity: 0.5">
                                      <p:cBhvr rctx="IE">
                                        <p:cTn id="179" dur="indefinite"/>
                                        <p:tgtEl>
                                          <p:spTgt spid="16"/>
                                        </p:tgtEl>
                                      </p:cBhvr>
                                    </p:animEffect>
                                  </p:childTnLst>
                                </p:cTn>
                              </p:par>
                              <p:par>
                                <p:cTn id="180" presetID="9" presetClass="emph" presetSubtype="0" grpId="1" nodeType="withEffect">
                                  <p:stCondLst>
                                    <p:cond delay="0"/>
                                  </p:stCondLst>
                                  <p:childTnLst>
                                    <p:set>
                                      <p:cBhvr rctx="PPT">
                                        <p:cTn id="181" dur="indefinite"/>
                                        <p:tgtEl>
                                          <p:spTgt spid="15"/>
                                        </p:tgtEl>
                                        <p:attrNameLst>
                                          <p:attrName>style.opacity</p:attrName>
                                        </p:attrNameLst>
                                      </p:cBhvr>
                                      <p:to>
                                        <p:strVal val="0.5"/>
                                      </p:to>
                                    </p:set>
                                    <p:animEffect filter="image" prLst="opacity: 0.5">
                                      <p:cBhvr rctx="IE">
                                        <p:cTn id="182" dur="indefinite"/>
                                        <p:tgtEl>
                                          <p:spTgt spid="15"/>
                                        </p:tgtEl>
                                      </p:cBhvr>
                                    </p:animEffect>
                                  </p:childTnLst>
                                </p:cTn>
                              </p:par>
                              <p:par>
                                <p:cTn id="183" presetID="9" presetClass="emph" presetSubtype="0" nodeType="withEffect">
                                  <p:stCondLst>
                                    <p:cond delay="0"/>
                                  </p:stCondLst>
                                  <p:childTnLst>
                                    <p:set>
                                      <p:cBhvr rctx="PPT">
                                        <p:cTn id="184" dur="indefinite"/>
                                        <p:tgtEl>
                                          <p:spTgt spid="21"/>
                                        </p:tgtEl>
                                        <p:attrNameLst>
                                          <p:attrName>style.opacity</p:attrName>
                                        </p:attrNameLst>
                                      </p:cBhvr>
                                      <p:to>
                                        <p:strVal val="0.5"/>
                                      </p:to>
                                    </p:set>
                                    <p:animEffect filter="image" prLst="opacity: 0.5">
                                      <p:cBhvr rctx="IE">
                                        <p:cTn id="185" dur="indefinite"/>
                                        <p:tgtEl>
                                          <p:spTgt spid="21"/>
                                        </p:tgtEl>
                                      </p:cBhvr>
                                    </p:animEffect>
                                  </p:childTnLst>
                                </p:cTn>
                              </p:par>
                              <p:par>
                                <p:cTn id="186" presetID="9" presetClass="emph" presetSubtype="0" nodeType="withEffect">
                                  <p:stCondLst>
                                    <p:cond delay="0"/>
                                  </p:stCondLst>
                                  <p:childTnLst>
                                    <p:set>
                                      <p:cBhvr rctx="PPT">
                                        <p:cTn id="187" dur="indefinite"/>
                                        <p:tgtEl>
                                          <p:spTgt spid="20"/>
                                        </p:tgtEl>
                                        <p:attrNameLst>
                                          <p:attrName>style.opacity</p:attrName>
                                        </p:attrNameLst>
                                      </p:cBhvr>
                                      <p:to>
                                        <p:strVal val="0.5"/>
                                      </p:to>
                                    </p:set>
                                    <p:animEffect filter="image" prLst="opacity: 0.5">
                                      <p:cBhvr rctx="IE">
                                        <p:cTn id="188" dur="indefinite"/>
                                        <p:tgtEl>
                                          <p:spTgt spid="20"/>
                                        </p:tgtEl>
                                      </p:cBhvr>
                                    </p:animEffect>
                                  </p:childTnLst>
                                </p:cTn>
                              </p:par>
                              <p:par>
                                <p:cTn id="189" presetID="9" presetClass="emph" presetSubtype="0" nodeType="withEffect">
                                  <p:stCondLst>
                                    <p:cond delay="0"/>
                                  </p:stCondLst>
                                  <p:childTnLst>
                                    <p:set>
                                      <p:cBhvr rctx="PPT">
                                        <p:cTn id="190" dur="indefinite"/>
                                        <p:tgtEl>
                                          <p:spTgt spid="26"/>
                                        </p:tgtEl>
                                        <p:attrNameLst>
                                          <p:attrName>style.opacity</p:attrName>
                                        </p:attrNameLst>
                                      </p:cBhvr>
                                      <p:to>
                                        <p:strVal val="0.5"/>
                                      </p:to>
                                    </p:set>
                                    <p:animEffect filter="image" prLst="opacity: 0.5">
                                      <p:cBhvr rctx="IE">
                                        <p:cTn id="191" dur="indefinite"/>
                                        <p:tgtEl>
                                          <p:spTgt spid="26"/>
                                        </p:tgtEl>
                                      </p:cBhvr>
                                    </p:animEffect>
                                  </p:childTnLst>
                                </p:cTn>
                              </p:par>
                              <p:par>
                                <p:cTn id="192" presetID="9" presetClass="emph" presetSubtype="0" nodeType="withEffect">
                                  <p:stCondLst>
                                    <p:cond delay="0"/>
                                  </p:stCondLst>
                                  <p:childTnLst>
                                    <p:set>
                                      <p:cBhvr rctx="PPT">
                                        <p:cTn id="193" dur="indefinite"/>
                                        <p:tgtEl>
                                          <p:spTgt spid="25"/>
                                        </p:tgtEl>
                                        <p:attrNameLst>
                                          <p:attrName>style.opacity</p:attrName>
                                        </p:attrNameLst>
                                      </p:cBhvr>
                                      <p:to>
                                        <p:strVal val="0.5"/>
                                      </p:to>
                                    </p:set>
                                    <p:animEffect filter="image" prLst="opacity: 0.5">
                                      <p:cBhvr rctx="IE">
                                        <p:cTn id="194" dur="indefinite"/>
                                        <p:tgtEl>
                                          <p:spTgt spid="25"/>
                                        </p:tgtEl>
                                      </p:cBhvr>
                                    </p:animEffect>
                                  </p:childTnLst>
                                </p:cTn>
                              </p:par>
                              <p:par>
                                <p:cTn id="195" presetID="9" presetClass="emph" presetSubtype="0" nodeType="withEffect">
                                  <p:stCondLst>
                                    <p:cond delay="0"/>
                                  </p:stCondLst>
                                  <p:childTnLst>
                                    <p:set>
                                      <p:cBhvr rctx="PPT">
                                        <p:cTn id="196" dur="indefinite"/>
                                        <p:tgtEl>
                                          <p:spTgt spid="67"/>
                                        </p:tgtEl>
                                        <p:attrNameLst>
                                          <p:attrName>style.opacity</p:attrName>
                                        </p:attrNameLst>
                                      </p:cBhvr>
                                      <p:to>
                                        <p:strVal val="0.5"/>
                                      </p:to>
                                    </p:set>
                                    <p:animEffect filter="image" prLst="opacity: 0.5">
                                      <p:cBhvr rctx="IE">
                                        <p:cTn id="197" dur="indefinite"/>
                                        <p:tgtEl>
                                          <p:spTgt spid="67"/>
                                        </p:tgtEl>
                                      </p:cBhvr>
                                    </p:animEffect>
                                  </p:childTnLst>
                                </p:cTn>
                              </p:par>
                              <p:par>
                                <p:cTn id="198" presetID="9" presetClass="emph" presetSubtype="0" nodeType="withEffect">
                                  <p:stCondLst>
                                    <p:cond delay="0"/>
                                  </p:stCondLst>
                                  <p:childTnLst>
                                    <p:set>
                                      <p:cBhvr rctx="PPT">
                                        <p:cTn id="199" dur="indefinite"/>
                                        <p:tgtEl>
                                          <p:spTgt spid="69"/>
                                        </p:tgtEl>
                                        <p:attrNameLst>
                                          <p:attrName>style.opacity</p:attrName>
                                        </p:attrNameLst>
                                      </p:cBhvr>
                                      <p:to>
                                        <p:strVal val="0.5"/>
                                      </p:to>
                                    </p:set>
                                    <p:animEffect filter="image" prLst="opacity: 0.5">
                                      <p:cBhvr rctx="IE">
                                        <p:cTn id="200" dur="indefinite"/>
                                        <p:tgtEl>
                                          <p:spTgt spid="69"/>
                                        </p:tgtEl>
                                      </p:cBhvr>
                                    </p:animEffect>
                                  </p:childTnLst>
                                </p:cTn>
                              </p:par>
                              <p:par>
                                <p:cTn id="201" presetID="9" presetClass="emph" presetSubtype="0" nodeType="withEffect">
                                  <p:stCondLst>
                                    <p:cond delay="0"/>
                                  </p:stCondLst>
                                  <p:childTnLst>
                                    <p:set>
                                      <p:cBhvr rctx="PPT">
                                        <p:cTn id="202" dur="indefinite"/>
                                        <p:tgtEl>
                                          <p:spTgt spid="70"/>
                                        </p:tgtEl>
                                        <p:attrNameLst>
                                          <p:attrName>style.opacity</p:attrName>
                                        </p:attrNameLst>
                                      </p:cBhvr>
                                      <p:to>
                                        <p:strVal val="0.5"/>
                                      </p:to>
                                    </p:set>
                                    <p:animEffect filter="image" prLst="opacity: 0.5">
                                      <p:cBhvr rctx="IE">
                                        <p:cTn id="203" dur="indefinite"/>
                                        <p:tgtEl>
                                          <p:spTgt spid="70"/>
                                        </p:tgtEl>
                                      </p:cBhvr>
                                    </p:animEffect>
                                  </p:childTnLst>
                                </p:cTn>
                              </p:par>
                              <p:par>
                                <p:cTn id="204" presetID="9" presetClass="emph" presetSubtype="0" nodeType="withEffect">
                                  <p:stCondLst>
                                    <p:cond delay="0"/>
                                  </p:stCondLst>
                                  <p:childTnLst>
                                    <p:set>
                                      <p:cBhvr rctx="PPT">
                                        <p:cTn id="205" dur="indefinite"/>
                                        <p:tgtEl>
                                          <p:spTgt spid="71"/>
                                        </p:tgtEl>
                                        <p:attrNameLst>
                                          <p:attrName>style.opacity</p:attrName>
                                        </p:attrNameLst>
                                      </p:cBhvr>
                                      <p:to>
                                        <p:strVal val="0.5"/>
                                      </p:to>
                                    </p:set>
                                    <p:animEffect filter="image" prLst="opacity: 0.5">
                                      <p:cBhvr rctx="IE">
                                        <p:cTn id="206" dur="indefinite"/>
                                        <p:tgtEl>
                                          <p:spTgt spid="71"/>
                                        </p:tgtEl>
                                      </p:cBhvr>
                                    </p:animEffect>
                                  </p:childTnLst>
                                </p:cTn>
                              </p:par>
                              <p:par>
                                <p:cTn id="207" presetID="9" presetClass="emph" presetSubtype="0" nodeType="withEffect">
                                  <p:stCondLst>
                                    <p:cond delay="0"/>
                                  </p:stCondLst>
                                  <p:childTnLst>
                                    <p:set>
                                      <p:cBhvr rctx="PPT">
                                        <p:cTn id="208" dur="indefinite"/>
                                        <p:tgtEl>
                                          <p:spTgt spid="72"/>
                                        </p:tgtEl>
                                        <p:attrNameLst>
                                          <p:attrName>style.opacity</p:attrName>
                                        </p:attrNameLst>
                                      </p:cBhvr>
                                      <p:to>
                                        <p:strVal val="0.5"/>
                                      </p:to>
                                    </p:set>
                                    <p:animEffect filter="image" prLst="opacity: 0.5">
                                      <p:cBhvr rctx="IE">
                                        <p:cTn id="209" dur="indefinite"/>
                                        <p:tgtEl>
                                          <p:spTgt spid="72"/>
                                        </p:tgtEl>
                                      </p:cBhvr>
                                    </p:animEffect>
                                  </p:childTnLst>
                                </p:cTn>
                              </p:par>
                              <p:par>
                                <p:cTn id="210" presetID="9" presetClass="emph" presetSubtype="0" nodeType="withEffect">
                                  <p:stCondLst>
                                    <p:cond delay="0"/>
                                  </p:stCondLst>
                                  <p:childTnLst>
                                    <p:set>
                                      <p:cBhvr rctx="PPT">
                                        <p:cTn id="211" dur="indefinite"/>
                                        <p:tgtEl>
                                          <p:spTgt spid="75"/>
                                        </p:tgtEl>
                                        <p:attrNameLst>
                                          <p:attrName>style.opacity</p:attrName>
                                        </p:attrNameLst>
                                      </p:cBhvr>
                                      <p:to>
                                        <p:strVal val="0.5"/>
                                      </p:to>
                                    </p:set>
                                    <p:animEffect filter="image" prLst="opacity: 0.5">
                                      <p:cBhvr rctx="IE">
                                        <p:cTn id="212" dur="indefinite"/>
                                        <p:tgtEl>
                                          <p:spTgt spid="75"/>
                                        </p:tgtEl>
                                      </p:cBhvr>
                                    </p:animEffect>
                                  </p:childTnLst>
                                </p:cTn>
                              </p:par>
                              <p:par>
                                <p:cTn id="213" presetID="9" presetClass="emph" presetSubtype="0" nodeType="withEffect">
                                  <p:stCondLst>
                                    <p:cond delay="0"/>
                                  </p:stCondLst>
                                  <p:childTnLst>
                                    <p:set>
                                      <p:cBhvr rctx="PPT">
                                        <p:cTn id="214" dur="indefinite"/>
                                        <p:tgtEl>
                                          <p:spTgt spid="79"/>
                                        </p:tgtEl>
                                        <p:attrNameLst>
                                          <p:attrName>style.opacity</p:attrName>
                                        </p:attrNameLst>
                                      </p:cBhvr>
                                      <p:to>
                                        <p:strVal val="0.5"/>
                                      </p:to>
                                    </p:set>
                                    <p:animEffect filter="image" prLst="opacity: 0.5">
                                      <p:cBhvr rctx="IE">
                                        <p:cTn id="215" dur="indefinite"/>
                                        <p:tgtEl>
                                          <p:spTgt spid="79"/>
                                        </p:tgtEl>
                                      </p:cBhvr>
                                    </p:animEffect>
                                  </p:childTnLst>
                                </p:cTn>
                              </p:par>
                              <p:par>
                                <p:cTn id="216" presetID="9" presetClass="emph" presetSubtype="0" nodeType="withEffect">
                                  <p:stCondLst>
                                    <p:cond delay="0"/>
                                  </p:stCondLst>
                                  <p:childTnLst>
                                    <p:set>
                                      <p:cBhvr rctx="PPT">
                                        <p:cTn id="217" dur="indefinite"/>
                                        <p:tgtEl>
                                          <p:spTgt spid="77"/>
                                        </p:tgtEl>
                                        <p:attrNameLst>
                                          <p:attrName>style.opacity</p:attrName>
                                        </p:attrNameLst>
                                      </p:cBhvr>
                                      <p:to>
                                        <p:strVal val="0.5"/>
                                      </p:to>
                                    </p:set>
                                    <p:animEffect filter="image" prLst="opacity: 0.5">
                                      <p:cBhvr rctx="IE">
                                        <p:cTn id="218" dur="indefinite"/>
                                        <p:tgtEl>
                                          <p:spTgt spid="77"/>
                                        </p:tgtEl>
                                      </p:cBhvr>
                                    </p:animEffect>
                                  </p:childTnLst>
                                </p:cTn>
                              </p:par>
                              <p:par>
                                <p:cTn id="219" presetID="9" presetClass="emph" presetSubtype="0" nodeType="withEffect">
                                  <p:stCondLst>
                                    <p:cond delay="0"/>
                                  </p:stCondLst>
                                  <p:childTnLst>
                                    <p:set>
                                      <p:cBhvr rctx="PPT">
                                        <p:cTn id="220" dur="indefinite"/>
                                        <p:tgtEl>
                                          <p:spTgt spid="84"/>
                                        </p:tgtEl>
                                        <p:attrNameLst>
                                          <p:attrName>style.opacity</p:attrName>
                                        </p:attrNameLst>
                                      </p:cBhvr>
                                      <p:to>
                                        <p:strVal val="0.5"/>
                                      </p:to>
                                    </p:set>
                                    <p:animEffect filter="image" prLst="opacity: 0.5">
                                      <p:cBhvr rctx="IE">
                                        <p:cTn id="221" dur="indefinite"/>
                                        <p:tgtEl>
                                          <p:spTgt spid="84"/>
                                        </p:tgtEl>
                                      </p:cBhvr>
                                    </p:animEffect>
                                  </p:childTnLst>
                                </p:cTn>
                              </p:par>
                              <p:par>
                                <p:cTn id="222" presetID="9" presetClass="emph" presetSubtype="0" nodeType="withEffect">
                                  <p:stCondLst>
                                    <p:cond delay="0"/>
                                  </p:stCondLst>
                                  <p:childTnLst>
                                    <p:set>
                                      <p:cBhvr rctx="PPT">
                                        <p:cTn id="223" dur="indefinite"/>
                                        <p:tgtEl>
                                          <p:spTgt spid="82"/>
                                        </p:tgtEl>
                                        <p:attrNameLst>
                                          <p:attrName>style.opacity</p:attrName>
                                        </p:attrNameLst>
                                      </p:cBhvr>
                                      <p:to>
                                        <p:strVal val="0.5"/>
                                      </p:to>
                                    </p:set>
                                    <p:animEffect filter="image" prLst="opacity: 0.5">
                                      <p:cBhvr rctx="IE">
                                        <p:cTn id="224" dur="indefinite"/>
                                        <p:tgtEl>
                                          <p:spTgt spid="82"/>
                                        </p:tgtEl>
                                      </p:cBhvr>
                                    </p:animEffect>
                                  </p:childTnLst>
                                </p:cTn>
                              </p:par>
                              <p:par>
                                <p:cTn id="225" presetID="9" presetClass="emph" presetSubtype="0" nodeType="withEffect">
                                  <p:stCondLst>
                                    <p:cond delay="0"/>
                                  </p:stCondLst>
                                  <p:childTnLst>
                                    <p:set>
                                      <p:cBhvr rctx="PPT">
                                        <p:cTn id="226" dur="indefinite"/>
                                        <p:tgtEl>
                                          <p:spTgt spid="73"/>
                                        </p:tgtEl>
                                        <p:attrNameLst>
                                          <p:attrName>style.opacity</p:attrName>
                                        </p:attrNameLst>
                                      </p:cBhvr>
                                      <p:to>
                                        <p:strVal val="0.5"/>
                                      </p:to>
                                    </p:set>
                                    <p:animEffect filter="image" prLst="opacity: 0.5">
                                      <p:cBhvr rctx="IE">
                                        <p:cTn id="227" dur="indefinite"/>
                                        <p:tgtEl>
                                          <p:spTgt spid="73"/>
                                        </p:tgtEl>
                                      </p:cBhvr>
                                    </p:animEffect>
                                  </p:childTnLst>
                                </p:cTn>
                              </p:par>
                              <p:par>
                                <p:cTn id="228" presetID="9" presetClass="emph" presetSubtype="0" nodeType="withEffect">
                                  <p:stCondLst>
                                    <p:cond delay="0"/>
                                  </p:stCondLst>
                                  <p:childTnLst>
                                    <p:set>
                                      <p:cBhvr rctx="PPT">
                                        <p:cTn id="229" dur="indefinite"/>
                                        <p:tgtEl>
                                          <p:spTgt spid="22"/>
                                        </p:tgtEl>
                                        <p:attrNameLst>
                                          <p:attrName>style.opacity</p:attrName>
                                        </p:attrNameLst>
                                      </p:cBhvr>
                                      <p:to>
                                        <p:strVal val="0.5"/>
                                      </p:to>
                                    </p:set>
                                    <p:animEffect filter="image" prLst="opacity: 0.5">
                                      <p:cBhvr rctx="IE">
                                        <p:cTn id="230" dur="indefinite"/>
                                        <p:tgtEl>
                                          <p:spTgt spid="22"/>
                                        </p:tgtEl>
                                      </p:cBhvr>
                                    </p:animEffect>
                                  </p:childTnLst>
                                </p:cTn>
                              </p:par>
                              <p:par>
                                <p:cTn id="231" presetID="9" presetClass="emph" presetSubtype="0" nodeType="withEffect">
                                  <p:stCondLst>
                                    <p:cond delay="0"/>
                                  </p:stCondLst>
                                  <p:childTnLst>
                                    <p:set>
                                      <p:cBhvr rctx="PPT">
                                        <p:cTn id="232" dur="indefinite"/>
                                        <p:tgtEl>
                                          <p:spTgt spid="23"/>
                                        </p:tgtEl>
                                        <p:attrNameLst>
                                          <p:attrName>style.opacity</p:attrName>
                                        </p:attrNameLst>
                                      </p:cBhvr>
                                      <p:to>
                                        <p:strVal val="0.5"/>
                                      </p:to>
                                    </p:set>
                                    <p:animEffect filter="image" prLst="opacity: 0.5">
                                      <p:cBhvr rctx="IE">
                                        <p:cTn id="233" dur="indefinite"/>
                                        <p:tgtEl>
                                          <p:spTgt spid="23"/>
                                        </p:tgtEl>
                                      </p:cBhvr>
                                    </p:animEffect>
                                  </p:childTnLst>
                                </p:cTn>
                              </p:par>
                              <p:par>
                                <p:cTn id="234" presetID="9" presetClass="emph" presetSubtype="0" nodeType="withEffect">
                                  <p:stCondLst>
                                    <p:cond delay="0"/>
                                  </p:stCondLst>
                                  <p:childTnLst>
                                    <p:set>
                                      <p:cBhvr rctx="PPT">
                                        <p:cTn id="235" dur="indefinite"/>
                                        <p:tgtEl>
                                          <p:spTgt spid="40"/>
                                        </p:tgtEl>
                                        <p:attrNameLst>
                                          <p:attrName>style.opacity</p:attrName>
                                        </p:attrNameLst>
                                      </p:cBhvr>
                                      <p:to>
                                        <p:strVal val="0.5"/>
                                      </p:to>
                                    </p:set>
                                    <p:animEffect filter="image" prLst="opacity: 0.5">
                                      <p:cBhvr rctx="IE">
                                        <p:cTn id="236" dur="indefinite"/>
                                        <p:tgtEl>
                                          <p:spTgt spid="40"/>
                                        </p:tgtEl>
                                      </p:cBhvr>
                                    </p:animEffect>
                                  </p:childTnLst>
                                </p:cTn>
                              </p:par>
                              <p:par>
                                <p:cTn id="237" presetID="9" presetClass="emph" presetSubtype="0" nodeType="withEffect">
                                  <p:stCondLst>
                                    <p:cond delay="0"/>
                                  </p:stCondLst>
                                  <p:childTnLst>
                                    <p:set>
                                      <p:cBhvr rctx="PPT">
                                        <p:cTn id="238" dur="indefinite"/>
                                        <p:tgtEl>
                                          <p:spTgt spid="60"/>
                                        </p:tgtEl>
                                        <p:attrNameLst>
                                          <p:attrName>style.opacity</p:attrName>
                                        </p:attrNameLst>
                                      </p:cBhvr>
                                      <p:to>
                                        <p:strVal val="0.5"/>
                                      </p:to>
                                    </p:set>
                                    <p:animEffect filter="image" prLst="opacity: 0.5">
                                      <p:cBhvr rctx="IE">
                                        <p:cTn id="239" dur="indefinite"/>
                                        <p:tgtEl>
                                          <p:spTgt spid="60"/>
                                        </p:tgtEl>
                                      </p:cBhvr>
                                    </p:animEffect>
                                  </p:childTnLst>
                                </p:cTn>
                              </p:par>
                              <p:par>
                                <p:cTn id="240" presetID="9" presetClass="emph" presetSubtype="0" nodeType="withEffect">
                                  <p:stCondLst>
                                    <p:cond delay="0"/>
                                  </p:stCondLst>
                                  <p:childTnLst>
                                    <p:set>
                                      <p:cBhvr rctx="PPT">
                                        <p:cTn id="241" dur="indefinite"/>
                                        <p:tgtEl>
                                          <p:spTgt spid="50"/>
                                        </p:tgtEl>
                                        <p:attrNameLst>
                                          <p:attrName>style.opacity</p:attrName>
                                        </p:attrNameLst>
                                      </p:cBhvr>
                                      <p:to>
                                        <p:strVal val="0.5"/>
                                      </p:to>
                                    </p:set>
                                    <p:animEffect filter="image" prLst="opacity: 0.5">
                                      <p:cBhvr rctx="IE">
                                        <p:cTn id="242" dur="indefinite"/>
                                        <p:tgtEl>
                                          <p:spTgt spid="50"/>
                                        </p:tgtEl>
                                      </p:cBhvr>
                                    </p:animEffect>
                                  </p:childTnLst>
                                </p:cTn>
                              </p:par>
                              <p:par>
                                <p:cTn id="243" presetID="9" presetClass="emph" presetSubtype="0" nodeType="withEffect">
                                  <p:stCondLst>
                                    <p:cond delay="0"/>
                                  </p:stCondLst>
                                  <p:childTnLst>
                                    <p:set>
                                      <p:cBhvr rctx="PPT">
                                        <p:cTn id="244" dur="indefinite"/>
                                        <p:tgtEl>
                                          <p:spTgt spid="29"/>
                                        </p:tgtEl>
                                        <p:attrNameLst>
                                          <p:attrName>style.opacity</p:attrName>
                                        </p:attrNameLst>
                                      </p:cBhvr>
                                      <p:to>
                                        <p:strVal val="0.5"/>
                                      </p:to>
                                    </p:set>
                                    <p:animEffect filter="image" prLst="opacity: 0.5">
                                      <p:cBhvr rctx="IE">
                                        <p:cTn id="245" dur="indefinite"/>
                                        <p:tgtEl>
                                          <p:spTgt spid="29"/>
                                        </p:tgtEl>
                                      </p:cBhvr>
                                    </p:animEffect>
                                  </p:childTnLst>
                                </p:cTn>
                              </p:par>
                              <p:par>
                                <p:cTn id="246" presetID="9" presetClass="emph" presetSubtype="0" nodeType="withEffect">
                                  <p:stCondLst>
                                    <p:cond delay="0"/>
                                  </p:stCondLst>
                                  <p:childTnLst>
                                    <p:set>
                                      <p:cBhvr rctx="PPT">
                                        <p:cTn id="247" dur="indefinite"/>
                                        <p:tgtEl>
                                          <p:spTgt spid="28"/>
                                        </p:tgtEl>
                                        <p:attrNameLst>
                                          <p:attrName>style.opacity</p:attrName>
                                        </p:attrNameLst>
                                      </p:cBhvr>
                                      <p:to>
                                        <p:strVal val="0.5"/>
                                      </p:to>
                                    </p:set>
                                    <p:animEffect filter="image" prLst="opacity: 0.5">
                                      <p:cBhvr rctx="IE">
                                        <p:cTn id="248" dur="indefinite"/>
                                        <p:tgtEl>
                                          <p:spTgt spid="28"/>
                                        </p:tgtEl>
                                      </p:cBhvr>
                                    </p:animEffect>
                                  </p:childTnLst>
                                </p:cTn>
                              </p:par>
                              <p:par>
                                <p:cTn id="249" presetID="9" presetClass="emph" presetSubtype="0" grpId="1" nodeType="withEffect">
                                  <p:stCondLst>
                                    <p:cond delay="0"/>
                                  </p:stCondLst>
                                  <p:childTnLst>
                                    <p:set>
                                      <p:cBhvr rctx="PPT">
                                        <p:cTn id="250" dur="indefinite"/>
                                        <p:tgtEl>
                                          <p:spTgt spid="11"/>
                                        </p:tgtEl>
                                        <p:attrNameLst>
                                          <p:attrName>style.opacity</p:attrName>
                                        </p:attrNameLst>
                                      </p:cBhvr>
                                      <p:to>
                                        <p:strVal val="0.5"/>
                                      </p:to>
                                    </p:set>
                                    <p:animEffect filter="image" prLst="opacity: 0.5">
                                      <p:cBhvr rctx="IE">
                                        <p:cTn id="251" dur="indefinite"/>
                                        <p:tgtEl>
                                          <p:spTgt spid="11"/>
                                        </p:tgtEl>
                                      </p:cBhvr>
                                    </p:animEffect>
                                  </p:childTnLst>
                                </p:cTn>
                              </p:par>
                              <p:par>
                                <p:cTn id="252" presetID="9" presetClass="emph" presetSubtype="0" grpId="1" nodeType="withEffect">
                                  <p:stCondLst>
                                    <p:cond delay="0"/>
                                  </p:stCondLst>
                                  <p:childTnLst>
                                    <p:set>
                                      <p:cBhvr rctx="PPT">
                                        <p:cTn id="253" dur="indefinite"/>
                                        <p:tgtEl>
                                          <p:spTgt spid="12"/>
                                        </p:tgtEl>
                                        <p:attrNameLst>
                                          <p:attrName>style.opacity</p:attrName>
                                        </p:attrNameLst>
                                      </p:cBhvr>
                                      <p:to>
                                        <p:strVal val="0.5"/>
                                      </p:to>
                                    </p:set>
                                    <p:animEffect filter="image" prLst="opacity: 0.5">
                                      <p:cBhvr rctx="IE">
                                        <p:cTn id="254" dur="indefinite"/>
                                        <p:tgtEl>
                                          <p:spTgt spid="12"/>
                                        </p:tgtEl>
                                      </p:cBhvr>
                                    </p:animEffect>
                                  </p:childTnLst>
                                </p:cTn>
                              </p:par>
                              <p:par>
                                <p:cTn id="255" presetID="9" presetClass="emph" presetSubtype="0" grpId="1" nodeType="withEffect">
                                  <p:stCondLst>
                                    <p:cond delay="0"/>
                                  </p:stCondLst>
                                  <p:childTnLst>
                                    <p:set>
                                      <p:cBhvr rctx="PPT">
                                        <p:cTn id="256" dur="indefinite"/>
                                        <p:tgtEl>
                                          <p:spTgt spid="13"/>
                                        </p:tgtEl>
                                        <p:attrNameLst>
                                          <p:attrName>style.opacity</p:attrName>
                                        </p:attrNameLst>
                                      </p:cBhvr>
                                      <p:to>
                                        <p:strVal val="0.5"/>
                                      </p:to>
                                    </p:set>
                                    <p:animEffect filter="image" prLst="opacity: 0.5">
                                      <p:cBhvr rctx="IE">
                                        <p:cTn id="257" dur="indefinite"/>
                                        <p:tgtEl>
                                          <p:spTgt spid="13"/>
                                        </p:tgtEl>
                                      </p:cBhvr>
                                    </p:animEffect>
                                  </p:childTnLst>
                                </p:cTn>
                              </p:par>
                              <p:par>
                                <p:cTn id="258" presetID="9" presetClass="emph" presetSubtype="0" grpId="1" nodeType="withEffect">
                                  <p:stCondLst>
                                    <p:cond delay="0"/>
                                  </p:stCondLst>
                                  <p:childTnLst>
                                    <p:set>
                                      <p:cBhvr rctx="PPT">
                                        <p:cTn id="259" dur="indefinite"/>
                                        <p:tgtEl>
                                          <p:spTgt spid="14"/>
                                        </p:tgtEl>
                                        <p:attrNameLst>
                                          <p:attrName>style.opacity</p:attrName>
                                        </p:attrNameLst>
                                      </p:cBhvr>
                                      <p:to>
                                        <p:strVal val="0.5"/>
                                      </p:to>
                                    </p:set>
                                    <p:animEffect filter="image" prLst="opacity: 0.5">
                                      <p:cBhvr rctx="IE">
                                        <p:cTn id="260" dur="indefinite"/>
                                        <p:tgtEl>
                                          <p:spTgt spid="14"/>
                                        </p:tgtEl>
                                      </p:cBhvr>
                                    </p:animEffect>
                                  </p:childTnLst>
                                </p:cTn>
                              </p:par>
                              <p:par>
                                <p:cTn id="261" presetID="9" presetClass="emph" presetSubtype="0" grpId="1" nodeType="withEffect">
                                  <p:stCondLst>
                                    <p:cond delay="0"/>
                                  </p:stCondLst>
                                  <p:childTnLst>
                                    <p:set>
                                      <p:cBhvr rctx="PPT">
                                        <p:cTn id="262" dur="indefinite"/>
                                        <p:tgtEl>
                                          <p:spTgt spid="58"/>
                                        </p:tgtEl>
                                        <p:attrNameLst>
                                          <p:attrName>style.opacity</p:attrName>
                                        </p:attrNameLst>
                                      </p:cBhvr>
                                      <p:to>
                                        <p:strVal val="0.5"/>
                                      </p:to>
                                    </p:set>
                                    <p:animEffect filter="image" prLst="opacity: 0.5">
                                      <p:cBhvr rctx="IE">
                                        <p:cTn id="263" dur="indefinite"/>
                                        <p:tgtEl>
                                          <p:spTgt spid="58"/>
                                        </p:tgtEl>
                                      </p:cBhvr>
                                    </p:animEffect>
                                  </p:childTnLst>
                                </p:cTn>
                              </p:par>
                              <p:par>
                                <p:cTn id="264" presetID="10" presetClass="entr" presetSubtype="0" fill="hold" grpId="0" nodeType="withEffect">
                                  <p:stCondLst>
                                    <p:cond delay="0"/>
                                  </p:stCondLst>
                                  <p:childTnLst>
                                    <p:set>
                                      <p:cBhvr>
                                        <p:cTn id="265" dur="1" fill="hold">
                                          <p:stCondLst>
                                            <p:cond delay="0"/>
                                          </p:stCondLst>
                                        </p:cTn>
                                        <p:tgtEl>
                                          <p:spTgt spid="4"/>
                                        </p:tgtEl>
                                        <p:attrNameLst>
                                          <p:attrName>style.visibility</p:attrName>
                                        </p:attrNameLst>
                                      </p:cBhvr>
                                      <p:to>
                                        <p:strVal val="visible"/>
                                      </p:to>
                                    </p:set>
                                    <p:animEffect transition="in" filter="fade">
                                      <p:cBhvr>
                                        <p:cTn id="26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8" grpId="0"/>
      <p:bldP spid="18" grpId="1"/>
      <p:bldP spid="19" grpId="0"/>
      <p:bldP spid="19" grpId="1"/>
      <p:bldP spid="24" grpId="0"/>
      <p:bldP spid="24" grpId="1"/>
      <p:bldP spid="27" grpId="0"/>
      <p:bldP spid="27" grpId="1"/>
      <p:bldP spid="30" grpId="0"/>
      <p:bldP spid="30" grpId="1"/>
      <p:bldP spid="31" grpId="0"/>
      <p:bldP spid="31" grpId="1"/>
      <p:bldP spid="32" grpId="0"/>
      <p:bldP spid="32" grpId="1"/>
      <p:bldP spid="33" grpId="0" animBg="1"/>
      <p:bldP spid="35" grpId="0"/>
      <p:bldP spid="35" grpId="1"/>
      <p:bldP spid="36" grpId="0"/>
      <p:bldP spid="36" grpId="1"/>
      <p:bldP spid="58" grpId="0" animBg="1"/>
      <p:bldP spid="58" grpId="1" animBg="1"/>
      <p:bldP spid="4" grpId="0"/>
      <p:bldP spid="3" grpId="0" animBg="1"/>
      <p:bldP spid="34" grpId="0"/>
      <p:bldP spid="86" grpId="0" animBg="1"/>
      <p:bldP spid="8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3807185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646331"/>
          </a:xfrm>
          <a:prstGeom prst="rect">
            <a:avLst/>
          </a:prstGeom>
          <a:noFill/>
        </p:spPr>
        <p:txBody>
          <a:bodyPr wrap="square" rtlCol="0">
            <a:spAutoFit/>
          </a:bodyPr>
          <a:lstStyle/>
          <a:p>
            <a:r>
              <a:rPr lang="en-US" sz="3600" b="1" dirty="0" smtClean="0">
                <a:solidFill>
                  <a:srgbClr val="FFFF00"/>
                </a:solidFill>
                <a:effectLst>
                  <a:outerShdw blurRad="38100" dist="38100" dir="2700000" algn="tl">
                    <a:srgbClr val="000000">
                      <a:alpha val="43137"/>
                    </a:srgbClr>
                  </a:outerShdw>
                </a:effectLst>
              </a:rPr>
              <a:t>Offal</a:t>
            </a:r>
            <a:r>
              <a:rPr lang="en-US" sz="3600" b="1" dirty="0" smtClean="0">
                <a:effectLst>
                  <a:outerShdw blurRad="38100" dist="38100" dir="2700000" algn="tl">
                    <a:srgbClr val="000000">
                      <a:alpha val="43137"/>
                    </a:srgbClr>
                  </a:outerShdw>
                </a:effectLst>
              </a:rPr>
              <a:t> ~ NASB, </a:t>
            </a:r>
            <a:r>
              <a:rPr lang="en-US" sz="3600" b="1" dirty="0" smtClean="0">
                <a:solidFill>
                  <a:srgbClr val="FFFF00"/>
                </a:solidFill>
                <a:effectLst>
                  <a:outerShdw blurRad="38100" dist="38100" dir="2700000" algn="tl">
                    <a:srgbClr val="000000">
                      <a:alpha val="43137"/>
                    </a:srgbClr>
                  </a:outerShdw>
                </a:effectLst>
              </a:rPr>
              <a:t>refuse</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412636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5078313"/>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Heb. 13:11-13 ~ </a:t>
            </a:r>
            <a:r>
              <a:rPr lang="en-US" sz="3600" b="1" baseline="30000" dirty="0">
                <a:effectLst>
                  <a:outerShdw blurRad="38100" dist="38100" dir="2700000" algn="tl">
                    <a:srgbClr val="000000">
                      <a:alpha val="43137"/>
                    </a:srgbClr>
                  </a:outerShdw>
                </a:effectLst>
              </a:rPr>
              <a:t>11</a:t>
            </a:r>
            <a:r>
              <a:rPr lang="en-US" sz="3600" b="1" dirty="0">
                <a:effectLst>
                  <a:outerShdw blurRad="38100" dist="38100" dir="2700000" algn="tl">
                    <a:srgbClr val="000000">
                      <a:alpha val="43137"/>
                    </a:srgbClr>
                  </a:outerShdw>
                </a:effectLst>
              </a:rPr>
              <a:t> </a:t>
            </a:r>
            <a:r>
              <a:rPr lang="en-US" sz="3600" b="1" dirty="0">
                <a:solidFill>
                  <a:srgbClr val="FFFF00"/>
                </a:solidFill>
                <a:effectLst>
                  <a:outerShdw blurRad="38100" dist="38100" dir="2700000" algn="tl">
                    <a:srgbClr val="000000">
                      <a:alpha val="43137"/>
                    </a:srgbClr>
                  </a:outerShdw>
                </a:effectLst>
              </a:rPr>
              <a:t>For the bodies of those animals, whose blood is brought into the sanctuary by the high priest for sin, are burned outside the camp. </a:t>
            </a:r>
            <a:r>
              <a:rPr lang="en-US" sz="3600" b="1" baseline="30000" dirty="0">
                <a:effectLst>
                  <a:outerShdw blurRad="38100" dist="38100" dir="2700000" algn="tl">
                    <a:srgbClr val="000000">
                      <a:alpha val="43137"/>
                    </a:srgbClr>
                  </a:outerShdw>
                </a:effectLst>
              </a:rPr>
              <a:t>12</a:t>
            </a:r>
            <a:r>
              <a:rPr lang="en-US" sz="3600" b="1" dirty="0">
                <a:effectLst>
                  <a:outerShdw blurRad="38100" dist="38100" dir="2700000" algn="tl">
                    <a:srgbClr val="000000">
                      <a:alpha val="43137"/>
                    </a:srgbClr>
                  </a:outerShdw>
                </a:effectLst>
              </a:rPr>
              <a:t> </a:t>
            </a:r>
            <a:r>
              <a:rPr lang="en-US" sz="3600" b="1" dirty="0">
                <a:solidFill>
                  <a:srgbClr val="FFFF00"/>
                </a:solidFill>
                <a:effectLst>
                  <a:outerShdw blurRad="38100" dist="38100" dir="2700000" algn="tl">
                    <a:srgbClr val="000000">
                      <a:alpha val="43137"/>
                    </a:srgbClr>
                  </a:outerShdw>
                </a:effectLst>
              </a:rPr>
              <a:t>Therefore Jesus also, that He might sanctify the people with His own blood, suffered outside the gate. </a:t>
            </a:r>
            <a:r>
              <a:rPr lang="en-US" sz="3600" b="1" baseline="30000" dirty="0">
                <a:effectLst>
                  <a:outerShdw blurRad="38100" dist="38100" dir="2700000" algn="tl">
                    <a:srgbClr val="000000">
                      <a:alpha val="43137"/>
                    </a:srgbClr>
                  </a:outerShdw>
                </a:effectLst>
              </a:rPr>
              <a:t>13</a:t>
            </a:r>
            <a:r>
              <a:rPr lang="en-US" sz="3600" b="1" dirty="0">
                <a:effectLst>
                  <a:outerShdw blurRad="38100" dist="38100" dir="2700000" algn="tl">
                    <a:srgbClr val="000000">
                      <a:alpha val="43137"/>
                    </a:srgbClr>
                  </a:outerShdw>
                </a:effectLst>
              </a:rPr>
              <a:t> </a:t>
            </a:r>
            <a:r>
              <a:rPr lang="en-US" sz="3600" b="1" dirty="0">
                <a:solidFill>
                  <a:srgbClr val="FFFF00"/>
                </a:solidFill>
                <a:effectLst>
                  <a:outerShdw blurRad="38100" dist="38100" dir="2700000" algn="tl">
                    <a:srgbClr val="000000">
                      <a:alpha val="43137"/>
                    </a:srgbClr>
                  </a:outerShdw>
                </a:effectLst>
              </a:rPr>
              <a:t>Therefore let us go forth to Him, outside the camp, bearing His reproach.</a:t>
            </a: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154115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797300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646331"/>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Before the Lord </a:t>
            </a:r>
            <a:r>
              <a:rPr lang="en-US" sz="3600" b="1" dirty="0">
                <a:effectLst>
                  <a:outerShdw blurRad="38100" dist="38100" dir="2700000" algn="tl">
                    <a:srgbClr val="000000">
                      <a:alpha val="43137"/>
                    </a:srgbClr>
                  </a:outerShdw>
                </a:effectLst>
              </a:rPr>
              <a:t>~ altar of incense</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61857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139708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1200329"/>
          </a:xfrm>
          <a:prstGeom prst="rect">
            <a:avLst/>
          </a:prstGeom>
          <a:noFill/>
        </p:spPr>
        <p:txBody>
          <a:bodyPr wrap="square" rtlCol="0">
            <a:spAutoFit/>
          </a:bodyPr>
          <a:lstStyle/>
          <a:p>
            <a:r>
              <a:rPr lang="en-US" sz="3600" b="1" dirty="0" smtClean="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Peace offering </a:t>
            </a:r>
            <a:r>
              <a:rPr lang="en-US" sz="36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600" b="1" i="1"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shelem</a:t>
            </a:r>
            <a:r>
              <a:rPr lang="en-US" sz="3600" b="1" dirty="0" smtClean="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6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NIV, </a:t>
            </a:r>
            <a:r>
              <a:rPr lang="en-US" sz="3600" b="1" dirty="0" smtClean="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fellowship offering</a:t>
            </a:r>
            <a:endParaRPr lang="en-US" sz="3600" b="1" dirty="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a:t>
              </a:r>
              <a:r>
                <a:rPr lang="en-US" sz="3800" b="1" dirty="0" smtClean="0">
                  <a:effectLst>
                    <a:outerShdw blurRad="38100" dist="38100" dir="2700000" algn="tl">
                      <a:srgbClr val="000000">
                        <a:alpha val="43137"/>
                      </a:srgbClr>
                    </a:outerShdw>
                  </a:effectLst>
                </a:rPr>
                <a:t> : 1 9</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657827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4524315"/>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Heb. 9:13-14 ~ </a:t>
            </a:r>
            <a:r>
              <a:rPr lang="en-US" sz="3600" b="1" baseline="30000" dirty="0">
                <a:effectLst>
                  <a:outerShdw blurRad="38100" dist="38100" dir="2700000" algn="tl">
                    <a:srgbClr val="000000">
                      <a:alpha val="43137"/>
                    </a:srgbClr>
                  </a:outerShdw>
                </a:effectLst>
              </a:rPr>
              <a:t>13</a:t>
            </a:r>
            <a:r>
              <a:rPr lang="en-US" sz="3600" b="1" dirty="0">
                <a:effectLst>
                  <a:outerShdw blurRad="38100" dist="38100" dir="2700000" algn="tl">
                    <a:srgbClr val="000000">
                      <a:alpha val="43137"/>
                    </a:srgbClr>
                  </a:outerShdw>
                </a:effectLst>
              </a:rPr>
              <a:t> </a:t>
            </a:r>
            <a:r>
              <a:rPr lang="en-US" sz="3600" b="1" dirty="0">
                <a:solidFill>
                  <a:srgbClr val="FFFF00"/>
                </a:solidFill>
                <a:effectLst>
                  <a:outerShdw blurRad="38100" dist="38100" dir="2700000" algn="tl">
                    <a:srgbClr val="000000">
                      <a:alpha val="43137"/>
                    </a:srgbClr>
                  </a:outerShdw>
                </a:effectLst>
              </a:rPr>
              <a:t>For if the blood of bulls and goats and the ashes of a heifer, sprinkling the unclean, sanctifies for the purifying of the flesh, </a:t>
            </a:r>
            <a:r>
              <a:rPr lang="en-US" sz="3600" b="1" baseline="30000" dirty="0">
                <a:effectLst>
                  <a:outerShdw blurRad="38100" dist="38100" dir="2700000" algn="tl">
                    <a:srgbClr val="000000">
                      <a:alpha val="43137"/>
                    </a:srgbClr>
                  </a:outerShdw>
                </a:effectLst>
              </a:rPr>
              <a:t>14</a:t>
            </a:r>
            <a:r>
              <a:rPr lang="en-US" sz="3600" b="1" dirty="0">
                <a:effectLst>
                  <a:outerShdw blurRad="38100" dist="38100" dir="2700000" algn="tl">
                    <a:srgbClr val="000000">
                      <a:alpha val="43137"/>
                    </a:srgbClr>
                  </a:outerShdw>
                </a:effectLst>
              </a:rPr>
              <a:t> </a:t>
            </a:r>
            <a:r>
              <a:rPr lang="en-US" sz="3600" b="1" dirty="0">
                <a:solidFill>
                  <a:srgbClr val="FFFF00"/>
                </a:solidFill>
                <a:effectLst>
                  <a:outerShdw blurRad="38100" dist="38100" dir="2700000" algn="tl">
                    <a:srgbClr val="000000">
                      <a:alpha val="43137"/>
                    </a:srgbClr>
                  </a:outerShdw>
                </a:effectLst>
              </a:rPr>
              <a:t>how much more shall the blood of Christ, who through the eternal Spirit offered Himself without spot to God, cleanse your conscience from dead works to serve the living God?</a:t>
            </a: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911551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491514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
        <p:nvSpPr>
          <p:cNvPr id="10" name="Rectangle 4"/>
          <p:cNvSpPr>
            <a:spLocks noChangeArrowheads="1"/>
          </p:cNvSpPr>
          <p:nvPr/>
        </p:nvSpPr>
        <p:spPr bwMode="auto">
          <a:xfrm>
            <a:off x="314739" y="689938"/>
            <a:ext cx="8372061"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smtClean="0">
                <a:ln>
                  <a:noFill/>
                </a:ln>
                <a:solidFill>
                  <a:schemeClr val="bg1"/>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James 4:17 ~ </a:t>
            </a:r>
            <a:r>
              <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Therefore, to him who knows to do good and does not do </a:t>
            </a:r>
            <a:r>
              <a:rPr kumimoji="0" lang="en-US" altLang="en-US" sz="3600" b="1" i="1" u="none" strike="noStrike" cap="none" normalizeH="0" baseline="0" dirty="0" smtClean="0">
                <a:ln>
                  <a:noFill/>
                </a:ln>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it</a:t>
            </a:r>
            <a:r>
              <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 to him it is sin.</a:t>
            </a:r>
            <a:r>
              <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rPr>
              <a:t> </a:t>
            </a:r>
          </a:p>
        </p:txBody>
      </p:sp>
    </p:spTree>
    <p:extLst>
      <p:ext uri="{BB962C8B-B14F-4D97-AF65-F5344CB8AC3E}">
        <p14:creationId xmlns:p14="http://schemas.microsoft.com/office/powerpoint/2010/main" val="1316873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475518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
        <p:nvSpPr>
          <p:cNvPr id="10" name="Rectangle 4"/>
          <p:cNvSpPr>
            <a:spLocks noChangeArrowheads="1"/>
          </p:cNvSpPr>
          <p:nvPr/>
        </p:nvSpPr>
        <p:spPr bwMode="auto">
          <a:xfrm>
            <a:off x="314739" y="721808"/>
            <a:ext cx="837206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3600" b="1" dirty="0">
                <a:solidFill>
                  <a:srgbClr val="FFFF00"/>
                </a:solidFill>
                <a:effectLst>
                  <a:outerShdw blurRad="38100" dist="38100" dir="2700000" algn="tl">
                    <a:srgbClr val="000000">
                      <a:alpha val="43137"/>
                    </a:srgbClr>
                  </a:outerShdw>
                </a:effectLst>
              </a:rPr>
              <a:t>1/10 ephah </a:t>
            </a:r>
            <a:r>
              <a:rPr lang="en-US" sz="3600" b="1" dirty="0">
                <a:effectLst>
                  <a:outerShdw blurRad="38100" dist="38100" dir="2700000" algn="tl">
                    <a:srgbClr val="000000">
                      <a:alpha val="43137"/>
                    </a:srgbClr>
                  </a:outerShdw>
                </a:effectLst>
              </a:rPr>
              <a:t>(22 liters) = one </a:t>
            </a:r>
            <a:r>
              <a:rPr lang="en-US" sz="3600" b="1" dirty="0" err="1">
                <a:effectLst>
                  <a:outerShdw blurRad="38100" dist="38100" dir="2700000" algn="tl">
                    <a:srgbClr val="000000">
                      <a:alpha val="43137"/>
                    </a:srgbClr>
                  </a:outerShdw>
                </a:effectLst>
              </a:rPr>
              <a:t>omer</a:t>
            </a:r>
            <a:r>
              <a:rPr lang="en-US" sz="3600" b="1" dirty="0">
                <a:effectLst>
                  <a:outerShdw blurRad="38100" dist="38100" dir="2700000" algn="tl">
                    <a:srgbClr val="000000">
                      <a:alpha val="43137"/>
                    </a:srgbClr>
                  </a:outerShdw>
                </a:effectLst>
              </a:rPr>
              <a:t> (2.2 liters) </a:t>
            </a:r>
            <a:endPar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608254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296997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
        <p:nvSpPr>
          <p:cNvPr id="10" name="Rectangle 4"/>
          <p:cNvSpPr>
            <a:spLocks noChangeArrowheads="1"/>
          </p:cNvSpPr>
          <p:nvPr/>
        </p:nvSpPr>
        <p:spPr bwMode="auto">
          <a:xfrm>
            <a:off x="314739" y="721809"/>
            <a:ext cx="837206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3600" b="1" dirty="0">
                <a:solidFill>
                  <a:srgbClr val="FFFF00"/>
                </a:solidFill>
                <a:effectLst>
                  <a:outerShdw blurRad="38100" dist="38100" dir="2700000" algn="tl">
                    <a:srgbClr val="000000">
                      <a:alpha val="43137"/>
                    </a:srgbClr>
                  </a:outerShdw>
                </a:effectLst>
              </a:rPr>
              <a:t>According to offerings </a:t>
            </a:r>
            <a:r>
              <a:rPr lang="en-US" sz="3600" b="1" dirty="0">
                <a:effectLst>
                  <a:outerShdw blurRad="38100" dist="38100" dir="2700000" algn="tl">
                    <a:srgbClr val="000000">
                      <a:alpha val="43137"/>
                    </a:srgbClr>
                  </a:outerShdw>
                </a:effectLst>
              </a:rPr>
              <a:t>~ literally, </a:t>
            </a:r>
            <a:r>
              <a:rPr lang="en-US" sz="3600" b="1" i="1" dirty="0">
                <a:effectLst>
                  <a:outerShdw blurRad="38100" dist="38100" dir="2700000" algn="tl">
                    <a:srgbClr val="000000">
                      <a:alpha val="43137"/>
                    </a:srgbClr>
                  </a:outerShdw>
                </a:effectLst>
              </a:rPr>
              <a:t>upon the offerings</a:t>
            </a:r>
            <a:endPar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313037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080945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
        <p:nvSpPr>
          <p:cNvPr id="10" name="Rectangle 4"/>
          <p:cNvSpPr>
            <a:spLocks noChangeArrowheads="1"/>
          </p:cNvSpPr>
          <p:nvPr/>
        </p:nvSpPr>
        <p:spPr bwMode="auto">
          <a:xfrm>
            <a:off x="314739" y="739676"/>
            <a:ext cx="8372061"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3600" b="1" dirty="0">
                <a:effectLst>
                  <a:outerShdw blurRad="38100" dist="38100" dir="2700000" algn="tl">
                    <a:srgbClr val="000000">
                      <a:alpha val="43137"/>
                    </a:srgbClr>
                  </a:outerShdw>
                </a:effectLst>
              </a:rPr>
              <a:t>1 John 1:7 ~ </a:t>
            </a:r>
            <a:r>
              <a:rPr lang="en-US" sz="3600" b="1" dirty="0">
                <a:solidFill>
                  <a:srgbClr val="FFFF00"/>
                </a:solidFill>
                <a:effectLst>
                  <a:outerShdw blurRad="38100" dist="38100" dir="2700000" algn="tl">
                    <a:srgbClr val="000000">
                      <a:alpha val="43137"/>
                    </a:srgbClr>
                  </a:outerShdw>
                </a:effectLst>
              </a:rPr>
              <a:t>But if we walk in the light as He is in the light, we have fellowship with one another, and the blood of Jesus Christ His Son cleanses us from all sin.</a:t>
            </a:r>
          </a:p>
        </p:txBody>
      </p:sp>
    </p:spTree>
    <p:extLst>
      <p:ext uri="{BB962C8B-B14F-4D97-AF65-F5344CB8AC3E}">
        <p14:creationId xmlns:p14="http://schemas.microsoft.com/office/powerpoint/2010/main" val="206041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4077315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530804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
        <p:nvSpPr>
          <p:cNvPr id="10" name="Rectangle 4"/>
          <p:cNvSpPr>
            <a:spLocks noChangeArrowheads="1"/>
          </p:cNvSpPr>
          <p:nvPr/>
        </p:nvSpPr>
        <p:spPr bwMode="auto">
          <a:xfrm>
            <a:off x="314739" y="731856"/>
            <a:ext cx="83720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lang="en-US" sz="3600" b="1" dirty="0">
                <a:effectLst>
                  <a:outerShdw blurRad="38100" dist="38100" dir="2700000" algn="tl">
                    <a:srgbClr val="000000">
                      <a:alpha val="43137"/>
                    </a:srgbClr>
                  </a:outerShdw>
                </a:effectLst>
              </a:rPr>
              <a:t>Two categories of trespasses:</a:t>
            </a:r>
            <a:endPar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ndParaRPr>
          </a:p>
        </p:txBody>
      </p:sp>
      <p:sp>
        <p:nvSpPr>
          <p:cNvPr id="2" name="TextBox 1"/>
          <p:cNvSpPr txBox="1"/>
          <p:nvPr/>
        </p:nvSpPr>
        <p:spPr>
          <a:xfrm>
            <a:off x="457200" y="1371600"/>
            <a:ext cx="8229600" cy="646331"/>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1) Against </a:t>
            </a:r>
            <a:r>
              <a:rPr lang="en-US" sz="3600" b="1" dirty="0" smtClean="0">
                <a:effectLst>
                  <a:outerShdw blurRad="38100" dist="38100" dir="2700000" algn="tl">
                    <a:srgbClr val="000000">
                      <a:alpha val="43137"/>
                    </a:srgbClr>
                  </a:outerShdw>
                </a:effectLst>
              </a:rPr>
              <a:t>“the </a:t>
            </a:r>
            <a:r>
              <a:rPr lang="en-US" sz="3600" b="1" dirty="0">
                <a:effectLst>
                  <a:outerShdw blurRad="38100" dist="38100" dir="2700000" algn="tl">
                    <a:srgbClr val="000000">
                      <a:alpha val="43137"/>
                    </a:srgbClr>
                  </a:outerShdw>
                </a:effectLst>
              </a:rPr>
              <a:t>holy things of the </a:t>
            </a:r>
            <a:r>
              <a:rPr lang="en-US" sz="3600" b="1" dirty="0" smtClean="0">
                <a:effectLst>
                  <a:outerShdw blurRad="38100" dist="38100" dir="2700000" algn="tl">
                    <a:srgbClr val="000000">
                      <a:alpha val="43137"/>
                    </a:srgbClr>
                  </a:outerShdw>
                </a:effectLst>
              </a:rPr>
              <a:t>Lord”</a:t>
            </a:r>
            <a:endParaRPr lang="en-US" sz="3600" b="1" dirty="0">
              <a:effectLst>
                <a:outerShdw blurRad="38100" dist="38100" dir="2700000" algn="tl">
                  <a:srgbClr val="000000">
                    <a:alpha val="43137"/>
                  </a:srgbClr>
                </a:outerShdw>
              </a:effectLst>
            </a:endParaRPr>
          </a:p>
        </p:txBody>
      </p:sp>
      <p:sp>
        <p:nvSpPr>
          <p:cNvPr id="9" name="TextBox 8"/>
          <p:cNvSpPr txBox="1"/>
          <p:nvPr/>
        </p:nvSpPr>
        <p:spPr>
          <a:xfrm>
            <a:off x="467248" y="1954517"/>
            <a:ext cx="8229600" cy="646331"/>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2) Against one's neighbor (6:1-7)</a:t>
            </a:r>
          </a:p>
        </p:txBody>
      </p:sp>
    </p:spTree>
    <p:extLst>
      <p:ext uri="{BB962C8B-B14F-4D97-AF65-F5344CB8AC3E}">
        <p14:creationId xmlns:p14="http://schemas.microsoft.com/office/powerpoint/2010/main" val="98814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864916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
        <p:nvSpPr>
          <p:cNvPr id="10" name="Rectangle 4"/>
          <p:cNvSpPr>
            <a:spLocks noChangeArrowheads="1"/>
          </p:cNvSpPr>
          <p:nvPr/>
        </p:nvSpPr>
        <p:spPr bwMode="auto">
          <a:xfrm>
            <a:off x="314739" y="701712"/>
            <a:ext cx="83720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smtClean="0">
                <a:ln>
                  <a:noFill/>
                </a:ln>
                <a:solidFill>
                  <a:schemeClr val="bg1"/>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KJV, </a:t>
            </a:r>
            <a:r>
              <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though</a:t>
            </a:r>
            <a:r>
              <a:rPr kumimoji="0" lang="en-US" altLang="en-US" sz="3600" b="1" i="0" u="none" strike="noStrike" cap="none" normalizeH="0" dirty="0" smtClean="0">
                <a:ln>
                  <a:noFill/>
                </a:ln>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 he </a:t>
            </a:r>
            <a:r>
              <a:rPr kumimoji="0" lang="en-US" altLang="en-US" sz="3600" b="1" i="0" u="none" strike="noStrike" cap="none" normalizeH="0" dirty="0" err="1" smtClean="0">
                <a:ln>
                  <a:noFill/>
                </a:ln>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wist</a:t>
            </a:r>
            <a:r>
              <a:rPr kumimoji="0" lang="en-US" altLang="en-US" sz="3600" b="1" i="0" u="none" strike="noStrike" cap="none" normalizeH="0" dirty="0" smtClean="0">
                <a:ln>
                  <a:noFill/>
                </a:ln>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 it not</a:t>
            </a:r>
            <a:endPar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4091901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928460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
        <p:nvSpPr>
          <p:cNvPr id="10" name="Rectangle 4"/>
          <p:cNvSpPr>
            <a:spLocks noChangeArrowheads="1"/>
          </p:cNvSpPr>
          <p:nvPr/>
        </p:nvSpPr>
        <p:spPr bwMode="auto">
          <a:xfrm>
            <a:off x="314739" y="701713"/>
            <a:ext cx="83720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3600" b="1" dirty="0">
                <a:effectLst>
                  <a:outerShdw blurRad="38100" dist="38100" dir="2700000" algn="tl">
                    <a:srgbClr val="000000">
                      <a:alpha val="43137"/>
                    </a:srgbClr>
                  </a:outerShdw>
                </a:effectLst>
              </a:rPr>
              <a:t>Burnt Offering ~ our consecration to God</a:t>
            </a:r>
            <a:endPar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ndParaRPr>
          </a:p>
        </p:txBody>
      </p:sp>
      <p:sp>
        <p:nvSpPr>
          <p:cNvPr id="9" name="Rectangle 4"/>
          <p:cNvSpPr>
            <a:spLocks noChangeArrowheads="1"/>
          </p:cNvSpPr>
          <p:nvPr/>
        </p:nvSpPr>
        <p:spPr bwMode="auto">
          <a:xfrm>
            <a:off x="304800" y="1314774"/>
            <a:ext cx="83720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3600" b="1" dirty="0">
                <a:effectLst>
                  <a:outerShdw blurRad="38100" dist="38100" dir="2700000" algn="tl">
                    <a:srgbClr val="000000">
                      <a:alpha val="43137"/>
                    </a:srgbClr>
                  </a:outerShdw>
                </a:effectLst>
              </a:rPr>
              <a:t>Grain Offering ~ our thanksgiving to God</a:t>
            </a:r>
            <a:endPar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ndParaRPr>
          </a:p>
        </p:txBody>
      </p:sp>
      <p:sp>
        <p:nvSpPr>
          <p:cNvPr id="11" name="Rectangle 4"/>
          <p:cNvSpPr>
            <a:spLocks noChangeArrowheads="1"/>
          </p:cNvSpPr>
          <p:nvPr/>
        </p:nvSpPr>
        <p:spPr bwMode="auto">
          <a:xfrm>
            <a:off x="314739" y="1935145"/>
            <a:ext cx="83720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3600" b="1" dirty="0">
                <a:effectLst>
                  <a:outerShdw blurRad="38100" dist="38100" dir="2700000" algn="tl">
                    <a:srgbClr val="000000">
                      <a:alpha val="43137"/>
                    </a:srgbClr>
                  </a:outerShdw>
                </a:effectLst>
              </a:rPr>
              <a:t>Peace Offering ~ our peace with God</a:t>
            </a:r>
            <a:endPar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ndParaRPr>
          </a:p>
        </p:txBody>
      </p:sp>
      <p:sp>
        <p:nvSpPr>
          <p:cNvPr id="12" name="Rectangle 4"/>
          <p:cNvSpPr>
            <a:spLocks noChangeArrowheads="1"/>
          </p:cNvSpPr>
          <p:nvPr/>
        </p:nvSpPr>
        <p:spPr bwMode="auto">
          <a:xfrm>
            <a:off x="304800" y="2548206"/>
            <a:ext cx="83720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3600" b="1" dirty="0">
                <a:effectLst>
                  <a:outerShdw blurRad="38100" dist="38100" dir="2700000" algn="tl">
                    <a:srgbClr val="000000">
                      <a:alpha val="43137"/>
                    </a:srgbClr>
                  </a:outerShdw>
                </a:effectLst>
              </a:rPr>
              <a:t>Sin Offering ~ our relationship to God</a:t>
            </a:r>
            <a:endPar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ndParaRPr>
          </a:p>
        </p:txBody>
      </p:sp>
      <p:sp>
        <p:nvSpPr>
          <p:cNvPr id="13" name="Rectangle 4"/>
          <p:cNvSpPr>
            <a:spLocks noChangeArrowheads="1"/>
          </p:cNvSpPr>
          <p:nvPr/>
        </p:nvSpPr>
        <p:spPr bwMode="auto">
          <a:xfrm>
            <a:off x="304800" y="3143574"/>
            <a:ext cx="83720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3600" b="1" dirty="0">
                <a:effectLst>
                  <a:outerShdw blurRad="38100" dist="38100" dir="2700000" algn="tl">
                    <a:srgbClr val="000000">
                      <a:alpha val="43137"/>
                    </a:srgbClr>
                  </a:outerShdw>
                </a:effectLst>
              </a:rPr>
              <a:t>Trespass Offering ~ fellowship with God</a:t>
            </a:r>
            <a:endParaRPr kumimoji="0" lang="en-US" altLang="en-US" sz="3600" b="1" i="0" u="none" strike="noStrike" cap="none" normalizeH="0" baseline="0" dirty="0" smtClean="0">
              <a:ln>
                <a:noFill/>
              </a:ln>
              <a:solidFill>
                <a:srgbClr val="FFFF00"/>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134675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p:bldP spid="11" grpId="0"/>
      <p:bldP spid="12" grpId="0"/>
      <p:bldP spid="13"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1 : 1 – 2 : 1 6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70033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1754326"/>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Rom. 5:1 ~ </a:t>
            </a:r>
            <a:r>
              <a:rPr lang="en-US" sz="3600" b="1" dirty="0">
                <a:solidFill>
                  <a:srgbClr val="FFFF00"/>
                </a:solidFill>
                <a:effectLst>
                  <a:outerShdw blurRad="38100" dist="38100" dir="2700000" algn="tl">
                    <a:srgbClr val="000000">
                      <a:alpha val="43137"/>
                    </a:srgbClr>
                  </a:outerShdw>
                </a:effectLst>
              </a:rPr>
              <a:t>Therefore, having been justified by faith, we have peace with God through our Lord Jesus Christ …</a:t>
            </a: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a:t>
              </a:r>
              <a:r>
                <a:rPr lang="en-US" sz="3800" b="1" dirty="0" smtClean="0">
                  <a:effectLst>
                    <a:outerShdw blurRad="38100" dist="38100" dir="2700000" algn="tl">
                      <a:srgbClr val="000000">
                        <a:alpha val="43137"/>
                      </a:srgbClr>
                    </a:outerShdw>
                  </a:effectLst>
                </a:rPr>
                <a:t> : 1 9</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25829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1208798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706608"/>
            <a:ext cx="8249264" cy="646331"/>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Chapters 1-3 ~ </a:t>
            </a:r>
            <a:r>
              <a:rPr lang="en-US" sz="3600" b="1" dirty="0">
                <a:solidFill>
                  <a:srgbClr val="FFFF00"/>
                </a:solidFill>
                <a:effectLst>
                  <a:outerShdw blurRad="38100" dist="38100" dir="2700000" algn="tl">
                    <a:srgbClr val="000000">
                      <a:alpha val="43137"/>
                    </a:srgbClr>
                  </a:outerShdw>
                </a:effectLst>
              </a:rPr>
              <a:t>Christ's </a:t>
            </a:r>
            <a:r>
              <a:rPr lang="en-US" sz="3600" b="1" dirty="0" smtClean="0">
                <a:solidFill>
                  <a:srgbClr val="FFFF00"/>
                </a:solidFill>
                <a:effectLst>
                  <a:outerShdw blurRad="38100" dist="38100" dir="2700000" algn="tl">
                    <a:srgbClr val="000000">
                      <a:alpha val="43137"/>
                    </a:srgbClr>
                  </a:outerShdw>
                </a:effectLst>
              </a:rPr>
              <a:t>person</a:t>
            </a:r>
            <a:endParaRPr lang="en-US" sz="3600" b="1" dirty="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8" name="TextBox 7"/>
          <p:cNvSpPr txBox="1"/>
          <p:nvPr/>
        </p:nvSpPr>
        <p:spPr>
          <a:xfrm>
            <a:off x="450683" y="1316212"/>
            <a:ext cx="8249264" cy="646331"/>
          </a:xfrm>
          <a:prstGeom prst="rect">
            <a:avLst/>
          </a:prstGeom>
          <a:noFill/>
        </p:spPr>
        <p:txBody>
          <a:bodyPr wrap="square" rtlCol="0">
            <a:spAutoFit/>
          </a:bodyPr>
          <a:lstStyle/>
          <a:p>
            <a:r>
              <a:rPr lang="en-US" sz="3600" b="1" dirty="0" smtClean="0">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Chapters 4-5 ~ </a:t>
            </a:r>
            <a:r>
              <a:rPr lang="en-US" sz="3600" b="1" dirty="0" smtClean="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Christ’s work</a:t>
            </a:r>
            <a:endParaRPr lang="en-US" sz="3600" b="1" dirty="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6" name="TextBox 5"/>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9" name="Group 8"/>
          <p:cNvGrpSpPr/>
          <p:nvPr/>
        </p:nvGrpSpPr>
        <p:grpSpPr>
          <a:xfrm>
            <a:off x="-38100" y="-76200"/>
            <a:ext cx="8115300" cy="691285"/>
            <a:chOff x="4762500" y="1676400"/>
            <a:chExt cx="4381500" cy="691285"/>
          </a:xfrm>
        </p:grpSpPr>
        <p:sp>
          <p:nvSpPr>
            <p:cNvPr id="10" name="Rectangle 9"/>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4232365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5324535"/>
          </a:xfrm>
          <a:prstGeom prst="rect">
            <a:avLst/>
          </a:prstGeom>
          <a:noFill/>
        </p:spPr>
        <p:txBody>
          <a:bodyPr wrap="square" rtlCol="0">
            <a:spAutoFit/>
          </a:bodyPr>
          <a:lstStyle/>
          <a:p>
            <a:r>
              <a:rPr lang="en-US" sz="3400" b="1" dirty="0">
                <a:solidFill>
                  <a:srgbClr val="FFFF00"/>
                </a:solidFill>
                <a:effectLst>
                  <a:outerShdw blurRad="38100" dist="38100" dir="2700000" algn="tl">
                    <a:srgbClr val="000000">
                      <a:alpha val="43137"/>
                    </a:srgbClr>
                  </a:outerShdw>
                </a:effectLst>
              </a:rPr>
              <a:t>J. Vernon McGee ~ </a:t>
            </a:r>
            <a:r>
              <a:rPr lang="en-US" sz="3400" b="1" dirty="0">
                <a:effectLst>
                  <a:outerShdw blurRad="38100" dist="38100" dir="2700000" algn="tl">
                    <a:srgbClr val="000000">
                      <a:alpha val="43137"/>
                    </a:srgbClr>
                  </a:outerShdw>
                </a:effectLst>
              </a:rPr>
              <a:t>“Where the burnt offering leaves off, the sin offering begins.  The burnt offering tells who Christ is; the sin offering tells what Christ did.  In the burnt offering Christ meets the demands of God's high and holy standard; in the sin offering Christ meets the deep and desperate needs of man.  In the burnt offering we see the preciousness of Christ; in the sin offering we see the hatefulness of sin</a:t>
            </a:r>
            <a:r>
              <a:rPr lang="en-US" sz="3400" b="1" dirty="0" smtClean="0">
                <a:effectLst>
                  <a:outerShdw blurRad="38100" dist="38100" dir="2700000" algn="tl">
                    <a:srgbClr val="000000">
                      <a:alpha val="43137"/>
                    </a:srgbClr>
                  </a:outerShdw>
                </a:effectLst>
              </a:rPr>
              <a:t>.”</a:t>
            </a:r>
            <a:endParaRPr lang="en-US" sz="3400" b="1" dirty="0">
              <a:effectLst>
                <a:outerShdw blurRad="38100" dist="38100" dir="2700000" algn="tl">
                  <a:srgbClr val="000000">
                    <a:alpha val="43137"/>
                  </a:srgbClr>
                </a:outerShdw>
              </a:effectLst>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3752588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64904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646331"/>
          </a:xfrm>
          <a:prstGeom prst="rect">
            <a:avLst/>
          </a:prstGeom>
          <a:noFill/>
        </p:spPr>
        <p:txBody>
          <a:bodyPr wrap="square" rtlCol="0">
            <a:spAutoFit/>
          </a:bodyPr>
          <a:lstStyle/>
          <a:p>
            <a:r>
              <a:rPr lang="en-US" sz="3600" dirty="0">
                <a:solidFill>
                  <a:srgbClr val="FFFF00"/>
                </a:solidFill>
              </a:rPr>
              <a:t>Unintentionally</a:t>
            </a:r>
            <a:r>
              <a:rPr lang="en-US" sz="3600" dirty="0"/>
              <a:t> ~ KJV, </a:t>
            </a:r>
            <a:r>
              <a:rPr lang="en-US" sz="3600" dirty="0">
                <a:solidFill>
                  <a:srgbClr val="FFFF00"/>
                </a:solidFill>
              </a:rPr>
              <a:t>through ignorance </a:t>
            </a:r>
            <a:endParaRPr lang="en-US" sz="3600" b="1" dirty="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3" name="TextBox 2"/>
          <p:cNvSpPr txBox="1"/>
          <p:nvPr/>
        </p:nvSpPr>
        <p:spPr>
          <a:xfrm>
            <a:off x="688258" y="1317012"/>
            <a:ext cx="8008374" cy="646331"/>
          </a:xfrm>
          <a:prstGeom prst="rect">
            <a:avLst/>
          </a:prstGeom>
          <a:noFill/>
        </p:spPr>
        <p:txBody>
          <a:bodyPr wrap="square" rtlCol="0">
            <a:spAutoFit/>
          </a:bodyPr>
          <a:lstStyle/>
          <a:p>
            <a:pPr marL="285750" indent="-285750">
              <a:buFont typeface="Arial" panose="020B0604020202020204" pitchFamily="34" charset="0"/>
              <a:buChar char="•"/>
            </a:pPr>
            <a:r>
              <a:rPr lang="en-US" sz="36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Unpremeditated</a:t>
            </a:r>
            <a:endParaRPr lang="en-US" sz="36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3 : 1 – </a:t>
              </a:r>
              <a:r>
                <a:rPr lang="en-US" sz="3800" b="1" dirty="0">
                  <a:effectLst>
                    <a:outerShdw blurRad="38100" dist="38100" dir="2700000" algn="tl">
                      <a:srgbClr val="000000">
                        <a:alpha val="43137"/>
                      </a:srgbClr>
                    </a:outerShdw>
                  </a:effectLst>
                </a:rPr>
                <a:t>5 : 1 9</a:t>
              </a:r>
            </a:p>
          </p:txBody>
        </p:sp>
      </p:grpSp>
    </p:spTree>
    <p:extLst>
      <p:ext uri="{BB962C8B-B14F-4D97-AF65-F5344CB8AC3E}">
        <p14:creationId xmlns:p14="http://schemas.microsoft.com/office/powerpoint/2010/main" val="3002633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Leviticus">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eviticus">
      <a:majorFont>
        <a:latin typeface="Leelawadee UI Semilight"/>
        <a:ea typeface=""/>
        <a:cs typeface=""/>
      </a:majorFont>
      <a:minorFont>
        <a:latin typeface="Leelawadee UI Semi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Leviticus_03-04.pptx" id="{3E221616-B9B9-4BF8-BBB8-041D984A04E9}" vid="{18242E9C-144E-44DF-B7F5-C3A5BDAEC399}"/>
    </a:ext>
  </a:extLst>
</a:theme>
</file>

<file path=docProps/app.xml><?xml version="1.0" encoding="utf-8"?>
<Properties xmlns="http://schemas.openxmlformats.org/officeDocument/2006/extended-properties" xmlns:vt="http://schemas.openxmlformats.org/officeDocument/2006/docPropsVTypes">
  <Template/>
  <TotalTime>3023</TotalTime>
  <Words>1366</Words>
  <Application>Microsoft Office PowerPoint</Application>
  <PresentationFormat>On-screen Show (4:3)</PresentationFormat>
  <Paragraphs>109</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Leelawadee UI Semilight</vt:lpstr>
      <vt:lpstr>Times New Roman</vt:lpstr>
      <vt:lpstr>Arial Rounded MT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Soundbooth</cp:lastModifiedBy>
  <cp:revision>25</cp:revision>
  <dcterms:created xsi:type="dcterms:W3CDTF">2015-02-16T19:21:27Z</dcterms:created>
  <dcterms:modified xsi:type="dcterms:W3CDTF">2015-02-18T23:25:34Z</dcterms:modified>
</cp:coreProperties>
</file>