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7" r:id="rId2"/>
    <p:sldId id="260" r:id="rId3"/>
    <p:sldId id="282" r:id="rId4"/>
    <p:sldId id="261" r:id="rId5"/>
    <p:sldId id="280" r:id="rId6"/>
    <p:sldId id="281" r:id="rId7"/>
    <p:sldId id="262" r:id="rId8"/>
    <p:sldId id="263" r:id="rId9"/>
    <p:sldId id="266" r:id="rId10"/>
    <p:sldId id="267" r:id="rId11"/>
    <p:sldId id="268" r:id="rId12"/>
    <p:sldId id="269" r:id="rId13"/>
    <p:sldId id="264" r:id="rId14"/>
    <p:sldId id="265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embeddedFontLst>
    <p:embeddedFont>
      <p:font typeface="Erasmus" panose="020B0604020202020204"/>
      <p:regular r:id="rId26"/>
    </p:embeddedFont>
    <p:embeddedFont>
      <p:font typeface="Arial Rounded MT Bold" panose="020F0704030504030204" pitchFamily="3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>
        <p:scale>
          <a:sx n="60" d="100"/>
          <a:sy n="60" d="100"/>
        </p:scale>
        <p:origin x="-2478" y="-12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3/6/2014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8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3/6/2014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4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3/6/2014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6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3/6/2014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8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3/6/2014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1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3/6/2014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73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3/6/2014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1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3/6/2014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0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3/6/2014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4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3/6/2014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30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3/6/2014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2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2F73B-2D69-4267-8131-97CF53BB02F5}" type="datetimeFigureOut">
              <a:rPr lang="en-US" smtClean="0"/>
              <a:t>3/6/2014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2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3514" y="733777"/>
            <a:ext cx="1591733" cy="1862048"/>
          </a:xfrm>
          <a:prstGeom prst="rect">
            <a:avLst/>
          </a:prstGeom>
          <a:noFill/>
          <a:effectLst>
            <a:glow rad="292100">
              <a:schemeClr val="accent4">
                <a:lumMod val="20000"/>
                <a:lumOff val="80000"/>
                <a:alpha val="8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508000">
                    <a:schemeClr val="accent4">
                      <a:lumMod val="20000"/>
                      <a:lumOff val="80000"/>
                      <a:alpha val="70000"/>
                    </a:schemeClr>
                  </a:glow>
                </a:effectLst>
                <a:latin typeface="Erasmus" pitchFamily="2" charset="0"/>
              </a:rPr>
              <a:t>J</a:t>
            </a:r>
            <a:endParaRPr lang="en-US" sz="115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glow rad="508000">
                  <a:schemeClr val="accent4">
                    <a:lumMod val="20000"/>
                    <a:lumOff val="80000"/>
                    <a:alpha val="70000"/>
                  </a:schemeClr>
                </a:glow>
              </a:effectLst>
              <a:latin typeface="Erasmus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4314" y="756350"/>
            <a:ext cx="6976533" cy="1569660"/>
          </a:xfrm>
          <a:prstGeom prst="rect">
            <a:avLst/>
          </a:prstGeom>
          <a:noFill/>
          <a:effectLst>
            <a:glow rad="127000">
              <a:schemeClr val="accent4">
                <a:lumMod val="20000"/>
                <a:lumOff val="8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54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Erasmus" pitchFamily="2" charset="0"/>
              </a:rPr>
              <a:t>o</a:t>
            </a:r>
            <a:r>
              <a:rPr lang="en-US" sz="9600" b="1" dirty="0" err="1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54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Erasmus" pitchFamily="2" charset="0"/>
              </a:rPr>
              <a:t>shua</a:t>
            </a:r>
            <a:r>
              <a:rPr lang="en-US" sz="9600" b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54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Erasmus" pitchFamily="2" charset="0"/>
              </a:rPr>
              <a:t> 06</a:t>
            </a:r>
            <a:r>
              <a:rPr lang="en-US" sz="9600" b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54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</a:rPr>
              <a:t>-</a:t>
            </a:r>
            <a:r>
              <a:rPr lang="en-US" sz="9600" b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54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Erasmus" pitchFamily="2" charset="0"/>
              </a:rPr>
              <a:t>07</a:t>
            </a:r>
            <a:endParaRPr lang="en-US" sz="9600" b="1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glow rad="254000">
                  <a:schemeClr val="accent6">
                    <a:lumMod val="20000"/>
                    <a:lumOff val="80000"/>
                    <a:alpha val="60000"/>
                  </a:schemeClr>
                </a:glow>
              </a:effectLst>
              <a:latin typeface="Erasmus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954" y="2625921"/>
            <a:ext cx="1833372" cy="1014984"/>
          </a:xfrm>
          <a:prstGeom prst="rect">
            <a:avLst/>
          </a:prstGeom>
          <a:effectLst>
            <a:glow rad="381000">
              <a:schemeClr val="accent4">
                <a:lumMod val="20000"/>
                <a:lumOff val="80000"/>
                <a:alpha val="7000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1986840" y="2348583"/>
            <a:ext cx="3815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CD of this message will be available (free of charge) immediately following the service.</a:t>
            </a:r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03772" y="4058847"/>
            <a:ext cx="3815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will also be available for podcast later this week at calvaryokc.com</a:t>
            </a:r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403" y="4055602"/>
            <a:ext cx="1532474" cy="1532474"/>
          </a:xfrm>
          <a:prstGeom prst="rect">
            <a:avLst/>
          </a:prstGeom>
          <a:effectLst>
            <a:glow rad="381000">
              <a:schemeClr val="accent4">
                <a:lumMod val="20000"/>
                <a:lumOff val="80000"/>
                <a:alpha val="7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7952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06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07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99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62845" y="830997"/>
            <a:ext cx="8252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Accursed thing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</a:t>
            </a:r>
            <a:r>
              <a:rPr lang="en-US" sz="3200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cherem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from root meaning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destroy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06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07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1691" y="1886806"/>
            <a:ext cx="8037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8138" indent="-338138">
              <a:buFont typeface="Arial" panose="020B0604020202020204" pitchFamily="34" charset="0"/>
              <a:buChar char="•"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NASB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things under the ban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2449689"/>
            <a:ext cx="8037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8138" indent="-338138"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NIV, 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devoted thing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3007914"/>
            <a:ext cx="80376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8138" indent="-338138">
              <a:buFont typeface="Arial" panose="020B0604020202020204" pitchFamily="34" charset="0"/>
              <a:buChar char="•"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NIV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footnote ~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"The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Hebrew term refers to the irrevocable giving over of things or persons to the LORD, often by totally destroying them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."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5018782"/>
            <a:ext cx="8252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Achan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means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troubler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1555" y="5638800"/>
            <a:ext cx="8252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means </a:t>
            </a:r>
            <a:r>
              <a:rPr lang="en-US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heap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</a:t>
            </a:r>
            <a:r>
              <a:rPr lang="en-US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heap of ruins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504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8" grpId="0"/>
      <p:bldP spid="8" grpId="1"/>
      <p:bldP spid="9" grpId="0"/>
      <p:bldP spid="9" grpId="1"/>
      <p:bldP spid="10" grpId="0"/>
      <p:bldP spid="10" grpId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06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07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97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06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07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3977" t="22323" r="31364" b="36061"/>
          <a:stretch/>
        </p:blipFill>
        <p:spPr>
          <a:xfrm>
            <a:off x="489003" y="1013690"/>
            <a:ext cx="7669529" cy="51800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Oval 7"/>
          <p:cNvSpPr/>
          <p:nvPr/>
        </p:nvSpPr>
        <p:spPr>
          <a:xfrm>
            <a:off x="5655728" y="3962403"/>
            <a:ext cx="149512" cy="1495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427128" y="4351873"/>
            <a:ext cx="149512" cy="1495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99005" y="2895603"/>
            <a:ext cx="1509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Gilgal?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672271" y="4910668"/>
            <a:ext cx="1509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Jericho</a:t>
            </a:r>
            <a:endParaRPr lang="en-US" sz="24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856619" y="3429003"/>
            <a:ext cx="484909" cy="46166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690533" y="4506730"/>
            <a:ext cx="653621" cy="32773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4995323" y="4114803"/>
            <a:ext cx="149512" cy="1495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700479" y="4174077"/>
            <a:ext cx="640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Ai</a:t>
            </a:r>
            <a:endParaRPr lang="en-US" sz="2400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4260355" y="4214865"/>
            <a:ext cx="591118" cy="13700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4758256" y="3979340"/>
            <a:ext cx="149512" cy="1495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134373" y="2912540"/>
            <a:ext cx="1247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Bethel</a:t>
            </a:r>
            <a:endParaRPr lang="en-US" sz="2400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886200" y="3398710"/>
            <a:ext cx="872056" cy="56369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Lightning Bolt 24"/>
          <p:cNvSpPr/>
          <p:nvPr/>
        </p:nvSpPr>
        <p:spPr>
          <a:xfrm rot="12933843" flipV="1">
            <a:off x="2974854" y="3500897"/>
            <a:ext cx="3025111" cy="1004598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980 w 21600"/>
              <a:gd name="connsiteY0" fmla="*/ 0 h 26232"/>
              <a:gd name="connsiteX1" fmla="*/ 12860 w 21600"/>
              <a:gd name="connsiteY1" fmla="*/ 10712 h 26232"/>
              <a:gd name="connsiteX2" fmla="*/ 11050 w 21600"/>
              <a:gd name="connsiteY2" fmla="*/ 11429 h 26232"/>
              <a:gd name="connsiteX3" fmla="*/ 16577 w 21600"/>
              <a:gd name="connsiteY3" fmla="*/ 16639 h 26232"/>
              <a:gd name="connsiteX4" fmla="*/ 14767 w 21600"/>
              <a:gd name="connsiteY4" fmla="*/ 17509 h 26232"/>
              <a:gd name="connsiteX5" fmla="*/ 21600 w 21600"/>
              <a:gd name="connsiteY5" fmla="*/ 26232 h 26232"/>
              <a:gd name="connsiteX6" fmla="*/ 10012 w 21600"/>
              <a:gd name="connsiteY6" fmla="*/ 19547 h 26232"/>
              <a:gd name="connsiteX7" fmla="*/ 12222 w 21600"/>
              <a:gd name="connsiteY7" fmla="*/ 18619 h 26232"/>
              <a:gd name="connsiteX8" fmla="*/ 5022 w 21600"/>
              <a:gd name="connsiteY8" fmla="*/ 14337 h 26232"/>
              <a:gd name="connsiteX9" fmla="*/ 7602 w 21600"/>
              <a:gd name="connsiteY9" fmla="*/ 13014 h 26232"/>
              <a:gd name="connsiteX10" fmla="*/ 0 w 21600"/>
              <a:gd name="connsiteY10" fmla="*/ 8522 h 26232"/>
              <a:gd name="connsiteX11" fmla="*/ 3980 w 21600"/>
              <a:gd name="connsiteY11" fmla="*/ 0 h 26232"/>
              <a:gd name="connsiteX0" fmla="*/ 3980 w 21600"/>
              <a:gd name="connsiteY0" fmla="*/ 0 h 26232"/>
              <a:gd name="connsiteX1" fmla="*/ 8756 w 21600"/>
              <a:gd name="connsiteY1" fmla="*/ 4938 h 26232"/>
              <a:gd name="connsiteX2" fmla="*/ 11050 w 21600"/>
              <a:gd name="connsiteY2" fmla="*/ 11429 h 26232"/>
              <a:gd name="connsiteX3" fmla="*/ 16577 w 21600"/>
              <a:gd name="connsiteY3" fmla="*/ 16639 h 26232"/>
              <a:gd name="connsiteX4" fmla="*/ 14767 w 21600"/>
              <a:gd name="connsiteY4" fmla="*/ 17509 h 26232"/>
              <a:gd name="connsiteX5" fmla="*/ 21600 w 21600"/>
              <a:gd name="connsiteY5" fmla="*/ 26232 h 26232"/>
              <a:gd name="connsiteX6" fmla="*/ 10012 w 21600"/>
              <a:gd name="connsiteY6" fmla="*/ 19547 h 26232"/>
              <a:gd name="connsiteX7" fmla="*/ 12222 w 21600"/>
              <a:gd name="connsiteY7" fmla="*/ 18619 h 26232"/>
              <a:gd name="connsiteX8" fmla="*/ 5022 w 21600"/>
              <a:gd name="connsiteY8" fmla="*/ 14337 h 26232"/>
              <a:gd name="connsiteX9" fmla="*/ 7602 w 21600"/>
              <a:gd name="connsiteY9" fmla="*/ 13014 h 26232"/>
              <a:gd name="connsiteX10" fmla="*/ 0 w 21600"/>
              <a:gd name="connsiteY10" fmla="*/ 8522 h 26232"/>
              <a:gd name="connsiteX11" fmla="*/ 3980 w 21600"/>
              <a:gd name="connsiteY11" fmla="*/ 0 h 26232"/>
              <a:gd name="connsiteX0" fmla="*/ 3980 w 21600"/>
              <a:gd name="connsiteY0" fmla="*/ 0 h 26232"/>
              <a:gd name="connsiteX1" fmla="*/ 10393 w 21600"/>
              <a:gd name="connsiteY1" fmla="*/ 5132 h 26232"/>
              <a:gd name="connsiteX2" fmla="*/ 11050 w 21600"/>
              <a:gd name="connsiteY2" fmla="*/ 11429 h 26232"/>
              <a:gd name="connsiteX3" fmla="*/ 16577 w 21600"/>
              <a:gd name="connsiteY3" fmla="*/ 16639 h 26232"/>
              <a:gd name="connsiteX4" fmla="*/ 14767 w 21600"/>
              <a:gd name="connsiteY4" fmla="*/ 17509 h 26232"/>
              <a:gd name="connsiteX5" fmla="*/ 21600 w 21600"/>
              <a:gd name="connsiteY5" fmla="*/ 26232 h 26232"/>
              <a:gd name="connsiteX6" fmla="*/ 10012 w 21600"/>
              <a:gd name="connsiteY6" fmla="*/ 19547 h 26232"/>
              <a:gd name="connsiteX7" fmla="*/ 12222 w 21600"/>
              <a:gd name="connsiteY7" fmla="*/ 18619 h 26232"/>
              <a:gd name="connsiteX8" fmla="*/ 5022 w 21600"/>
              <a:gd name="connsiteY8" fmla="*/ 14337 h 26232"/>
              <a:gd name="connsiteX9" fmla="*/ 7602 w 21600"/>
              <a:gd name="connsiteY9" fmla="*/ 13014 h 26232"/>
              <a:gd name="connsiteX10" fmla="*/ 0 w 21600"/>
              <a:gd name="connsiteY10" fmla="*/ 8522 h 26232"/>
              <a:gd name="connsiteX11" fmla="*/ 3980 w 21600"/>
              <a:gd name="connsiteY11" fmla="*/ 0 h 26232"/>
              <a:gd name="connsiteX0" fmla="*/ 3980 w 21600"/>
              <a:gd name="connsiteY0" fmla="*/ 0 h 26232"/>
              <a:gd name="connsiteX1" fmla="*/ 10393 w 21600"/>
              <a:gd name="connsiteY1" fmla="*/ 5132 h 26232"/>
              <a:gd name="connsiteX2" fmla="*/ 11050 w 21600"/>
              <a:gd name="connsiteY2" fmla="*/ 11429 h 26232"/>
              <a:gd name="connsiteX3" fmla="*/ 16577 w 21600"/>
              <a:gd name="connsiteY3" fmla="*/ 16639 h 26232"/>
              <a:gd name="connsiteX4" fmla="*/ 14767 w 21600"/>
              <a:gd name="connsiteY4" fmla="*/ 17509 h 26232"/>
              <a:gd name="connsiteX5" fmla="*/ 21600 w 21600"/>
              <a:gd name="connsiteY5" fmla="*/ 26232 h 26232"/>
              <a:gd name="connsiteX6" fmla="*/ 10012 w 21600"/>
              <a:gd name="connsiteY6" fmla="*/ 19547 h 26232"/>
              <a:gd name="connsiteX7" fmla="*/ 12222 w 21600"/>
              <a:gd name="connsiteY7" fmla="*/ 18619 h 26232"/>
              <a:gd name="connsiteX8" fmla="*/ 5022 w 21600"/>
              <a:gd name="connsiteY8" fmla="*/ 14337 h 26232"/>
              <a:gd name="connsiteX9" fmla="*/ 7602 w 21600"/>
              <a:gd name="connsiteY9" fmla="*/ 13014 h 26232"/>
              <a:gd name="connsiteX10" fmla="*/ 0 w 21600"/>
              <a:gd name="connsiteY10" fmla="*/ 8522 h 26232"/>
              <a:gd name="connsiteX11" fmla="*/ 3980 w 21600"/>
              <a:gd name="connsiteY11" fmla="*/ 0 h 26232"/>
              <a:gd name="connsiteX0" fmla="*/ 3980 w 21600"/>
              <a:gd name="connsiteY0" fmla="*/ 0 h 26232"/>
              <a:gd name="connsiteX1" fmla="*/ 10393 w 21600"/>
              <a:gd name="connsiteY1" fmla="*/ 5132 h 26232"/>
              <a:gd name="connsiteX2" fmla="*/ 11050 w 21600"/>
              <a:gd name="connsiteY2" fmla="*/ 11429 h 26232"/>
              <a:gd name="connsiteX3" fmla="*/ 16577 w 21600"/>
              <a:gd name="connsiteY3" fmla="*/ 16639 h 26232"/>
              <a:gd name="connsiteX4" fmla="*/ 14767 w 21600"/>
              <a:gd name="connsiteY4" fmla="*/ 17509 h 26232"/>
              <a:gd name="connsiteX5" fmla="*/ 21600 w 21600"/>
              <a:gd name="connsiteY5" fmla="*/ 26232 h 26232"/>
              <a:gd name="connsiteX6" fmla="*/ 10012 w 21600"/>
              <a:gd name="connsiteY6" fmla="*/ 19547 h 26232"/>
              <a:gd name="connsiteX7" fmla="*/ 12222 w 21600"/>
              <a:gd name="connsiteY7" fmla="*/ 18619 h 26232"/>
              <a:gd name="connsiteX8" fmla="*/ 5022 w 21600"/>
              <a:gd name="connsiteY8" fmla="*/ 14337 h 26232"/>
              <a:gd name="connsiteX9" fmla="*/ 7439 w 21600"/>
              <a:gd name="connsiteY9" fmla="*/ 10680 h 26232"/>
              <a:gd name="connsiteX10" fmla="*/ 0 w 21600"/>
              <a:gd name="connsiteY10" fmla="*/ 8522 h 26232"/>
              <a:gd name="connsiteX11" fmla="*/ 3980 w 21600"/>
              <a:gd name="connsiteY11" fmla="*/ 0 h 26232"/>
              <a:gd name="connsiteX0" fmla="*/ 3980 w 18730"/>
              <a:gd name="connsiteY0" fmla="*/ 0 h 28081"/>
              <a:gd name="connsiteX1" fmla="*/ 10393 w 18730"/>
              <a:gd name="connsiteY1" fmla="*/ 5132 h 28081"/>
              <a:gd name="connsiteX2" fmla="*/ 11050 w 18730"/>
              <a:gd name="connsiteY2" fmla="*/ 11429 h 28081"/>
              <a:gd name="connsiteX3" fmla="*/ 16577 w 18730"/>
              <a:gd name="connsiteY3" fmla="*/ 16639 h 28081"/>
              <a:gd name="connsiteX4" fmla="*/ 14767 w 18730"/>
              <a:gd name="connsiteY4" fmla="*/ 17509 h 28081"/>
              <a:gd name="connsiteX5" fmla="*/ 18730 w 18730"/>
              <a:gd name="connsiteY5" fmla="*/ 28081 h 28081"/>
              <a:gd name="connsiteX6" fmla="*/ 10012 w 18730"/>
              <a:gd name="connsiteY6" fmla="*/ 19547 h 28081"/>
              <a:gd name="connsiteX7" fmla="*/ 12222 w 18730"/>
              <a:gd name="connsiteY7" fmla="*/ 18619 h 28081"/>
              <a:gd name="connsiteX8" fmla="*/ 5022 w 18730"/>
              <a:gd name="connsiteY8" fmla="*/ 14337 h 28081"/>
              <a:gd name="connsiteX9" fmla="*/ 7439 w 18730"/>
              <a:gd name="connsiteY9" fmla="*/ 10680 h 28081"/>
              <a:gd name="connsiteX10" fmla="*/ 0 w 18730"/>
              <a:gd name="connsiteY10" fmla="*/ 8522 h 28081"/>
              <a:gd name="connsiteX11" fmla="*/ 3980 w 18730"/>
              <a:gd name="connsiteY11" fmla="*/ 0 h 28081"/>
              <a:gd name="connsiteX0" fmla="*/ 3980 w 20736"/>
              <a:gd name="connsiteY0" fmla="*/ 0 h 26223"/>
              <a:gd name="connsiteX1" fmla="*/ 10393 w 20736"/>
              <a:gd name="connsiteY1" fmla="*/ 5132 h 26223"/>
              <a:gd name="connsiteX2" fmla="*/ 11050 w 20736"/>
              <a:gd name="connsiteY2" fmla="*/ 11429 h 26223"/>
              <a:gd name="connsiteX3" fmla="*/ 16577 w 20736"/>
              <a:gd name="connsiteY3" fmla="*/ 16639 h 26223"/>
              <a:gd name="connsiteX4" fmla="*/ 14767 w 20736"/>
              <a:gd name="connsiteY4" fmla="*/ 17509 h 26223"/>
              <a:gd name="connsiteX5" fmla="*/ 20736 w 20736"/>
              <a:gd name="connsiteY5" fmla="*/ 26223 h 26223"/>
              <a:gd name="connsiteX6" fmla="*/ 10012 w 20736"/>
              <a:gd name="connsiteY6" fmla="*/ 19547 h 26223"/>
              <a:gd name="connsiteX7" fmla="*/ 12222 w 20736"/>
              <a:gd name="connsiteY7" fmla="*/ 18619 h 26223"/>
              <a:gd name="connsiteX8" fmla="*/ 5022 w 20736"/>
              <a:gd name="connsiteY8" fmla="*/ 14337 h 26223"/>
              <a:gd name="connsiteX9" fmla="*/ 7439 w 20736"/>
              <a:gd name="connsiteY9" fmla="*/ 10680 h 26223"/>
              <a:gd name="connsiteX10" fmla="*/ 0 w 20736"/>
              <a:gd name="connsiteY10" fmla="*/ 8522 h 26223"/>
              <a:gd name="connsiteX11" fmla="*/ 3980 w 20736"/>
              <a:gd name="connsiteY11" fmla="*/ 0 h 26223"/>
              <a:gd name="connsiteX0" fmla="*/ 3980 w 20736"/>
              <a:gd name="connsiteY0" fmla="*/ 0 h 26223"/>
              <a:gd name="connsiteX1" fmla="*/ 10393 w 20736"/>
              <a:gd name="connsiteY1" fmla="*/ 5132 h 26223"/>
              <a:gd name="connsiteX2" fmla="*/ 11050 w 20736"/>
              <a:gd name="connsiteY2" fmla="*/ 11429 h 26223"/>
              <a:gd name="connsiteX3" fmla="*/ 16577 w 20736"/>
              <a:gd name="connsiteY3" fmla="*/ 16639 h 26223"/>
              <a:gd name="connsiteX4" fmla="*/ 14767 w 20736"/>
              <a:gd name="connsiteY4" fmla="*/ 17509 h 26223"/>
              <a:gd name="connsiteX5" fmla="*/ 20736 w 20736"/>
              <a:gd name="connsiteY5" fmla="*/ 26223 h 26223"/>
              <a:gd name="connsiteX6" fmla="*/ 12245 w 20736"/>
              <a:gd name="connsiteY6" fmla="*/ 23879 h 26223"/>
              <a:gd name="connsiteX7" fmla="*/ 12222 w 20736"/>
              <a:gd name="connsiteY7" fmla="*/ 18619 h 26223"/>
              <a:gd name="connsiteX8" fmla="*/ 5022 w 20736"/>
              <a:gd name="connsiteY8" fmla="*/ 14337 h 26223"/>
              <a:gd name="connsiteX9" fmla="*/ 7439 w 20736"/>
              <a:gd name="connsiteY9" fmla="*/ 10680 h 26223"/>
              <a:gd name="connsiteX10" fmla="*/ 0 w 20736"/>
              <a:gd name="connsiteY10" fmla="*/ 8522 h 26223"/>
              <a:gd name="connsiteX11" fmla="*/ 3980 w 20736"/>
              <a:gd name="connsiteY11" fmla="*/ 0 h 26223"/>
              <a:gd name="connsiteX0" fmla="*/ 3980 w 20736"/>
              <a:gd name="connsiteY0" fmla="*/ 0 h 26223"/>
              <a:gd name="connsiteX1" fmla="*/ 10393 w 20736"/>
              <a:gd name="connsiteY1" fmla="*/ 5132 h 26223"/>
              <a:gd name="connsiteX2" fmla="*/ 11050 w 20736"/>
              <a:gd name="connsiteY2" fmla="*/ 11429 h 26223"/>
              <a:gd name="connsiteX3" fmla="*/ 16577 w 20736"/>
              <a:gd name="connsiteY3" fmla="*/ 16639 h 26223"/>
              <a:gd name="connsiteX4" fmla="*/ 14767 w 20736"/>
              <a:gd name="connsiteY4" fmla="*/ 17509 h 26223"/>
              <a:gd name="connsiteX5" fmla="*/ 20736 w 20736"/>
              <a:gd name="connsiteY5" fmla="*/ 26223 h 26223"/>
              <a:gd name="connsiteX6" fmla="*/ 12245 w 20736"/>
              <a:gd name="connsiteY6" fmla="*/ 23879 h 26223"/>
              <a:gd name="connsiteX7" fmla="*/ 12222 w 20736"/>
              <a:gd name="connsiteY7" fmla="*/ 18619 h 26223"/>
              <a:gd name="connsiteX8" fmla="*/ 6538 w 20736"/>
              <a:gd name="connsiteY8" fmla="*/ 17614 h 26223"/>
              <a:gd name="connsiteX9" fmla="*/ 7439 w 20736"/>
              <a:gd name="connsiteY9" fmla="*/ 10680 h 26223"/>
              <a:gd name="connsiteX10" fmla="*/ 0 w 20736"/>
              <a:gd name="connsiteY10" fmla="*/ 8522 h 26223"/>
              <a:gd name="connsiteX11" fmla="*/ 3980 w 20736"/>
              <a:gd name="connsiteY11" fmla="*/ 0 h 26223"/>
              <a:gd name="connsiteX0" fmla="*/ 3980 w 20736"/>
              <a:gd name="connsiteY0" fmla="*/ 0 h 26223"/>
              <a:gd name="connsiteX1" fmla="*/ 10393 w 20736"/>
              <a:gd name="connsiteY1" fmla="*/ 5132 h 26223"/>
              <a:gd name="connsiteX2" fmla="*/ 11050 w 20736"/>
              <a:gd name="connsiteY2" fmla="*/ 11429 h 26223"/>
              <a:gd name="connsiteX3" fmla="*/ 15222 w 20736"/>
              <a:gd name="connsiteY3" fmla="*/ 12099 h 26223"/>
              <a:gd name="connsiteX4" fmla="*/ 14767 w 20736"/>
              <a:gd name="connsiteY4" fmla="*/ 17509 h 26223"/>
              <a:gd name="connsiteX5" fmla="*/ 20736 w 20736"/>
              <a:gd name="connsiteY5" fmla="*/ 26223 h 26223"/>
              <a:gd name="connsiteX6" fmla="*/ 12245 w 20736"/>
              <a:gd name="connsiteY6" fmla="*/ 23879 h 26223"/>
              <a:gd name="connsiteX7" fmla="*/ 12222 w 20736"/>
              <a:gd name="connsiteY7" fmla="*/ 18619 h 26223"/>
              <a:gd name="connsiteX8" fmla="*/ 6538 w 20736"/>
              <a:gd name="connsiteY8" fmla="*/ 17614 h 26223"/>
              <a:gd name="connsiteX9" fmla="*/ 7439 w 20736"/>
              <a:gd name="connsiteY9" fmla="*/ 10680 h 26223"/>
              <a:gd name="connsiteX10" fmla="*/ 0 w 20736"/>
              <a:gd name="connsiteY10" fmla="*/ 8522 h 26223"/>
              <a:gd name="connsiteX11" fmla="*/ 3980 w 20736"/>
              <a:gd name="connsiteY11" fmla="*/ 0 h 2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736" h="26223">
                <a:moveTo>
                  <a:pt x="3980" y="0"/>
                </a:moveTo>
                <a:cubicBezTo>
                  <a:pt x="6118" y="1711"/>
                  <a:pt x="7616" y="6004"/>
                  <a:pt x="10393" y="5132"/>
                </a:cubicBezTo>
                <a:lnTo>
                  <a:pt x="11050" y="11429"/>
                </a:lnTo>
                <a:lnTo>
                  <a:pt x="15222" y="12099"/>
                </a:lnTo>
                <a:cubicBezTo>
                  <a:pt x="15070" y="13902"/>
                  <a:pt x="14919" y="15706"/>
                  <a:pt x="14767" y="17509"/>
                </a:cubicBezTo>
                <a:lnTo>
                  <a:pt x="20736" y="26223"/>
                </a:lnTo>
                <a:lnTo>
                  <a:pt x="12245" y="23879"/>
                </a:lnTo>
                <a:cubicBezTo>
                  <a:pt x="12237" y="22126"/>
                  <a:pt x="12230" y="20372"/>
                  <a:pt x="12222" y="18619"/>
                </a:cubicBezTo>
                <a:lnTo>
                  <a:pt x="6538" y="17614"/>
                </a:lnTo>
                <a:lnTo>
                  <a:pt x="7439" y="10680"/>
                </a:lnTo>
                <a:lnTo>
                  <a:pt x="0" y="8522"/>
                </a:lnTo>
                <a:lnTo>
                  <a:pt x="398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c 28"/>
          <p:cNvSpPr/>
          <p:nvPr/>
        </p:nvSpPr>
        <p:spPr>
          <a:xfrm rot="8731971" flipH="1">
            <a:off x="2632229" y="1340140"/>
            <a:ext cx="2011680" cy="2690206"/>
          </a:xfrm>
          <a:prstGeom prst="arc">
            <a:avLst>
              <a:gd name="adj1" fmla="val 15936817"/>
              <a:gd name="adj2" fmla="val 20574252"/>
            </a:avLst>
          </a:prstGeom>
          <a:noFill/>
          <a:ln w="333375">
            <a:solidFill>
              <a:srgbClr val="FF0000"/>
            </a:solidFill>
            <a:tailEnd type="stealth"/>
          </a:ln>
          <a:effectLst>
            <a:softEdge rad="635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/>
          <p:cNvSpPr/>
          <p:nvPr/>
        </p:nvSpPr>
        <p:spPr>
          <a:xfrm rot="4756363">
            <a:off x="1960540" y="3061692"/>
            <a:ext cx="2011680" cy="2690206"/>
          </a:xfrm>
          <a:prstGeom prst="arc">
            <a:avLst>
              <a:gd name="adj1" fmla="val 15936817"/>
              <a:gd name="adj2" fmla="val 20574252"/>
            </a:avLst>
          </a:prstGeom>
          <a:noFill/>
          <a:ln w="333375">
            <a:solidFill>
              <a:srgbClr val="FF0000"/>
            </a:solidFill>
            <a:tailEnd type="stealth"/>
          </a:ln>
          <a:effectLst>
            <a:softEdge rad="635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30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  <p:bldP spid="17" grpId="0" animBg="1"/>
      <p:bldP spid="18" grpId="0"/>
      <p:bldP spid="20" grpId="0" animBg="1"/>
      <p:bldP spid="21" grpId="0"/>
      <p:bldP spid="25" grpId="0" animBg="1"/>
      <p:bldP spid="29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06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07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91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62845" y="830997"/>
            <a:ext cx="8252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Struck them down on the descent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KJV, 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smote them in the going down: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06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07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1691" y="2340493"/>
            <a:ext cx="80376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8138" indent="-338138"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do not and never will sin in a vacuum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3353671"/>
            <a:ext cx="80376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8138" indent="-338138"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biggest strength is often the place of our greatest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failures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1840089"/>
            <a:ext cx="8252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lessons from Achan:</a:t>
            </a:r>
          </a:p>
        </p:txBody>
      </p:sp>
    </p:spTree>
    <p:extLst>
      <p:ext uri="{BB962C8B-B14F-4D97-AF65-F5344CB8AC3E}">
        <p14:creationId xmlns:p14="http://schemas.microsoft.com/office/powerpoint/2010/main" val="248515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4" grpId="1"/>
      <p:bldP spid="8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06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07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98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06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07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605959" y="1786467"/>
            <a:ext cx="3681626" cy="691515"/>
          </a:xfrm>
          <a:prstGeom prst="roundRect">
            <a:avLst/>
          </a:prstGeom>
          <a:solidFill>
            <a:srgbClr val="E2F0D9">
              <a:alpha val="50196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ounded Rectangle 6"/>
          <p:cNvSpPr/>
          <p:nvPr/>
        </p:nvSpPr>
        <p:spPr>
          <a:xfrm>
            <a:off x="262763" y="2271819"/>
            <a:ext cx="2078182" cy="691515"/>
          </a:xfrm>
          <a:prstGeom prst="roundRect">
            <a:avLst/>
          </a:prstGeom>
          <a:solidFill>
            <a:srgbClr val="E2F0D9">
              <a:alpha val="50196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/>
          <p:cNvSpPr txBox="1"/>
          <p:nvPr/>
        </p:nvSpPr>
        <p:spPr>
          <a:xfrm>
            <a:off x="462845" y="830997"/>
            <a:ext cx="82521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 32:23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if you do not do so, then take note, you have sinned against the Lord; and be sure your sin will find you out.</a:t>
            </a:r>
          </a:p>
        </p:txBody>
      </p:sp>
    </p:spTree>
    <p:extLst>
      <p:ext uri="{BB962C8B-B14F-4D97-AF65-F5344CB8AC3E}">
        <p14:creationId xmlns:p14="http://schemas.microsoft.com/office/powerpoint/2010/main" val="33822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06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07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03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06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07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2845" y="830997"/>
            <a:ext cx="8252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Spoils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</a:t>
            </a:r>
            <a:r>
              <a:rPr lang="en-US" sz="3200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shalal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not, </a:t>
            </a:r>
            <a:r>
              <a:rPr lang="en-US" sz="3200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cherem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42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06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07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1691" y="2396067"/>
            <a:ext cx="8037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8138" indent="-338138">
              <a:buFont typeface="Arial" panose="020B0604020202020204" pitchFamily="34" charset="0"/>
              <a:buChar char="•"/>
            </a:pPr>
            <a:r>
              <a:rPr lang="en-US" sz="3200" dirty="0" smtClean="0"/>
              <a:t>Some of us can't tell the difference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2845" y="830997"/>
            <a:ext cx="8252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walls need to be built (Nehemiah)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356915"/>
            <a:ext cx="8252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walls need to be destroyed (Jericho)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744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06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07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74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06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07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2845" y="830997"/>
            <a:ext cx="82521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Deut.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24:16 ~ 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Fathers shall not be put to death for </a:t>
            </a:r>
            <a:r>
              <a:rPr lang="en-US" sz="32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their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children, nor shall children be put to death for </a:t>
            </a:r>
            <a:r>
              <a:rPr lang="en-US" sz="32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their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fathers; a person shall be put to death for his own sin.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4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06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07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1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06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07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2845" y="830997"/>
            <a:ext cx="8252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Achor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trouble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14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06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07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48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06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07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2845" y="830997"/>
            <a:ext cx="82521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"O Shepherd. You said </a:t>
            </a:r>
            <a:r>
              <a:rPr lang="en-US" sz="3200" dirty="0" smtClean="0"/>
              <a:t>You </a:t>
            </a:r>
            <a:r>
              <a:rPr lang="en-US" sz="3200" dirty="0"/>
              <a:t>would make my feet like hinds' feet and set me upon High Places."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2362200"/>
            <a:ext cx="82521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"Well," He answered, "the only way to develop hinds' feet is to go by the paths which the hinds use." </a:t>
            </a:r>
            <a:r>
              <a:rPr lang="en-US" sz="3200" dirty="0" smtClean="0">
                <a:solidFill>
                  <a:srgbClr val="FFC000"/>
                </a:solidFill>
              </a:rPr>
              <a:t>― Hannah </a:t>
            </a:r>
            <a:r>
              <a:rPr lang="en-US" sz="3200" dirty="0" err="1" smtClean="0">
                <a:solidFill>
                  <a:srgbClr val="FFC000"/>
                </a:solidFill>
              </a:rPr>
              <a:t>Hurnard</a:t>
            </a:r>
            <a:r>
              <a:rPr lang="en-US" sz="3200" dirty="0" smtClean="0">
                <a:solidFill>
                  <a:srgbClr val="FFC000"/>
                </a:solidFill>
              </a:rPr>
              <a:t>, </a:t>
            </a:r>
            <a:r>
              <a:rPr lang="en-US" sz="3200" i="1" dirty="0" smtClean="0">
                <a:solidFill>
                  <a:srgbClr val="FFC000"/>
                </a:solidFill>
              </a:rPr>
              <a:t>Hinds' Feet on High Places</a:t>
            </a:r>
            <a:endParaRPr lang="en-US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67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06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07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39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06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07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1691" y="1378812"/>
            <a:ext cx="8037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8138" indent="-338138">
              <a:buFont typeface="Arial" panose="020B0604020202020204" pitchFamily="34" charset="0"/>
              <a:buChar char="•"/>
            </a:pPr>
            <a:r>
              <a:rPr lang="en-US" sz="3200" dirty="0" smtClean="0"/>
              <a:t>3:1</a:t>
            </a:r>
            <a:r>
              <a:rPr lang="en-US" sz="3200" dirty="0"/>
              <a:t>; 6:12; 7:16; 8:10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2845" y="830997"/>
            <a:ext cx="8252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Joshua rose early in the morning …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086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06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07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74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62845" y="830997"/>
            <a:ext cx="82521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Gen. 15:16 ~ </a:t>
            </a:r>
            <a:r>
              <a:rPr lang="en-US" sz="3200" dirty="0">
                <a:solidFill>
                  <a:srgbClr val="FFC000"/>
                </a:solidFill>
              </a:rPr>
              <a:t>But in the fourth generation they shall return here, for the iniquity of the Amorites </a:t>
            </a:r>
            <a:r>
              <a:rPr lang="en-US" sz="3200" i="1" dirty="0">
                <a:solidFill>
                  <a:srgbClr val="FFC000"/>
                </a:solidFill>
              </a:rPr>
              <a:t>is</a:t>
            </a:r>
            <a:r>
              <a:rPr lang="en-US" sz="3200" dirty="0">
                <a:solidFill>
                  <a:srgbClr val="FFC000"/>
                </a:solidFill>
              </a:rPr>
              <a:t> not yet complete.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06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07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39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06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07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9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62845" y="830997"/>
            <a:ext cx="825217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Kings 16:34 </a:t>
            </a:r>
            <a:r>
              <a:rPr lang="en-US" sz="3200" i="1" dirty="0"/>
              <a:t>~ </a:t>
            </a:r>
            <a:r>
              <a:rPr lang="en-US" sz="3200" dirty="0">
                <a:solidFill>
                  <a:srgbClr val="FFC000"/>
                </a:solidFill>
              </a:rPr>
              <a:t>In his days Hiel of Bethel built Jericho. He laid its foundation with Abiram his firstborn, and with his youngest </a:t>
            </a:r>
            <a:r>
              <a:rPr lang="en-US" sz="3200" i="1" dirty="0">
                <a:solidFill>
                  <a:srgbClr val="FFC000"/>
                </a:solidFill>
              </a:rPr>
              <a:t>son</a:t>
            </a:r>
            <a:r>
              <a:rPr lang="en-US" sz="3200" dirty="0">
                <a:solidFill>
                  <a:srgbClr val="FFC000"/>
                </a:solidFill>
              </a:rPr>
              <a:t> Segub he set up its gates, according to the word of the LORD, which He had spoken through Joshua the son of Nun.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06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07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92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Joshua">
      <a:dk1>
        <a:srgbClr val="FFFFFF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oshua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Joshua.potx" id="{CEF12CC9-34FF-4AD4-9257-B47389ACA759}" vid="{99087B9B-2C09-46DF-A736-1655C10C34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Joshua</Template>
  <TotalTime>1772</TotalTime>
  <Words>440</Words>
  <Application>Microsoft Office PowerPoint</Application>
  <PresentationFormat>On-screen Show (4:3)</PresentationFormat>
  <Paragraphs>54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Times New Roman</vt:lpstr>
      <vt:lpstr>Erasmus</vt:lpstr>
      <vt:lpstr>Arial Rounded MT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Merrihew</dc:creator>
  <cp:lastModifiedBy>Kathy</cp:lastModifiedBy>
  <cp:revision>14</cp:revision>
  <dcterms:created xsi:type="dcterms:W3CDTF">2014-03-04T18:29:34Z</dcterms:created>
  <dcterms:modified xsi:type="dcterms:W3CDTF">2014-03-06T16:36:20Z</dcterms:modified>
</cp:coreProperties>
</file>