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74" r:id="rId3"/>
    <p:sldId id="261" r:id="rId4"/>
    <p:sldId id="260" r:id="rId5"/>
    <p:sldId id="275" r:id="rId6"/>
    <p:sldId id="278" r:id="rId7"/>
    <p:sldId id="279" r:id="rId8"/>
    <p:sldId id="276" r:id="rId9"/>
    <p:sldId id="277" r:id="rId10"/>
    <p:sldId id="264" r:id="rId11"/>
    <p:sldId id="265" r:id="rId12"/>
    <p:sldId id="268" r:id="rId13"/>
    <p:sldId id="270" r:id="rId14"/>
    <p:sldId id="269" r:id="rId15"/>
    <p:sldId id="271" r:id="rId16"/>
    <p:sldId id="272" r:id="rId17"/>
    <p:sldId id="266" r:id="rId18"/>
    <p:sldId id="267" r:id="rId19"/>
    <p:sldId id="262" r:id="rId20"/>
    <p:sldId id="273" r:id="rId21"/>
    <p:sldId id="263"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p:cViewPr varScale="1">
        <p:scale>
          <a:sx n="113" d="100"/>
          <a:sy n="113" d="100"/>
        </p:scale>
        <p:origin x="-978"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C72F73B-2D69-4267-8131-97CF53BB02F5}" type="datetimeFigureOut">
              <a:rPr lang="en-US" smtClean="0"/>
              <a:t>2/27/2014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539DAF-5A2A-43AF-970B-51E4C6FE00C7}" type="slidenum">
              <a:rPr lang="en-US" smtClean="0"/>
              <a:t>‹#›</a:t>
            </a:fld>
            <a:endParaRPr lang="en-US"/>
          </a:p>
        </p:txBody>
      </p:sp>
    </p:spTree>
    <p:extLst>
      <p:ext uri="{BB962C8B-B14F-4D97-AF65-F5344CB8AC3E}">
        <p14:creationId xmlns:p14="http://schemas.microsoft.com/office/powerpoint/2010/main" val="4009281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C72F73B-2D69-4267-8131-97CF53BB02F5}" type="datetimeFigureOut">
              <a:rPr lang="en-US" smtClean="0"/>
              <a:t>2/27/2014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539DAF-5A2A-43AF-970B-51E4C6FE00C7}" type="slidenum">
              <a:rPr lang="en-US" smtClean="0"/>
              <a:t>‹#›</a:t>
            </a:fld>
            <a:endParaRPr lang="en-US"/>
          </a:p>
        </p:txBody>
      </p:sp>
    </p:spTree>
    <p:extLst>
      <p:ext uri="{BB962C8B-B14F-4D97-AF65-F5344CB8AC3E}">
        <p14:creationId xmlns:p14="http://schemas.microsoft.com/office/powerpoint/2010/main" val="362264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C72F73B-2D69-4267-8131-97CF53BB02F5}" type="datetimeFigureOut">
              <a:rPr lang="en-US" smtClean="0"/>
              <a:t>2/27/2014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539DAF-5A2A-43AF-970B-51E4C6FE00C7}" type="slidenum">
              <a:rPr lang="en-US" smtClean="0"/>
              <a:t>‹#›</a:t>
            </a:fld>
            <a:endParaRPr lang="en-US"/>
          </a:p>
        </p:txBody>
      </p:sp>
    </p:spTree>
    <p:extLst>
      <p:ext uri="{BB962C8B-B14F-4D97-AF65-F5344CB8AC3E}">
        <p14:creationId xmlns:p14="http://schemas.microsoft.com/office/powerpoint/2010/main" val="1329266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C72F73B-2D69-4267-8131-97CF53BB02F5}" type="datetimeFigureOut">
              <a:rPr lang="en-US" smtClean="0"/>
              <a:t>2/27/2014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539DAF-5A2A-43AF-970B-51E4C6FE00C7}" type="slidenum">
              <a:rPr lang="en-US" smtClean="0"/>
              <a:t>‹#›</a:t>
            </a:fld>
            <a:endParaRPr lang="en-US"/>
          </a:p>
        </p:txBody>
      </p:sp>
    </p:spTree>
    <p:extLst>
      <p:ext uri="{BB962C8B-B14F-4D97-AF65-F5344CB8AC3E}">
        <p14:creationId xmlns:p14="http://schemas.microsoft.com/office/powerpoint/2010/main" val="359088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C72F73B-2D69-4267-8131-97CF53BB02F5}" type="datetimeFigureOut">
              <a:rPr lang="en-US" smtClean="0"/>
              <a:t>2/27/2014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539DAF-5A2A-43AF-970B-51E4C6FE00C7}" type="slidenum">
              <a:rPr lang="en-US" smtClean="0"/>
              <a:t>‹#›</a:t>
            </a:fld>
            <a:endParaRPr lang="en-US"/>
          </a:p>
        </p:txBody>
      </p:sp>
    </p:spTree>
    <p:extLst>
      <p:ext uri="{BB962C8B-B14F-4D97-AF65-F5344CB8AC3E}">
        <p14:creationId xmlns:p14="http://schemas.microsoft.com/office/powerpoint/2010/main" val="1359512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C72F73B-2D69-4267-8131-97CF53BB02F5}" type="datetimeFigureOut">
              <a:rPr lang="en-US" smtClean="0"/>
              <a:t>2/27/2014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539DAF-5A2A-43AF-970B-51E4C6FE00C7}" type="slidenum">
              <a:rPr lang="en-US" smtClean="0"/>
              <a:t>‹#›</a:t>
            </a:fld>
            <a:endParaRPr lang="en-US"/>
          </a:p>
        </p:txBody>
      </p:sp>
    </p:spTree>
    <p:extLst>
      <p:ext uri="{BB962C8B-B14F-4D97-AF65-F5344CB8AC3E}">
        <p14:creationId xmlns:p14="http://schemas.microsoft.com/office/powerpoint/2010/main" val="276373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C72F73B-2D69-4267-8131-97CF53BB02F5}" type="datetimeFigureOut">
              <a:rPr lang="en-US" smtClean="0"/>
              <a:t>2/27/2014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539DAF-5A2A-43AF-970B-51E4C6FE00C7}" type="slidenum">
              <a:rPr lang="en-US" smtClean="0"/>
              <a:t>‹#›</a:t>
            </a:fld>
            <a:endParaRPr lang="en-US"/>
          </a:p>
        </p:txBody>
      </p:sp>
    </p:spTree>
    <p:extLst>
      <p:ext uri="{BB962C8B-B14F-4D97-AF65-F5344CB8AC3E}">
        <p14:creationId xmlns:p14="http://schemas.microsoft.com/office/powerpoint/2010/main" val="2155610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C72F73B-2D69-4267-8131-97CF53BB02F5}" type="datetimeFigureOut">
              <a:rPr lang="en-US" smtClean="0"/>
              <a:t>2/27/2014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539DAF-5A2A-43AF-970B-51E4C6FE00C7}" type="slidenum">
              <a:rPr lang="en-US" smtClean="0"/>
              <a:t>‹#›</a:t>
            </a:fld>
            <a:endParaRPr lang="en-US"/>
          </a:p>
        </p:txBody>
      </p:sp>
    </p:spTree>
    <p:extLst>
      <p:ext uri="{BB962C8B-B14F-4D97-AF65-F5344CB8AC3E}">
        <p14:creationId xmlns:p14="http://schemas.microsoft.com/office/powerpoint/2010/main" val="98720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72F73B-2D69-4267-8131-97CF53BB02F5}" type="datetimeFigureOut">
              <a:rPr lang="en-US" smtClean="0"/>
              <a:t>2/27/2014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539DAF-5A2A-43AF-970B-51E4C6FE00C7}" type="slidenum">
              <a:rPr lang="en-US" smtClean="0"/>
              <a:t>‹#›</a:t>
            </a:fld>
            <a:endParaRPr lang="en-US"/>
          </a:p>
        </p:txBody>
      </p:sp>
    </p:spTree>
    <p:extLst>
      <p:ext uri="{BB962C8B-B14F-4D97-AF65-F5344CB8AC3E}">
        <p14:creationId xmlns:p14="http://schemas.microsoft.com/office/powerpoint/2010/main" val="2477848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72F73B-2D69-4267-8131-97CF53BB02F5}" type="datetimeFigureOut">
              <a:rPr lang="en-US" smtClean="0"/>
              <a:t>2/27/2014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539DAF-5A2A-43AF-970B-51E4C6FE00C7}" type="slidenum">
              <a:rPr lang="en-US" smtClean="0"/>
              <a:t>‹#›</a:t>
            </a:fld>
            <a:endParaRPr lang="en-US"/>
          </a:p>
        </p:txBody>
      </p:sp>
    </p:spTree>
    <p:extLst>
      <p:ext uri="{BB962C8B-B14F-4D97-AF65-F5344CB8AC3E}">
        <p14:creationId xmlns:p14="http://schemas.microsoft.com/office/powerpoint/2010/main" val="3872305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C72F73B-2D69-4267-8131-97CF53BB02F5}" type="datetimeFigureOut">
              <a:rPr lang="en-US" smtClean="0"/>
              <a:t>2/27/2014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539DAF-5A2A-43AF-970B-51E4C6FE00C7}" type="slidenum">
              <a:rPr lang="en-US" smtClean="0"/>
              <a:t>‹#›</a:t>
            </a:fld>
            <a:endParaRPr lang="en-US"/>
          </a:p>
        </p:txBody>
      </p:sp>
    </p:spTree>
    <p:extLst>
      <p:ext uri="{BB962C8B-B14F-4D97-AF65-F5344CB8AC3E}">
        <p14:creationId xmlns:p14="http://schemas.microsoft.com/office/powerpoint/2010/main" val="47492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72F73B-2D69-4267-8131-97CF53BB02F5}" type="datetimeFigureOut">
              <a:rPr lang="en-US" smtClean="0"/>
              <a:t>2/27/2014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539DAF-5A2A-43AF-970B-51E4C6FE00C7}" type="slidenum">
              <a:rPr lang="en-US" smtClean="0"/>
              <a:t>‹#›</a:t>
            </a:fld>
            <a:endParaRPr lang="en-US"/>
          </a:p>
        </p:txBody>
      </p:sp>
    </p:spTree>
    <p:extLst>
      <p:ext uri="{BB962C8B-B14F-4D97-AF65-F5344CB8AC3E}">
        <p14:creationId xmlns:p14="http://schemas.microsoft.com/office/powerpoint/2010/main" val="11872274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r="-2000" b="-3000"/>
          </a:stretch>
        </a:blipFill>
        <a:effectLst/>
      </p:bgPr>
    </p:bg>
    <p:spTree>
      <p:nvGrpSpPr>
        <p:cNvPr id="1" name=""/>
        <p:cNvGrpSpPr/>
        <p:nvPr/>
      </p:nvGrpSpPr>
      <p:grpSpPr>
        <a:xfrm>
          <a:off x="0" y="0"/>
          <a:ext cx="0" cy="0"/>
          <a:chOff x="0" y="0"/>
          <a:chExt cx="0" cy="0"/>
        </a:xfrm>
      </p:grpSpPr>
      <p:sp>
        <p:nvSpPr>
          <p:cNvPr id="6" name="TextBox 5"/>
          <p:cNvSpPr txBox="1"/>
          <p:nvPr/>
        </p:nvSpPr>
        <p:spPr>
          <a:xfrm>
            <a:off x="293514" y="733777"/>
            <a:ext cx="1591733" cy="1862048"/>
          </a:xfrm>
          <a:prstGeom prst="rect">
            <a:avLst/>
          </a:prstGeom>
          <a:noFill/>
          <a:effectLst>
            <a:glow rad="292100">
              <a:schemeClr val="accent4">
                <a:lumMod val="20000"/>
                <a:lumOff val="80000"/>
                <a:alpha val="85000"/>
              </a:schemeClr>
            </a:glow>
          </a:effectLst>
        </p:spPr>
        <p:txBody>
          <a:bodyPr wrap="square" rtlCol="0">
            <a:spAutoFit/>
          </a:bodyPr>
          <a:lstStyle/>
          <a:p>
            <a:r>
              <a:rPr lang="en-US" sz="11500" dirty="0" smtClean="0">
                <a:ln>
                  <a:solidFill>
                    <a:schemeClr val="accent2"/>
                  </a:solidFill>
                </a:ln>
                <a:solidFill>
                  <a:schemeClr val="accent4">
                    <a:lumMod val="20000"/>
                    <a:lumOff val="80000"/>
                  </a:schemeClr>
                </a:solidFill>
                <a:effectLst>
                  <a:glow rad="508000">
                    <a:schemeClr val="accent4">
                      <a:lumMod val="20000"/>
                      <a:lumOff val="80000"/>
                      <a:alpha val="70000"/>
                    </a:schemeClr>
                  </a:glow>
                </a:effectLst>
                <a:latin typeface="Erasmus" pitchFamily="2" charset="0"/>
              </a:rPr>
              <a:t>J</a:t>
            </a:r>
            <a:endParaRPr lang="en-US" sz="11500" dirty="0">
              <a:ln>
                <a:solidFill>
                  <a:schemeClr val="accent2"/>
                </a:solidFill>
              </a:ln>
              <a:solidFill>
                <a:schemeClr val="accent4">
                  <a:lumMod val="20000"/>
                  <a:lumOff val="80000"/>
                </a:schemeClr>
              </a:solidFill>
              <a:effectLst>
                <a:glow rad="508000">
                  <a:schemeClr val="accent4">
                    <a:lumMod val="20000"/>
                    <a:lumOff val="80000"/>
                    <a:alpha val="70000"/>
                  </a:schemeClr>
                </a:glow>
              </a:effectLst>
              <a:latin typeface="Erasmus" pitchFamily="2" charset="0"/>
            </a:endParaRPr>
          </a:p>
        </p:txBody>
      </p:sp>
      <p:sp>
        <p:nvSpPr>
          <p:cNvPr id="7" name="TextBox 6"/>
          <p:cNvSpPr txBox="1"/>
          <p:nvPr/>
        </p:nvSpPr>
        <p:spPr>
          <a:xfrm>
            <a:off x="1614314" y="756350"/>
            <a:ext cx="6976533" cy="1569660"/>
          </a:xfrm>
          <a:prstGeom prst="rect">
            <a:avLst/>
          </a:prstGeom>
          <a:noFill/>
          <a:effectLst>
            <a:glow rad="127000">
              <a:schemeClr val="accent4">
                <a:lumMod val="20000"/>
                <a:lumOff val="80000"/>
              </a:schemeClr>
            </a:glow>
          </a:effectLst>
        </p:spPr>
        <p:txBody>
          <a:bodyPr wrap="square" rtlCol="0">
            <a:spAutoFit/>
          </a:bodyPr>
          <a:lstStyle/>
          <a:p>
            <a:r>
              <a:rPr lang="en-US" sz="9600" b="1" dirty="0" err="1">
                <a:ln>
                  <a:solidFill>
                    <a:schemeClr val="accent2"/>
                  </a:solidFill>
                </a:ln>
                <a:solidFill>
                  <a:schemeClr val="accent4">
                    <a:lumMod val="20000"/>
                    <a:lumOff val="80000"/>
                  </a:schemeClr>
                </a:solidFill>
                <a:effectLst>
                  <a:glow rad="254000">
                    <a:schemeClr val="accent6">
                      <a:lumMod val="20000"/>
                      <a:lumOff val="80000"/>
                      <a:alpha val="60000"/>
                    </a:schemeClr>
                  </a:glow>
                </a:effectLst>
                <a:latin typeface="Erasmus" pitchFamily="2" charset="0"/>
              </a:rPr>
              <a:t>o</a:t>
            </a:r>
            <a:r>
              <a:rPr lang="en-US" sz="9600" b="1" dirty="0" err="1" smtClean="0">
                <a:ln>
                  <a:solidFill>
                    <a:schemeClr val="accent2"/>
                  </a:solidFill>
                </a:ln>
                <a:solidFill>
                  <a:schemeClr val="accent4">
                    <a:lumMod val="20000"/>
                    <a:lumOff val="80000"/>
                  </a:schemeClr>
                </a:solidFill>
                <a:effectLst>
                  <a:glow rad="254000">
                    <a:schemeClr val="accent6">
                      <a:lumMod val="20000"/>
                      <a:lumOff val="80000"/>
                      <a:alpha val="60000"/>
                    </a:schemeClr>
                  </a:glow>
                </a:effectLst>
                <a:latin typeface="Erasmus" pitchFamily="2" charset="0"/>
              </a:rPr>
              <a:t>shua</a:t>
            </a:r>
            <a:r>
              <a:rPr lang="en-US" sz="9600" b="1" dirty="0" smtClean="0">
                <a:ln>
                  <a:solidFill>
                    <a:schemeClr val="accent2"/>
                  </a:solidFill>
                </a:ln>
                <a:solidFill>
                  <a:schemeClr val="accent4">
                    <a:lumMod val="20000"/>
                    <a:lumOff val="80000"/>
                  </a:schemeClr>
                </a:solidFill>
                <a:effectLst>
                  <a:glow rad="254000">
                    <a:schemeClr val="accent6">
                      <a:lumMod val="20000"/>
                      <a:lumOff val="80000"/>
                      <a:alpha val="60000"/>
                    </a:schemeClr>
                  </a:glow>
                </a:effectLst>
                <a:latin typeface="Erasmus" pitchFamily="2" charset="0"/>
              </a:rPr>
              <a:t> 04</a:t>
            </a:r>
            <a:r>
              <a:rPr lang="en-US" sz="9600" b="1" dirty="0" smtClean="0">
                <a:ln>
                  <a:solidFill>
                    <a:schemeClr val="accent2"/>
                  </a:solidFill>
                </a:ln>
                <a:solidFill>
                  <a:schemeClr val="accent4">
                    <a:lumMod val="20000"/>
                    <a:lumOff val="80000"/>
                  </a:schemeClr>
                </a:solidFill>
                <a:effectLst>
                  <a:glow rad="254000">
                    <a:schemeClr val="accent6">
                      <a:lumMod val="20000"/>
                      <a:lumOff val="80000"/>
                      <a:alpha val="60000"/>
                    </a:schemeClr>
                  </a:glow>
                </a:effectLst>
              </a:rPr>
              <a:t>-</a:t>
            </a:r>
            <a:r>
              <a:rPr lang="en-US" sz="9600" b="1" dirty="0" smtClean="0">
                <a:ln>
                  <a:solidFill>
                    <a:schemeClr val="accent2"/>
                  </a:solidFill>
                </a:ln>
                <a:solidFill>
                  <a:schemeClr val="accent4">
                    <a:lumMod val="20000"/>
                    <a:lumOff val="80000"/>
                  </a:schemeClr>
                </a:solidFill>
                <a:effectLst>
                  <a:glow rad="254000">
                    <a:schemeClr val="accent6">
                      <a:lumMod val="20000"/>
                      <a:lumOff val="80000"/>
                      <a:alpha val="60000"/>
                    </a:schemeClr>
                  </a:glow>
                </a:effectLst>
                <a:latin typeface="Erasmus" pitchFamily="2" charset="0"/>
              </a:rPr>
              <a:t>05</a:t>
            </a:r>
            <a:endParaRPr lang="en-US" sz="9600" b="1" dirty="0">
              <a:ln>
                <a:solidFill>
                  <a:schemeClr val="accent2"/>
                </a:solidFill>
              </a:ln>
              <a:solidFill>
                <a:schemeClr val="accent4">
                  <a:lumMod val="20000"/>
                  <a:lumOff val="80000"/>
                </a:schemeClr>
              </a:solidFill>
              <a:effectLst>
                <a:glow rad="254000">
                  <a:schemeClr val="accent6">
                    <a:lumMod val="20000"/>
                    <a:lumOff val="80000"/>
                    <a:alpha val="60000"/>
                  </a:schemeClr>
                </a:glow>
              </a:effectLst>
              <a:latin typeface="Erasmus" pitchFamily="2"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6954" y="2625921"/>
            <a:ext cx="1833372" cy="1014984"/>
          </a:xfrm>
          <a:prstGeom prst="rect">
            <a:avLst/>
          </a:prstGeom>
          <a:effectLst>
            <a:glow rad="381000">
              <a:schemeClr val="accent4">
                <a:lumMod val="20000"/>
                <a:lumOff val="80000"/>
                <a:alpha val="70000"/>
              </a:schemeClr>
            </a:glow>
          </a:effectLst>
        </p:spPr>
      </p:pic>
      <p:sp>
        <p:nvSpPr>
          <p:cNvPr id="9" name="TextBox 8"/>
          <p:cNvSpPr txBox="1"/>
          <p:nvPr/>
        </p:nvSpPr>
        <p:spPr>
          <a:xfrm>
            <a:off x="1986840" y="2348583"/>
            <a:ext cx="3815644" cy="1569660"/>
          </a:xfrm>
          <a:prstGeom prst="rect">
            <a:avLst/>
          </a:prstGeom>
          <a:noFill/>
        </p:spPr>
        <p:txBody>
          <a:bodyPr wrap="square" rtlCol="0">
            <a:spAutoFit/>
          </a:bodyPr>
          <a:lstStyle/>
          <a:p>
            <a:r>
              <a:rPr lang="en-US" sz="2400" b="1" dirty="0" smtClean="0">
                <a:solidFill>
                  <a:schemeClr val="accent4">
                    <a:lumMod val="20000"/>
                    <a:lumOff val="80000"/>
                  </a:schemeClr>
                </a:solidFill>
                <a:latin typeface="Arial" panose="020B0604020202020204" pitchFamily="34" charset="0"/>
                <a:cs typeface="Arial" panose="020B0604020202020204" pitchFamily="34" charset="0"/>
              </a:rPr>
              <a:t>A CD of this message will be available (free of charge) immediately following the service.</a:t>
            </a:r>
            <a:endParaRPr lang="en-US" sz="2400" b="1" dirty="0">
              <a:solidFill>
                <a:schemeClr val="accent4">
                  <a:lumMod val="20000"/>
                  <a:lumOff val="80000"/>
                </a:schemeClr>
              </a:solidFill>
              <a:latin typeface="Arial" panose="020B0604020202020204" pitchFamily="34" charset="0"/>
              <a:cs typeface="Arial" panose="020B0604020202020204" pitchFamily="34" charset="0"/>
            </a:endParaRPr>
          </a:p>
        </p:txBody>
      </p:sp>
      <p:sp>
        <p:nvSpPr>
          <p:cNvPr id="10" name="TextBox 9"/>
          <p:cNvSpPr txBox="1"/>
          <p:nvPr/>
        </p:nvSpPr>
        <p:spPr>
          <a:xfrm>
            <a:off x="2003772" y="4058847"/>
            <a:ext cx="3815644" cy="1200329"/>
          </a:xfrm>
          <a:prstGeom prst="rect">
            <a:avLst/>
          </a:prstGeom>
          <a:noFill/>
        </p:spPr>
        <p:txBody>
          <a:bodyPr wrap="square" rtlCol="0">
            <a:spAutoFit/>
          </a:bodyPr>
          <a:lstStyle/>
          <a:p>
            <a:r>
              <a:rPr lang="en-US" sz="2400" b="1" dirty="0" smtClean="0">
                <a:solidFill>
                  <a:schemeClr val="accent4">
                    <a:lumMod val="20000"/>
                    <a:lumOff val="80000"/>
                  </a:schemeClr>
                </a:solidFill>
                <a:latin typeface="Arial" panose="020B0604020202020204" pitchFamily="34" charset="0"/>
                <a:cs typeface="Arial" panose="020B0604020202020204" pitchFamily="34" charset="0"/>
              </a:rPr>
              <a:t>It will also be available for podcast later this week at calvaryokc.com</a:t>
            </a:r>
            <a:endParaRPr lang="en-US" sz="2400" b="1" dirty="0">
              <a:solidFill>
                <a:schemeClr val="accent4">
                  <a:lumMod val="20000"/>
                  <a:lumOff val="80000"/>
                </a:schemeClr>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7403" y="4055602"/>
            <a:ext cx="1532474" cy="1532474"/>
          </a:xfrm>
          <a:prstGeom prst="rect">
            <a:avLst/>
          </a:prstGeom>
          <a:effectLst>
            <a:glow rad="381000">
              <a:schemeClr val="accent4">
                <a:lumMod val="20000"/>
                <a:lumOff val="80000"/>
                <a:alpha val="70000"/>
              </a:schemeClr>
            </a:glow>
          </a:effectLst>
        </p:spPr>
      </p:pic>
    </p:spTree>
    <p:extLst>
      <p:ext uri="{BB962C8B-B14F-4D97-AF65-F5344CB8AC3E}">
        <p14:creationId xmlns:p14="http://schemas.microsoft.com/office/powerpoint/2010/main" val="2079524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r="-2000" b="-3000"/>
          </a:stretch>
        </a:blipFill>
        <a:effectLst/>
      </p:bgPr>
    </p:bg>
    <p:spTree>
      <p:nvGrpSpPr>
        <p:cNvPr id="1" name=""/>
        <p:cNvGrpSpPr/>
        <p:nvPr/>
      </p:nvGrpSpPr>
      <p:grpSpPr>
        <a:xfrm>
          <a:off x="0" y="0"/>
          <a:ext cx="0" cy="0"/>
          <a:chOff x="0" y="0"/>
          <a:chExt cx="0" cy="0"/>
        </a:xfrm>
      </p:grpSpPr>
      <p:sp>
        <p:nvSpPr>
          <p:cNvPr id="12" name="TextBox 11"/>
          <p:cNvSpPr txBox="1"/>
          <p:nvPr/>
        </p:nvSpPr>
        <p:spPr>
          <a:xfrm>
            <a:off x="148281" y="0"/>
            <a:ext cx="7352270" cy="830997"/>
          </a:xfrm>
          <a:prstGeom prst="rect">
            <a:avLst/>
          </a:prstGeom>
          <a:noFill/>
        </p:spPr>
        <p:txBody>
          <a:bodyPr wrap="square" rtlCol="0">
            <a:spAutoFit/>
          </a:bodyPr>
          <a:lstStyle/>
          <a:p>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rPr>
              <a:t>Joshua 04</a:t>
            </a:r>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rPr>
              <a:t>05</a:t>
            </a:r>
            <a:endParaRPr lang="en-US" sz="4800" dirty="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endParaRPr>
          </a:p>
        </p:txBody>
      </p:sp>
      <p:sp>
        <p:nvSpPr>
          <p:cNvPr id="13" name="TextBox 12"/>
          <p:cNvSpPr txBox="1"/>
          <p:nvPr/>
        </p:nvSpPr>
        <p:spPr>
          <a:xfrm>
            <a:off x="462845" y="830997"/>
            <a:ext cx="2966155" cy="584775"/>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10</a:t>
            </a:r>
            <a:r>
              <a:rPr lang="en-US" sz="3200" baseline="30000" dirty="0">
                <a:effectLst>
                  <a:outerShdw blurRad="38100" dist="38100" dir="2700000" algn="tl">
                    <a:srgbClr val="000000">
                      <a:alpha val="43137"/>
                    </a:srgbClr>
                  </a:outerShdw>
                </a:effectLst>
              </a:rPr>
              <a:t>th</a:t>
            </a:r>
            <a:r>
              <a:rPr lang="en-US" sz="3200" dirty="0">
                <a:effectLst>
                  <a:outerShdw blurRad="38100" dist="38100" dir="2700000" algn="tl">
                    <a:srgbClr val="000000">
                      <a:alpha val="43137"/>
                    </a:srgbClr>
                  </a:outerShdw>
                </a:effectLst>
              </a:rPr>
              <a:t> of Nisan</a:t>
            </a:r>
            <a:endParaRPr lang="en-US" sz="3200" dirty="0">
              <a:solidFill>
                <a:srgbClr val="FFC000"/>
              </a:solidFill>
              <a:effectLst>
                <a:outerShdw blurRad="38100" dist="38100" dir="2700000" algn="tl">
                  <a:srgbClr val="000000">
                    <a:alpha val="43137"/>
                  </a:srgbClr>
                </a:outerShdw>
              </a:effectLst>
            </a:endParaRPr>
          </a:p>
        </p:txBody>
      </p:sp>
      <p:sp>
        <p:nvSpPr>
          <p:cNvPr id="8" name="TextBox 7"/>
          <p:cNvSpPr txBox="1"/>
          <p:nvPr/>
        </p:nvSpPr>
        <p:spPr>
          <a:xfrm>
            <a:off x="3049349" y="838200"/>
            <a:ext cx="4658140" cy="584775"/>
          </a:xfrm>
          <a:prstGeom prst="rect">
            <a:avLst/>
          </a:prstGeom>
          <a:noFill/>
        </p:spPr>
        <p:txBody>
          <a:bodyPr wrap="square" rtlCol="0">
            <a:spAutoFit/>
          </a:bodyPr>
          <a:lstStyle/>
          <a:p>
            <a:r>
              <a:rPr lang="en-US" sz="3200" dirty="0" smtClean="0">
                <a:effectLst>
                  <a:outerShdw blurRad="38100" dist="38100" dir="2700000" algn="tl">
                    <a:srgbClr val="000000">
                      <a:alpha val="43137"/>
                    </a:srgbClr>
                  </a:outerShdw>
                </a:effectLst>
              </a:rPr>
              <a:t>~ 1</a:t>
            </a:r>
            <a:r>
              <a:rPr lang="en-US" sz="3200" baseline="30000" dirty="0" smtClean="0">
                <a:effectLst>
                  <a:outerShdw blurRad="38100" dist="38100" dir="2700000" algn="tl">
                    <a:srgbClr val="000000">
                      <a:alpha val="43137"/>
                    </a:srgbClr>
                  </a:outerShdw>
                </a:effectLst>
              </a:rPr>
              <a:t>st</a:t>
            </a:r>
            <a:r>
              <a:rPr lang="en-US" sz="3200" dirty="0" smtClean="0">
                <a:effectLst>
                  <a:outerShdw blurRad="38100" dist="38100" dir="2700000" algn="tl">
                    <a:srgbClr val="000000">
                      <a:alpha val="43137"/>
                    </a:srgbClr>
                  </a:outerShdw>
                </a:effectLst>
              </a:rPr>
              <a:t> day of Passover</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4349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r="-2000" b="-3000"/>
          </a:stretch>
        </a:blipFill>
        <a:effectLst/>
      </p:bgPr>
    </p:bg>
    <p:spTree>
      <p:nvGrpSpPr>
        <p:cNvPr id="1" name=""/>
        <p:cNvGrpSpPr/>
        <p:nvPr/>
      </p:nvGrpSpPr>
      <p:grpSpPr>
        <a:xfrm>
          <a:off x="0" y="0"/>
          <a:ext cx="0" cy="0"/>
          <a:chOff x="0" y="0"/>
          <a:chExt cx="0" cy="0"/>
        </a:xfrm>
      </p:grpSpPr>
      <p:sp>
        <p:nvSpPr>
          <p:cNvPr id="2" name="TextBox 1"/>
          <p:cNvSpPr txBox="1"/>
          <p:nvPr/>
        </p:nvSpPr>
        <p:spPr>
          <a:xfrm>
            <a:off x="148281" y="0"/>
            <a:ext cx="7352270" cy="830997"/>
          </a:xfrm>
          <a:prstGeom prst="rect">
            <a:avLst/>
          </a:prstGeom>
          <a:noFill/>
        </p:spPr>
        <p:txBody>
          <a:bodyPr wrap="square" rtlCol="0">
            <a:spAutoFit/>
          </a:bodyPr>
          <a:lstStyle/>
          <a:p>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rPr>
              <a:t>Joshua 04</a:t>
            </a:r>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rPr>
              <a:t>05</a:t>
            </a:r>
            <a:endParaRPr lang="en-US" sz="4800" dirty="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endParaRPr>
          </a:p>
        </p:txBody>
      </p:sp>
    </p:spTree>
    <p:extLst>
      <p:ext uri="{BB962C8B-B14F-4D97-AF65-F5344CB8AC3E}">
        <p14:creationId xmlns:p14="http://schemas.microsoft.com/office/powerpoint/2010/main" val="2066580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r="-2000" b="-3000"/>
          </a:stretch>
        </a:blipFill>
        <a:effectLst/>
      </p:bgPr>
    </p:bg>
    <p:spTree>
      <p:nvGrpSpPr>
        <p:cNvPr id="1" name=""/>
        <p:cNvGrpSpPr/>
        <p:nvPr/>
      </p:nvGrpSpPr>
      <p:grpSpPr>
        <a:xfrm>
          <a:off x="0" y="0"/>
          <a:ext cx="0" cy="0"/>
          <a:chOff x="0" y="0"/>
          <a:chExt cx="0" cy="0"/>
        </a:xfrm>
      </p:grpSpPr>
      <p:sp>
        <p:nvSpPr>
          <p:cNvPr id="12" name="TextBox 11"/>
          <p:cNvSpPr txBox="1"/>
          <p:nvPr/>
        </p:nvSpPr>
        <p:spPr>
          <a:xfrm>
            <a:off x="148281" y="0"/>
            <a:ext cx="7352270" cy="830997"/>
          </a:xfrm>
          <a:prstGeom prst="rect">
            <a:avLst/>
          </a:prstGeom>
          <a:noFill/>
        </p:spPr>
        <p:txBody>
          <a:bodyPr wrap="square" rtlCol="0">
            <a:spAutoFit/>
          </a:bodyPr>
          <a:lstStyle/>
          <a:p>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rPr>
              <a:t>Joshua 04</a:t>
            </a:r>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rPr>
              <a:t>05</a:t>
            </a:r>
            <a:endParaRPr lang="en-US" sz="4800" dirty="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endParaRPr>
          </a:p>
        </p:txBody>
      </p:sp>
      <p:sp>
        <p:nvSpPr>
          <p:cNvPr id="13" name="TextBox 12"/>
          <p:cNvSpPr txBox="1"/>
          <p:nvPr/>
        </p:nvSpPr>
        <p:spPr>
          <a:xfrm>
            <a:off x="462845" y="830997"/>
            <a:ext cx="8223955" cy="1569660"/>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Gal. 5:24 ~ </a:t>
            </a:r>
            <a:r>
              <a:rPr lang="en-US" sz="3200" dirty="0">
                <a:solidFill>
                  <a:srgbClr val="FFC000"/>
                </a:solidFill>
                <a:effectLst>
                  <a:outerShdw blurRad="38100" dist="38100" dir="2700000" algn="tl">
                    <a:srgbClr val="000000">
                      <a:alpha val="43137"/>
                    </a:srgbClr>
                  </a:outerShdw>
                </a:effectLst>
              </a:rPr>
              <a:t>And those </a:t>
            </a:r>
            <a:r>
              <a:rPr lang="en-US" sz="3200" i="1" dirty="0">
                <a:solidFill>
                  <a:srgbClr val="FFC000"/>
                </a:solidFill>
                <a:effectLst>
                  <a:outerShdw blurRad="38100" dist="38100" dir="2700000" algn="tl">
                    <a:srgbClr val="000000">
                      <a:alpha val="43137"/>
                    </a:srgbClr>
                  </a:outerShdw>
                </a:effectLst>
              </a:rPr>
              <a:t>who are</a:t>
            </a:r>
            <a:r>
              <a:rPr lang="en-US" sz="3200" dirty="0">
                <a:solidFill>
                  <a:srgbClr val="FFC000"/>
                </a:solidFill>
                <a:effectLst>
                  <a:outerShdw blurRad="38100" dist="38100" dir="2700000" algn="tl">
                    <a:srgbClr val="000000">
                      <a:alpha val="43137"/>
                    </a:srgbClr>
                  </a:outerShdw>
                </a:effectLst>
              </a:rPr>
              <a:t> Christ's have crucified the flesh with its passions and desires.</a:t>
            </a:r>
          </a:p>
        </p:txBody>
      </p:sp>
      <p:sp>
        <p:nvSpPr>
          <p:cNvPr id="5" name="TextBox 4"/>
          <p:cNvSpPr txBox="1"/>
          <p:nvPr/>
        </p:nvSpPr>
        <p:spPr>
          <a:xfrm>
            <a:off x="457200" y="2336860"/>
            <a:ext cx="8223955" cy="1569660"/>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Deut. 10:16 ~ </a:t>
            </a:r>
            <a:r>
              <a:rPr lang="en-US" sz="3200" dirty="0">
                <a:solidFill>
                  <a:srgbClr val="FFC000"/>
                </a:solidFill>
                <a:effectLst>
                  <a:outerShdw blurRad="38100" dist="38100" dir="2700000" algn="tl">
                    <a:srgbClr val="000000">
                      <a:alpha val="43137"/>
                    </a:srgbClr>
                  </a:outerShdw>
                </a:effectLst>
              </a:rPr>
              <a:t>Therefore circumcise the foreskin of your heart, and be stiff-necked no longer.</a:t>
            </a:r>
          </a:p>
        </p:txBody>
      </p:sp>
      <p:sp>
        <p:nvSpPr>
          <p:cNvPr id="6" name="TextBox 5"/>
          <p:cNvSpPr txBox="1"/>
          <p:nvPr/>
        </p:nvSpPr>
        <p:spPr>
          <a:xfrm>
            <a:off x="457200" y="3876040"/>
            <a:ext cx="8223955" cy="2554545"/>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Deut. 30:6 ~ </a:t>
            </a:r>
            <a:r>
              <a:rPr lang="en-US" sz="3200" dirty="0">
                <a:solidFill>
                  <a:srgbClr val="FFC000"/>
                </a:solidFill>
                <a:effectLst>
                  <a:outerShdw blurRad="38100" dist="38100" dir="2700000" algn="tl">
                    <a:srgbClr val="000000">
                      <a:alpha val="43137"/>
                    </a:srgbClr>
                  </a:outerShdw>
                </a:effectLst>
              </a:rPr>
              <a:t>And the Lord your God will circumcise your heart and the heart of your descendants, to love the Lord your God with all your heart and with all your soul, that you may live.</a:t>
            </a:r>
          </a:p>
        </p:txBody>
      </p:sp>
    </p:spTree>
    <p:extLst>
      <p:ext uri="{BB962C8B-B14F-4D97-AF65-F5344CB8AC3E}">
        <p14:creationId xmlns:p14="http://schemas.microsoft.com/office/powerpoint/2010/main" val="3862535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par>
                          <p:cTn id="17" fill="hold">
                            <p:stCondLst>
                              <p:cond delay="500"/>
                            </p:stCondLst>
                            <p:childTnLst>
                              <p:par>
                                <p:cTn id="18" presetID="9" presetClass="emph" presetSubtype="0" grpId="1" nodeType="afterEffect">
                                  <p:stCondLst>
                                    <p:cond delay="0"/>
                                  </p:stCondLst>
                                  <p:childTnLst>
                                    <p:set>
                                      <p:cBhvr rctx="PPT">
                                        <p:cTn id="19" dur="indefinite"/>
                                        <p:tgtEl>
                                          <p:spTgt spid="13"/>
                                        </p:tgtEl>
                                        <p:attrNameLst>
                                          <p:attrName>style.opacity</p:attrName>
                                        </p:attrNameLst>
                                      </p:cBhvr>
                                      <p:to>
                                        <p:strVal val="0.5"/>
                                      </p:to>
                                    </p:set>
                                    <p:animEffect filter="image" prLst="opacity: 0.5">
                                      <p:cBhvr rctx="IE">
                                        <p:cTn id="20" dur="indefinite"/>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par>
                          <p:cTn id="28" fill="hold">
                            <p:stCondLst>
                              <p:cond delay="500"/>
                            </p:stCondLst>
                            <p:childTnLst>
                              <p:par>
                                <p:cTn id="29" presetID="9" presetClass="emph" presetSubtype="0" grpId="1" nodeType="afterEffect">
                                  <p:stCondLst>
                                    <p:cond delay="0"/>
                                  </p:stCondLst>
                                  <p:childTnLst>
                                    <p:set>
                                      <p:cBhvr rctx="PPT">
                                        <p:cTn id="30" dur="indefinite"/>
                                        <p:tgtEl>
                                          <p:spTgt spid="5"/>
                                        </p:tgtEl>
                                        <p:attrNameLst>
                                          <p:attrName>style.opacity</p:attrName>
                                        </p:attrNameLst>
                                      </p:cBhvr>
                                      <p:to>
                                        <p:strVal val="0.5"/>
                                      </p:to>
                                    </p:set>
                                    <p:animEffect filter="image" prLst="opacity: 0.5">
                                      <p:cBhvr rctx="IE">
                                        <p:cTn id="31"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5" grpId="0"/>
      <p:bldP spid="5" grpId="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r="-2000" b="-3000"/>
          </a:stretch>
        </a:blipFill>
        <a:effectLst/>
      </p:bgPr>
    </p:bg>
    <p:spTree>
      <p:nvGrpSpPr>
        <p:cNvPr id="1" name=""/>
        <p:cNvGrpSpPr/>
        <p:nvPr/>
      </p:nvGrpSpPr>
      <p:grpSpPr>
        <a:xfrm>
          <a:off x="0" y="0"/>
          <a:ext cx="0" cy="0"/>
          <a:chOff x="0" y="0"/>
          <a:chExt cx="0" cy="0"/>
        </a:xfrm>
      </p:grpSpPr>
      <p:sp>
        <p:nvSpPr>
          <p:cNvPr id="12" name="TextBox 11"/>
          <p:cNvSpPr txBox="1"/>
          <p:nvPr/>
        </p:nvSpPr>
        <p:spPr>
          <a:xfrm>
            <a:off x="148281" y="0"/>
            <a:ext cx="7352270" cy="830997"/>
          </a:xfrm>
          <a:prstGeom prst="rect">
            <a:avLst/>
          </a:prstGeom>
          <a:noFill/>
        </p:spPr>
        <p:txBody>
          <a:bodyPr wrap="square" rtlCol="0">
            <a:spAutoFit/>
          </a:bodyPr>
          <a:lstStyle/>
          <a:p>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rPr>
              <a:t>Joshua 04</a:t>
            </a:r>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rPr>
              <a:t>05</a:t>
            </a:r>
            <a:endParaRPr lang="en-US" sz="4800" dirty="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endParaRPr>
          </a:p>
        </p:txBody>
      </p:sp>
      <p:sp>
        <p:nvSpPr>
          <p:cNvPr id="13" name="TextBox 12"/>
          <p:cNvSpPr txBox="1"/>
          <p:nvPr/>
        </p:nvSpPr>
        <p:spPr>
          <a:xfrm>
            <a:off x="462845" y="830997"/>
            <a:ext cx="8223955" cy="2062103"/>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Jer. 4:4a ~ </a:t>
            </a:r>
            <a:r>
              <a:rPr lang="en-US" sz="3200" dirty="0">
                <a:solidFill>
                  <a:srgbClr val="FFC000"/>
                </a:solidFill>
                <a:effectLst>
                  <a:outerShdw blurRad="38100" dist="38100" dir="2700000" algn="tl">
                    <a:srgbClr val="000000">
                      <a:alpha val="43137"/>
                    </a:srgbClr>
                  </a:outerShdw>
                </a:effectLst>
              </a:rPr>
              <a:t>Circumcise yourselves to the Lord,</a:t>
            </a:r>
          </a:p>
          <a:p>
            <a:r>
              <a:rPr lang="en-US" sz="3200" dirty="0">
                <a:solidFill>
                  <a:srgbClr val="FFC000"/>
                </a:solidFill>
                <a:effectLst>
                  <a:outerShdw blurRad="38100" dist="38100" dir="2700000" algn="tl">
                    <a:srgbClr val="000000">
                      <a:alpha val="43137"/>
                    </a:srgbClr>
                  </a:outerShdw>
                </a:effectLst>
              </a:rPr>
              <a:t>And take away the foreskins of your heart …</a:t>
            </a:r>
          </a:p>
        </p:txBody>
      </p:sp>
    </p:spTree>
    <p:extLst>
      <p:ext uri="{BB962C8B-B14F-4D97-AF65-F5344CB8AC3E}">
        <p14:creationId xmlns:p14="http://schemas.microsoft.com/office/powerpoint/2010/main" val="350228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r="-2000" b="-3000"/>
          </a:stretch>
        </a:blipFill>
        <a:effectLst/>
      </p:bgPr>
    </p:bg>
    <p:spTree>
      <p:nvGrpSpPr>
        <p:cNvPr id="1" name=""/>
        <p:cNvGrpSpPr/>
        <p:nvPr/>
      </p:nvGrpSpPr>
      <p:grpSpPr>
        <a:xfrm>
          <a:off x="0" y="0"/>
          <a:ext cx="0" cy="0"/>
          <a:chOff x="0" y="0"/>
          <a:chExt cx="0" cy="0"/>
        </a:xfrm>
      </p:grpSpPr>
      <p:sp>
        <p:nvSpPr>
          <p:cNvPr id="2" name="TextBox 1"/>
          <p:cNvSpPr txBox="1"/>
          <p:nvPr/>
        </p:nvSpPr>
        <p:spPr>
          <a:xfrm>
            <a:off x="148281" y="0"/>
            <a:ext cx="7352270" cy="830997"/>
          </a:xfrm>
          <a:prstGeom prst="rect">
            <a:avLst/>
          </a:prstGeom>
          <a:noFill/>
        </p:spPr>
        <p:txBody>
          <a:bodyPr wrap="square" rtlCol="0">
            <a:spAutoFit/>
          </a:bodyPr>
          <a:lstStyle/>
          <a:p>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rPr>
              <a:t>Joshua 04</a:t>
            </a:r>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rPr>
              <a:t>05</a:t>
            </a:r>
            <a:endParaRPr lang="en-US" sz="4800" dirty="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endParaRPr>
          </a:p>
        </p:txBody>
      </p:sp>
    </p:spTree>
    <p:extLst>
      <p:ext uri="{BB962C8B-B14F-4D97-AF65-F5344CB8AC3E}">
        <p14:creationId xmlns:p14="http://schemas.microsoft.com/office/powerpoint/2010/main" val="360216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r="-2000" b="-3000"/>
          </a:stretch>
        </a:blipFill>
        <a:effectLst/>
      </p:bgPr>
    </p:bg>
    <p:spTree>
      <p:nvGrpSpPr>
        <p:cNvPr id="1" name=""/>
        <p:cNvGrpSpPr/>
        <p:nvPr/>
      </p:nvGrpSpPr>
      <p:grpSpPr>
        <a:xfrm>
          <a:off x="0" y="0"/>
          <a:ext cx="0" cy="0"/>
          <a:chOff x="0" y="0"/>
          <a:chExt cx="0" cy="0"/>
        </a:xfrm>
      </p:grpSpPr>
      <p:sp>
        <p:nvSpPr>
          <p:cNvPr id="12" name="TextBox 11"/>
          <p:cNvSpPr txBox="1"/>
          <p:nvPr/>
        </p:nvSpPr>
        <p:spPr>
          <a:xfrm>
            <a:off x="148281" y="0"/>
            <a:ext cx="7352270" cy="830997"/>
          </a:xfrm>
          <a:prstGeom prst="rect">
            <a:avLst/>
          </a:prstGeom>
          <a:noFill/>
        </p:spPr>
        <p:txBody>
          <a:bodyPr wrap="square" rtlCol="0">
            <a:spAutoFit/>
          </a:bodyPr>
          <a:lstStyle/>
          <a:p>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rPr>
              <a:t>Joshua 04</a:t>
            </a:r>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rPr>
              <a:t>05</a:t>
            </a:r>
            <a:endParaRPr lang="en-US" sz="4800" dirty="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endParaRPr>
          </a:p>
        </p:txBody>
      </p:sp>
      <p:sp>
        <p:nvSpPr>
          <p:cNvPr id="13" name="TextBox 12"/>
          <p:cNvSpPr txBox="1"/>
          <p:nvPr/>
        </p:nvSpPr>
        <p:spPr>
          <a:xfrm>
            <a:off x="462845" y="830997"/>
            <a:ext cx="8223955" cy="1077218"/>
          </a:xfrm>
          <a:prstGeom prst="rect">
            <a:avLst/>
          </a:prstGeom>
          <a:noFill/>
        </p:spPr>
        <p:txBody>
          <a:bodyPr wrap="square" rtlCol="0">
            <a:spAutoFit/>
          </a:bodyPr>
          <a:lstStyle/>
          <a:p>
            <a:r>
              <a:rPr lang="en-US" sz="3200" dirty="0">
                <a:solidFill>
                  <a:srgbClr val="FFC000"/>
                </a:solidFill>
                <a:effectLst>
                  <a:outerShdw blurRad="38100" dist="38100" dir="2700000" algn="tl">
                    <a:srgbClr val="000000">
                      <a:alpha val="43137"/>
                    </a:srgbClr>
                  </a:outerShdw>
                </a:effectLst>
              </a:rPr>
              <a:t>Hill of the foreskins </a:t>
            </a:r>
            <a:r>
              <a:rPr lang="en-US" sz="3200" dirty="0">
                <a:effectLst>
                  <a:outerShdw blurRad="38100" dist="38100" dir="2700000" algn="tl">
                    <a:srgbClr val="000000">
                      <a:alpha val="43137"/>
                    </a:srgbClr>
                  </a:outerShdw>
                </a:effectLst>
              </a:rPr>
              <a:t>~ NASB, NIV – </a:t>
            </a:r>
            <a:r>
              <a:rPr lang="en-US" sz="3200" dirty="0">
                <a:solidFill>
                  <a:srgbClr val="FFC000"/>
                </a:solidFill>
                <a:effectLst>
                  <a:outerShdw blurRad="38100" dist="38100" dir="2700000" algn="tl">
                    <a:srgbClr val="000000">
                      <a:alpha val="43137"/>
                    </a:srgbClr>
                  </a:outerShdw>
                </a:effectLst>
              </a:rPr>
              <a:t>Gibeath Haaraloth</a:t>
            </a:r>
          </a:p>
        </p:txBody>
      </p:sp>
    </p:spTree>
    <p:extLst>
      <p:ext uri="{BB962C8B-B14F-4D97-AF65-F5344CB8AC3E}">
        <p14:creationId xmlns:p14="http://schemas.microsoft.com/office/powerpoint/2010/main" val="1044274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r="-2000" b="-3000"/>
          </a:stretch>
        </a:blipFill>
        <a:effectLst/>
      </p:bgPr>
    </p:bg>
    <p:spTree>
      <p:nvGrpSpPr>
        <p:cNvPr id="1" name=""/>
        <p:cNvGrpSpPr/>
        <p:nvPr/>
      </p:nvGrpSpPr>
      <p:grpSpPr>
        <a:xfrm>
          <a:off x="0" y="0"/>
          <a:ext cx="0" cy="0"/>
          <a:chOff x="0" y="0"/>
          <a:chExt cx="0" cy="0"/>
        </a:xfrm>
      </p:grpSpPr>
      <p:sp>
        <p:nvSpPr>
          <p:cNvPr id="2" name="TextBox 1"/>
          <p:cNvSpPr txBox="1"/>
          <p:nvPr/>
        </p:nvSpPr>
        <p:spPr>
          <a:xfrm>
            <a:off x="148281" y="0"/>
            <a:ext cx="7352270" cy="830997"/>
          </a:xfrm>
          <a:prstGeom prst="rect">
            <a:avLst/>
          </a:prstGeom>
          <a:noFill/>
        </p:spPr>
        <p:txBody>
          <a:bodyPr wrap="square" rtlCol="0">
            <a:spAutoFit/>
          </a:bodyPr>
          <a:lstStyle/>
          <a:p>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rPr>
              <a:t>Joshua 04</a:t>
            </a:r>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rPr>
              <a:t>05</a:t>
            </a:r>
            <a:endParaRPr lang="en-US" sz="4800" dirty="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endParaRPr>
          </a:p>
        </p:txBody>
      </p:sp>
    </p:spTree>
    <p:extLst>
      <p:ext uri="{BB962C8B-B14F-4D97-AF65-F5344CB8AC3E}">
        <p14:creationId xmlns:p14="http://schemas.microsoft.com/office/powerpoint/2010/main" val="1629178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r="-2000" b="-3000"/>
          </a:stretch>
        </a:blipFill>
        <a:effectLst/>
      </p:bgPr>
    </p:bg>
    <p:spTree>
      <p:nvGrpSpPr>
        <p:cNvPr id="1" name=""/>
        <p:cNvGrpSpPr/>
        <p:nvPr/>
      </p:nvGrpSpPr>
      <p:grpSpPr>
        <a:xfrm>
          <a:off x="0" y="0"/>
          <a:ext cx="0" cy="0"/>
          <a:chOff x="0" y="0"/>
          <a:chExt cx="0" cy="0"/>
        </a:xfrm>
      </p:grpSpPr>
      <p:sp>
        <p:nvSpPr>
          <p:cNvPr id="12" name="TextBox 11"/>
          <p:cNvSpPr txBox="1"/>
          <p:nvPr/>
        </p:nvSpPr>
        <p:spPr>
          <a:xfrm>
            <a:off x="148281" y="0"/>
            <a:ext cx="7352270" cy="830997"/>
          </a:xfrm>
          <a:prstGeom prst="rect">
            <a:avLst/>
          </a:prstGeom>
          <a:noFill/>
        </p:spPr>
        <p:txBody>
          <a:bodyPr wrap="square" rtlCol="0">
            <a:spAutoFit/>
          </a:bodyPr>
          <a:lstStyle/>
          <a:p>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rPr>
              <a:t>Joshua 04</a:t>
            </a:r>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rPr>
              <a:t>05</a:t>
            </a:r>
            <a:endParaRPr lang="en-US" sz="4800" dirty="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endParaRPr>
          </a:p>
        </p:txBody>
      </p:sp>
      <p:pic>
        <p:nvPicPr>
          <p:cNvPr id="2" name="Picture 1"/>
          <p:cNvPicPr>
            <a:picLocks noChangeAspect="1"/>
          </p:cNvPicPr>
          <p:nvPr/>
        </p:nvPicPr>
        <p:blipFill rotWithShape="1">
          <a:blip r:embed="rId3"/>
          <a:srcRect l="41250" t="14816" r="15417" b="24444"/>
          <a:stretch/>
        </p:blipFill>
        <p:spPr>
          <a:xfrm>
            <a:off x="512618" y="872836"/>
            <a:ext cx="7204364" cy="5680364"/>
          </a:xfrm>
          <a:prstGeom prst="rect">
            <a:avLst/>
          </a:prstGeom>
          <a:effectLst>
            <a:softEdge rad="127000"/>
          </a:effectLst>
        </p:spPr>
      </p:pic>
      <p:sp>
        <p:nvSpPr>
          <p:cNvPr id="3" name="Oval 2"/>
          <p:cNvSpPr/>
          <p:nvPr/>
        </p:nvSpPr>
        <p:spPr>
          <a:xfrm>
            <a:off x="4953000" y="4193888"/>
            <a:ext cx="149512" cy="149512"/>
          </a:xfrm>
          <a:prstGeom prst="ellipse">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876800" y="3886200"/>
            <a:ext cx="149512" cy="149512"/>
          </a:xfrm>
          <a:prstGeom prst="ellipse">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648200" y="4114800"/>
            <a:ext cx="149512" cy="149512"/>
          </a:xfrm>
          <a:prstGeom prst="ellipse">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120077" y="2819400"/>
            <a:ext cx="1509323" cy="461665"/>
          </a:xfrm>
          <a:prstGeom prst="rect">
            <a:avLst/>
          </a:prstGeom>
          <a:noFill/>
        </p:spPr>
        <p:txBody>
          <a:bodyPr wrap="square" rtlCol="0">
            <a:spAutoFit/>
          </a:bodyPr>
          <a:lstStyle/>
          <a:p>
            <a:r>
              <a:rPr lang="en-US" sz="2400" dirty="0" smtClean="0"/>
              <a:t>Gilgal?</a:t>
            </a:r>
            <a:endParaRPr lang="en-US" sz="2400" dirty="0"/>
          </a:p>
        </p:txBody>
      </p:sp>
      <p:sp>
        <p:nvSpPr>
          <p:cNvPr id="10" name="TextBox 9"/>
          <p:cNvSpPr txBox="1"/>
          <p:nvPr/>
        </p:nvSpPr>
        <p:spPr>
          <a:xfrm>
            <a:off x="5077691" y="4789660"/>
            <a:ext cx="2008909" cy="515985"/>
          </a:xfrm>
          <a:prstGeom prst="rect">
            <a:avLst/>
          </a:prstGeom>
          <a:noFill/>
        </p:spPr>
        <p:txBody>
          <a:bodyPr wrap="square" rtlCol="0">
            <a:spAutoFit/>
          </a:bodyPr>
          <a:lstStyle/>
          <a:p>
            <a:r>
              <a:rPr lang="en-US" sz="2400" dirty="0" smtClean="0">
                <a:effectLst>
                  <a:outerShdw blurRad="38100" dist="38100" dir="2700000" algn="tl">
                    <a:srgbClr val="000000">
                      <a:alpha val="43137"/>
                    </a:srgbClr>
                  </a:outerShdw>
                </a:effectLst>
              </a:rPr>
              <a:t>Bethabara?</a:t>
            </a:r>
            <a:endParaRPr lang="en-US" sz="2400" dirty="0">
              <a:effectLst>
                <a:outerShdw blurRad="38100" dist="38100" dir="2700000" algn="tl">
                  <a:srgbClr val="000000">
                    <a:alpha val="43137"/>
                  </a:srgbClr>
                </a:outerShdw>
              </a:effectLst>
            </a:endParaRPr>
          </a:p>
        </p:txBody>
      </p:sp>
      <p:sp>
        <p:nvSpPr>
          <p:cNvPr id="11" name="TextBox 10"/>
          <p:cNvSpPr txBox="1"/>
          <p:nvPr/>
        </p:nvSpPr>
        <p:spPr>
          <a:xfrm>
            <a:off x="2910277" y="3352800"/>
            <a:ext cx="1509323" cy="461665"/>
          </a:xfrm>
          <a:prstGeom prst="rect">
            <a:avLst/>
          </a:prstGeom>
          <a:noFill/>
        </p:spPr>
        <p:txBody>
          <a:bodyPr wrap="square" rtlCol="0">
            <a:spAutoFit/>
          </a:bodyPr>
          <a:lstStyle/>
          <a:p>
            <a:r>
              <a:rPr lang="en-US" sz="2400" dirty="0" smtClean="0"/>
              <a:t>Jericho</a:t>
            </a:r>
            <a:endParaRPr lang="en-US" sz="2400" dirty="0"/>
          </a:p>
        </p:txBody>
      </p:sp>
      <p:cxnSp>
        <p:nvCxnSpPr>
          <p:cNvPr id="6" name="Straight Arrow Connector 5"/>
          <p:cNvCxnSpPr/>
          <p:nvPr/>
        </p:nvCxnSpPr>
        <p:spPr>
          <a:xfrm flipH="1">
            <a:off x="5077691" y="3352800"/>
            <a:ext cx="484909" cy="461665"/>
          </a:xfrm>
          <a:prstGeom prst="straightConnector1">
            <a:avLst/>
          </a:prstGeom>
          <a:ln w="28575">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824416" y="3814465"/>
            <a:ext cx="757744" cy="309715"/>
          </a:xfrm>
          <a:prstGeom prst="straightConnector1">
            <a:avLst/>
          </a:prstGeom>
          <a:ln w="28575">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5227249" y="4419600"/>
            <a:ext cx="557599" cy="370060"/>
          </a:xfrm>
          <a:prstGeom prst="straightConnector1">
            <a:avLst/>
          </a:prstGeom>
          <a:ln w="28575">
            <a:solidFill>
              <a:schemeClr val="bg1"/>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4008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par>
                          <p:cTn id="32" fill="hold">
                            <p:stCondLst>
                              <p:cond delay="2500"/>
                            </p:stCondLst>
                            <p:childTnLst>
                              <p:par>
                                <p:cTn id="33" presetID="22" presetClass="entr" presetSubtype="2"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right)">
                                      <p:cBhvr>
                                        <p:cTn id="35" dur="500"/>
                                        <p:tgtEl>
                                          <p:spTgt spid="6"/>
                                        </p:tgtEl>
                                      </p:cBhvr>
                                    </p:animEffect>
                                  </p:childTnLst>
                                </p:cTn>
                              </p:par>
                            </p:childTnLst>
                          </p:cTn>
                        </p:par>
                        <p:par>
                          <p:cTn id="36" fill="hold">
                            <p:stCondLst>
                              <p:cond delay="3000"/>
                            </p:stCondLst>
                            <p:childTnLst>
                              <p:par>
                                <p:cTn id="37" presetID="53" presetClass="entr" presetSubtype="16"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animEffect transition="in" filter="fade">
                                      <p:cBhvr>
                                        <p:cTn id="41" dur="500"/>
                                        <p:tgtEl>
                                          <p:spTgt spid="7"/>
                                        </p:tgtEl>
                                      </p:cBhvr>
                                    </p:animEffect>
                                  </p:childTnLst>
                                </p:cTn>
                              </p:par>
                            </p:childTnLst>
                          </p:cTn>
                        </p:par>
                        <p:par>
                          <p:cTn id="42" fill="hold">
                            <p:stCondLst>
                              <p:cond delay="3500"/>
                            </p:stCondLst>
                            <p:childTnLst>
                              <p:par>
                                <p:cTn id="43" presetID="53" presetClass="entr" presetSubtype="16"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childTnLst>
                          </p:cTn>
                        </p:par>
                        <p:par>
                          <p:cTn id="48" fill="hold">
                            <p:stCondLst>
                              <p:cond delay="4000"/>
                            </p:stCondLst>
                            <p:childTnLst>
                              <p:par>
                                <p:cTn id="49" presetID="22" presetClass="entr" presetSubtype="8"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left)">
                                      <p:cBhvr>
                                        <p:cTn id="51" dur="500"/>
                                        <p:tgtEl>
                                          <p:spTgt spid="14"/>
                                        </p:tgtEl>
                                      </p:cBhvr>
                                    </p:animEffect>
                                  </p:childTnLst>
                                </p:cTn>
                              </p:par>
                            </p:childTnLst>
                          </p:cTn>
                        </p:par>
                        <p:par>
                          <p:cTn id="52" fill="hold">
                            <p:stCondLst>
                              <p:cond delay="4500"/>
                            </p:stCondLst>
                            <p:childTnLst>
                              <p:par>
                                <p:cTn id="53" presetID="53" presetClass="entr" presetSubtype="16" fill="hold" grpId="0" nodeType="after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fltVal val="0"/>
                                          </p:val>
                                        </p:tav>
                                        <p:tav tm="100000">
                                          <p:val>
                                            <p:strVal val="#ppt_h"/>
                                          </p:val>
                                        </p:tav>
                                      </p:tavLst>
                                    </p:anim>
                                    <p:animEffect transition="in" filter="fade">
                                      <p:cBhvr>
                                        <p:cTn id="5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4"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r="-2000" b="-3000"/>
          </a:stretch>
        </a:blipFill>
        <a:effectLst/>
      </p:bgPr>
    </p:bg>
    <p:spTree>
      <p:nvGrpSpPr>
        <p:cNvPr id="1" name=""/>
        <p:cNvGrpSpPr/>
        <p:nvPr/>
      </p:nvGrpSpPr>
      <p:grpSpPr>
        <a:xfrm>
          <a:off x="0" y="0"/>
          <a:ext cx="0" cy="0"/>
          <a:chOff x="0" y="0"/>
          <a:chExt cx="0" cy="0"/>
        </a:xfrm>
      </p:grpSpPr>
      <p:sp>
        <p:nvSpPr>
          <p:cNvPr id="2" name="TextBox 1"/>
          <p:cNvSpPr txBox="1"/>
          <p:nvPr/>
        </p:nvSpPr>
        <p:spPr>
          <a:xfrm>
            <a:off x="148281" y="0"/>
            <a:ext cx="7352270" cy="830997"/>
          </a:xfrm>
          <a:prstGeom prst="rect">
            <a:avLst/>
          </a:prstGeom>
          <a:noFill/>
        </p:spPr>
        <p:txBody>
          <a:bodyPr wrap="square" rtlCol="0">
            <a:spAutoFit/>
          </a:bodyPr>
          <a:lstStyle/>
          <a:p>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rPr>
              <a:t>Joshua 04</a:t>
            </a:r>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rPr>
              <a:t>05</a:t>
            </a:r>
            <a:endParaRPr lang="en-US" sz="4800" dirty="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endParaRPr>
          </a:p>
        </p:txBody>
      </p:sp>
    </p:spTree>
    <p:extLst>
      <p:ext uri="{BB962C8B-B14F-4D97-AF65-F5344CB8AC3E}">
        <p14:creationId xmlns:p14="http://schemas.microsoft.com/office/powerpoint/2010/main" val="1721341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r="-2000" b="-3000"/>
          </a:stretch>
        </a:blipFill>
        <a:effectLst/>
      </p:bgPr>
    </p:bg>
    <p:spTree>
      <p:nvGrpSpPr>
        <p:cNvPr id="1" name=""/>
        <p:cNvGrpSpPr/>
        <p:nvPr/>
      </p:nvGrpSpPr>
      <p:grpSpPr>
        <a:xfrm>
          <a:off x="0" y="0"/>
          <a:ext cx="0" cy="0"/>
          <a:chOff x="0" y="0"/>
          <a:chExt cx="0" cy="0"/>
        </a:xfrm>
      </p:grpSpPr>
      <p:sp>
        <p:nvSpPr>
          <p:cNvPr id="13" name="TextBox 12"/>
          <p:cNvSpPr txBox="1"/>
          <p:nvPr/>
        </p:nvSpPr>
        <p:spPr>
          <a:xfrm>
            <a:off x="462845" y="830997"/>
            <a:ext cx="8252178" cy="1077218"/>
          </a:xfrm>
          <a:prstGeom prst="rect">
            <a:avLst/>
          </a:prstGeom>
          <a:noFill/>
        </p:spPr>
        <p:txBody>
          <a:bodyPr wrap="square" rtlCol="0">
            <a:spAutoFit/>
          </a:bodyPr>
          <a:lstStyle/>
          <a:p>
            <a:r>
              <a:rPr lang="en-US" sz="3200" dirty="0" smtClean="0">
                <a:effectLst>
                  <a:outerShdw blurRad="38100" dist="38100" dir="2700000" algn="tl">
                    <a:srgbClr val="000000">
                      <a:alpha val="43137"/>
                    </a:srgbClr>
                  </a:outerShdw>
                </a:effectLst>
              </a:rPr>
              <a:t>Theophany ~ preincarnate manifestation of Jesus</a:t>
            </a:r>
            <a:endParaRPr lang="en-US" sz="3200" dirty="0">
              <a:solidFill>
                <a:srgbClr val="FFC000"/>
              </a:solidFill>
              <a:effectLst>
                <a:outerShdw blurRad="38100" dist="38100" dir="2700000" algn="tl">
                  <a:srgbClr val="000000">
                    <a:alpha val="43137"/>
                  </a:srgbClr>
                </a:outerShdw>
              </a:effectLst>
            </a:endParaRPr>
          </a:p>
        </p:txBody>
      </p:sp>
      <p:sp>
        <p:nvSpPr>
          <p:cNvPr id="12" name="TextBox 11"/>
          <p:cNvSpPr txBox="1"/>
          <p:nvPr/>
        </p:nvSpPr>
        <p:spPr>
          <a:xfrm>
            <a:off x="148281" y="0"/>
            <a:ext cx="7352270" cy="830997"/>
          </a:xfrm>
          <a:prstGeom prst="rect">
            <a:avLst/>
          </a:prstGeom>
          <a:noFill/>
        </p:spPr>
        <p:txBody>
          <a:bodyPr wrap="square" rtlCol="0">
            <a:spAutoFit/>
          </a:bodyPr>
          <a:lstStyle/>
          <a:p>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rPr>
              <a:t>Joshua 04</a:t>
            </a:r>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rPr>
              <a:t>05</a:t>
            </a:r>
            <a:endParaRPr lang="en-US" sz="4800" dirty="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endParaRPr>
          </a:p>
        </p:txBody>
      </p:sp>
    </p:spTree>
    <p:extLst>
      <p:ext uri="{BB962C8B-B14F-4D97-AF65-F5344CB8AC3E}">
        <p14:creationId xmlns:p14="http://schemas.microsoft.com/office/powerpoint/2010/main" val="1462630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r="-2000" b="-3000"/>
          </a:stretch>
        </a:blipFill>
        <a:effectLst/>
      </p:bgPr>
    </p:bg>
    <p:spTree>
      <p:nvGrpSpPr>
        <p:cNvPr id="1" name=""/>
        <p:cNvGrpSpPr/>
        <p:nvPr/>
      </p:nvGrpSpPr>
      <p:grpSpPr>
        <a:xfrm>
          <a:off x="0" y="0"/>
          <a:ext cx="0" cy="0"/>
          <a:chOff x="0" y="0"/>
          <a:chExt cx="0" cy="0"/>
        </a:xfrm>
      </p:grpSpPr>
      <p:sp>
        <p:nvSpPr>
          <p:cNvPr id="12" name="TextBox 11"/>
          <p:cNvSpPr txBox="1"/>
          <p:nvPr/>
        </p:nvSpPr>
        <p:spPr>
          <a:xfrm>
            <a:off x="148281" y="0"/>
            <a:ext cx="7352270" cy="830997"/>
          </a:xfrm>
          <a:prstGeom prst="rect">
            <a:avLst/>
          </a:prstGeom>
          <a:noFill/>
        </p:spPr>
        <p:txBody>
          <a:bodyPr wrap="square" rtlCol="0">
            <a:spAutoFit/>
          </a:bodyPr>
          <a:lstStyle/>
          <a:p>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rPr>
              <a:t>Joshua 04</a:t>
            </a:r>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rPr>
              <a:t>05</a:t>
            </a:r>
            <a:endParaRPr lang="en-US" sz="4800" dirty="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endParaRPr>
          </a:p>
        </p:txBody>
      </p:sp>
      <p:sp>
        <p:nvSpPr>
          <p:cNvPr id="13" name="TextBox 12"/>
          <p:cNvSpPr txBox="1"/>
          <p:nvPr/>
        </p:nvSpPr>
        <p:spPr>
          <a:xfrm>
            <a:off x="462845" y="830997"/>
            <a:ext cx="8252178" cy="1569660"/>
          </a:xfrm>
          <a:prstGeom prst="rect">
            <a:avLst/>
          </a:prstGeom>
          <a:noFill/>
        </p:spPr>
        <p:txBody>
          <a:bodyPr wrap="square" rtlCol="0">
            <a:spAutoFit/>
          </a:bodyPr>
          <a:lstStyle/>
          <a:p>
            <a:r>
              <a:rPr lang="en-US" sz="3200" dirty="0">
                <a:solidFill>
                  <a:srgbClr val="FFC000"/>
                </a:solidFill>
                <a:effectLst>
                  <a:outerShdw blurRad="38100" dist="38100" dir="2700000" algn="tl">
                    <a:srgbClr val="000000">
                      <a:alpha val="43137"/>
                    </a:srgbClr>
                  </a:outerShdw>
                </a:effectLst>
              </a:rPr>
              <a:t>Jeffery Peters ~ </a:t>
            </a:r>
            <a:r>
              <a:rPr lang="en-US" sz="3200" dirty="0">
                <a:effectLst>
                  <a:outerShdw blurRad="38100" dist="38100" dir="2700000" algn="tl">
                    <a:srgbClr val="000000">
                      <a:alpha val="43137"/>
                    </a:srgbClr>
                  </a:outerShdw>
                </a:effectLst>
              </a:rPr>
              <a:t>"For … God to close off the Jordan is less trouble than for us to turn off a tap."</a:t>
            </a:r>
          </a:p>
        </p:txBody>
      </p:sp>
    </p:spTree>
    <p:extLst>
      <p:ext uri="{BB962C8B-B14F-4D97-AF65-F5344CB8AC3E}">
        <p14:creationId xmlns:p14="http://schemas.microsoft.com/office/powerpoint/2010/main" val="28052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r="-2000" b="-3000"/>
          </a:stretch>
        </a:blipFill>
        <a:effectLst/>
      </p:bgPr>
    </p:bg>
    <p:spTree>
      <p:nvGrpSpPr>
        <p:cNvPr id="1" name=""/>
        <p:cNvGrpSpPr/>
        <p:nvPr/>
      </p:nvGrpSpPr>
      <p:grpSpPr>
        <a:xfrm>
          <a:off x="0" y="0"/>
          <a:ext cx="0" cy="0"/>
          <a:chOff x="0" y="0"/>
          <a:chExt cx="0" cy="0"/>
        </a:xfrm>
      </p:grpSpPr>
      <p:sp>
        <p:nvSpPr>
          <p:cNvPr id="12" name="TextBox 11"/>
          <p:cNvSpPr txBox="1"/>
          <p:nvPr/>
        </p:nvSpPr>
        <p:spPr>
          <a:xfrm>
            <a:off x="148281" y="0"/>
            <a:ext cx="7352270" cy="830997"/>
          </a:xfrm>
          <a:prstGeom prst="rect">
            <a:avLst/>
          </a:prstGeom>
          <a:noFill/>
        </p:spPr>
        <p:txBody>
          <a:bodyPr wrap="square" rtlCol="0">
            <a:spAutoFit/>
          </a:bodyPr>
          <a:lstStyle/>
          <a:p>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rPr>
              <a:t>Joshua 04</a:t>
            </a:r>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rPr>
              <a:t>05</a:t>
            </a:r>
            <a:endParaRPr lang="en-US" sz="4800" dirty="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861427315"/>
              </p:ext>
            </p:extLst>
          </p:nvPr>
        </p:nvGraphicFramePr>
        <p:xfrm>
          <a:off x="457200" y="914400"/>
          <a:ext cx="8305800" cy="4648200"/>
        </p:xfrm>
        <a:graphic>
          <a:graphicData uri="http://schemas.openxmlformats.org/drawingml/2006/table">
            <a:tbl>
              <a:tblPr firstRow="1" bandRow="1">
                <a:tableStyleId>{5C22544A-7EE6-4342-B048-85BDC9FD1C3A}</a:tableStyleId>
              </a:tblPr>
              <a:tblGrid>
                <a:gridCol w="2209800"/>
                <a:gridCol w="4419600"/>
                <a:gridCol w="1676400"/>
              </a:tblGrid>
              <a:tr h="581025">
                <a:tc gridSpan="3">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hMerge="1">
                  <a:txBody>
                    <a:bodyPr/>
                    <a:lstStyle/>
                    <a:p>
                      <a:endParaRPr lang="en-US"/>
                    </a:p>
                  </a:txBody>
                  <a:tcPr/>
                </a:tc>
                <a:tc hMerge="1">
                  <a:txBody>
                    <a:bodyPr/>
                    <a:lstStyle/>
                    <a:p>
                      <a:endParaRPr lang="en-US" dirty="0"/>
                    </a:p>
                  </a:txBody>
                  <a:tcPr>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r>
              <a:tr h="581025">
                <a:tc>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r>
              <a:tr h="581025">
                <a:tc>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r>
              <a:tr h="581025">
                <a:tc>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r>
              <a:tr h="581025">
                <a:tc>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r>
              <a:tr h="581025">
                <a:tc>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r>
              <a:tr h="581025">
                <a:tc gridSpan="3">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hMerge="1">
                  <a:txBody>
                    <a:bodyPr/>
                    <a:lstStyle/>
                    <a:p>
                      <a:endParaRPr lang="en-US"/>
                    </a:p>
                  </a:txBody>
                  <a:tcPr/>
                </a:tc>
                <a:tc hMerge="1">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r>
              <a:tr h="581025">
                <a:tc>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c>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noFill/>
                  </a:tcPr>
                </a:tc>
              </a:tr>
            </a:tbl>
          </a:graphicData>
        </a:graphic>
      </p:graphicFrame>
      <p:sp>
        <p:nvSpPr>
          <p:cNvPr id="3" name="TextBox 2"/>
          <p:cNvSpPr txBox="1"/>
          <p:nvPr/>
        </p:nvSpPr>
        <p:spPr>
          <a:xfrm>
            <a:off x="457200" y="914400"/>
            <a:ext cx="8305800" cy="523220"/>
          </a:xfrm>
          <a:prstGeom prst="rect">
            <a:avLst/>
          </a:prstGeom>
          <a:noFill/>
        </p:spPr>
        <p:txBody>
          <a:bodyPr wrap="square" rtlCol="0">
            <a:spAutoFit/>
          </a:bodyPr>
          <a:lstStyle/>
          <a:p>
            <a:pPr algn="ctr"/>
            <a:r>
              <a:rPr lang="en-US" sz="2800" dirty="0" smtClean="0">
                <a:solidFill>
                  <a:srgbClr val="FFC000"/>
                </a:solidFill>
                <a:effectLst>
                  <a:outerShdw blurRad="38100" dist="38100" dir="2700000" algn="tl">
                    <a:srgbClr val="000000">
                      <a:alpha val="43137"/>
                    </a:srgbClr>
                  </a:outerShdw>
                </a:effectLst>
              </a:rPr>
              <a:t>The Angel of the LORD</a:t>
            </a:r>
            <a:endParaRPr lang="en-US" sz="2800" dirty="0">
              <a:solidFill>
                <a:srgbClr val="FFC000"/>
              </a:solidFill>
              <a:effectLst>
                <a:outerShdw blurRad="38100" dist="38100" dir="2700000" algn="tl">
                  <a:srgbClr val="000000">
                    <a:alpha val="43137"/>
                  </a:srgbClr>
                </a:outerShdw>
              </a:effectLst>
            </a:endParaRPr>
          </a:p>
        </p:txBody>
      </p:sp>
      <p:sp>
        <p:nvSpPr>
          <p:cNvPr id="4" name="TextBox 3"/>
          <p:cNvSpPr txBox="1"/>
          <p:nvPr/>
        </p:nvSpPr>
        <p:spPr>
          <a:xfrm>
            <a:off x="620638" y="1524000"/>
            <a:ext cx="1873642" cy="523220"/>
          </a:xfrm>
          <a:prstGeom prst="rect">
            <a:avLst/>
          </a:prstGeom>
          <a:noFill/>
        </p:spPr>
        <p:txBody>
          <a:bodyPr wrap="square" rtlCol="0">
            <a:spAutoFit/>
          </a:bodyPr>
          <a:lstStyle/>
          <a:p>
            <a:pPr algn="ctr"/>
            <a:r>
              <a:rPr lang="en-US" sz="2800" dirty="0" smtClean="0">
                <a:effectLst>
                  <a:outerShdw blurRad="38100" dist="38100" dir="2700000" algn="tl">
                    <a:srgbClr val="000000">
                      <a:alpha val="43137"/>
                    </a:srgbClr>
                  </a:outerShdw>
                </a:effectLst>
              </a:rPr>
              <a:t>Gen. 16</a:t>
            </a:r>
            <a:endParaRPr lang="en-US" sz="2800" dirty="0">
              <a:effectLst>
                <a:outerShdw blurRad="38100" dist="38100" dir="2700000" algn="tl">
                  <a:srgbClr val="000000">
                    <a:alpha val="43137"/>
                  </a:srgbClr>
                </a:outerShdw>
              </a:effectLst>
            </a:endParaRPr>
          </a:p>
        </p:txBody>
      </p:sp>
      <p:sp>
        <p:nvSpPr>
          <p:cNvPr id="7" name="TextBox 6"/>
          <p:cNvSpPr txBox="1"/>
          <p:nvPr/>
        </p:nvSpPr>
        <p:spPr>
          <a:xfrm>
            <a:off x="620638" y="2087900"/>
            <a:ext cx="1873642" cy="523220"/>
          </a:xfrm>
          <a:prstGeom prst="rect">
            <a:avLst/>
          </a:prstGeom>
          <a:noFill/>
        </p:spPr>
        <p:txBody>
          <a:bodyPr wrap="square" rtlCol="0">
            <a:spAutoFit/>
          </a:bodyPr>
          <a:lstStyle/>
          <a:p>
            <a:pPr algn="ctr"/>
            <a:r>
              <a:rPr lang="en-US" sz="2800" dirty="0" smtClean="0">
                <a:effectLst>
                  <a:outerShdw blurRad="38100" dist="38100" dir="2700000" algn="tl">
                    <a:srgbClr val="000000">
                      <a:alpha val="43137"/>
                    </a:srgbClr>
                  </a:outerShdw>
                </a:effectLst>
              </a:rPr>
              <a:t>Num. 22</a:t>
            </a:r>
            <a:endParaRPr lang="en-US" sz="2800" dirty="0">
              <a:effectLst>
                <a:outerShdw blurRad="38100" dist="38100" dir="2700000" algn="tl">
                  <a:srgbClr val="000000">
                    <a:alpha val="43137"/>
                  </a:srgbClr>
                </a:outerShdw>
              </a:effectLst>
            </a:endParaRPr>
          </a:p>
        </p:txBody>
      </p:sp>
      <p:sp>
        <p:nvSpPr>
          <p:cNvPr id="8" name="TextBox 7"/>
          <p:cNvSpPr txBox="1"/>
          <p:nvPr/>
        </p:nvSpPr>
        <p:spPr>
          <a:xfrm>
            <a:off x="620638" y="2687340"/>
            <a:ext cx="1873642" cy="523220"/>
          </a:xfrm>
          <a:prstGeom prst="rect">
            <a:avLst/>
          </a:prstGeom>
          <a:noFill/>
        </p:spPr>
        <p:txBody>
          <a:bodyPr wrap="square" rtlCol="0">
            <a:spAutoFit/>
          </a:bodyPr>
          <a:lstStyle/>
          <a:p>
            <a:pPr algn="ctr"/>
            <a:r>
              <a:rPr lang="en-US" sz="2800" dirty="0" smtClean="0">
                <a:effectLst>
                  <a:outerShdw blurRad="38100" dist="38100" dir="2700000" algn="tl">
                    <a:srgbClr val="000000">
                      <a:alpha val="43137"/>
                    </a:srgbClr>
                  </a:outerShdw>
                </a:effectLst>
              </a:rPr>
              <a:t>Judges 2</a:t>
            </a:r>
            <a:endParaRPr lang="en-US" sz="2800" dirty="0">
              <a:effectLst>
                <a:outerShdw blurRad="38100" dist="38100" dir="2700000" algn="tl">
                  <a:srgbClr val="000000">
                    <a:alpha val="43137"/>
                  </a:srgbClr>
                </a:outerShdw>
              </a:effectLst>
            </a:endParaRPr>
          </a:p>
        </p:txBody>
      </p:sp>
      <p:sp>
        <p:nvSpPr>
          <p:cNvPr id="9" name="TextBox 8"/>
          <p:cNvSpPr txBox="1"/>
          <p:nvPr/>
        </p:nvSpPr>
        <p:spPr>
          <a:xfrm>
            <a:off x="620638" y="3286780"/>
            <a:ext cx="1873642" cy="523220"/>
          </a:xfrm>
          <a:prstGeom prst="rect">
            <a:avLst/>
          </a:prstGeom>
          <a:noFill/>
        </p:spPr>
        <p:txBody>
          <a:bodyPr wrap="square" rtlCol="0">
            <a:spAutoFit/>
          </a:bodyPr>
          <a:lstStyle/>
          <a:p>
            <a:pPr algn="ctr"/>
            <a:r>
              <a:rPr lang="en-US" sz="2800" dirty="0" smtClean="0">
                <a:effectLst>
                  <a:outerShdw blurRad="38100" dist="38100" dir="2700000" algn="tl">
                    <a:srgbClr val="000000">
                      <a:alpha val="43137"/>
                    </a:srgbClr>
                  </a:outerShdw>
                </a:effectLst>
              </a:rPr>
              <a:t>Judges 6</a:t>
            </a:r>
            <a:endParaRPr lang="en-US" sz="2800" dirty="0">
              <a:effectLst>
                <a:outerShdw blurRad="38100" dist="38100" dir="2700000" algn="tl">
                  <a:srgbClr val="000000">
                    <a:alpha val="43137"/>
                  </a:srgbClr>
                </a:outerShdw>
              </a:effectLst>
            </a:endParaRPr>
          </a:p>
        </p:txBody>
      </p:sp>
      <p:sp>
        <p:nvSpPr>
          <p:cNvPr id="10" name="TextBox 9"/>
          <p:cNvSpPr txBox="1"/>
          <p:nvPr/>
        </p:nvSpPr>
        <p:spPr>
          <a:xfrm>
            <a:off x="457200" y="4455329"/>
            <a:ext cx="8305800" cy="507831"/>
          </a:xfrm>
          <a:prstGeom prst="rect">
            <a:avLst/>
          </a:prstGeom>
          <a:noFill/>
        </p:spPr>
        <p:txBody>
          <a:bodyPr wrap="square" rtlCol="0">
            <a:spAutoFit/>
          </a:bodyPr>
          <a:lstStyle/>
          <a:p>
            <a:pPr algn="ctr"/>
            <a:r>
              <a:rPr lang="en-US" sz="2700" dirty="0" smtClean="0">
                <a:solidFill>
                  <a:srgbClr val="FFC000"/>
                </a:solidFill>
                <a:effectLst>
                  <a:outerShdw blurRad="38100" dist="38100" dir="2700000" algn="tl">
                    <a:srgbClr val="000000">
                      <a:alpha val="43137"/>
                    </a:srgbClr>
                  </a:outerShdw>
                </a:effectLst>
              </a:rPr>
              <a:t>Several places in the Kings, Psalms &amp; Zechariah</a:t>
            </a:r>
            <a:endParaRPr lang="en-US" sz="2700" dirty="0">
              <a:solidFill>
                <a:srgbClr val="FFC000"/>
              </a:solidFill>
              <a:effectLst>
                <a:outerShdw blurRad="38100" dist="38100" dir="2700000" algn="tl">
                  <a:srgbClr val="000000">
                    <a:alpha val="43137"/>
                  </a:srgbClr>
                </a:outerShdw>
              </a:effectLst>
            </a:endParaRPr>
          </a:p>
        </p:txBody>
      </p:sp>
      <p:sp>
        <p:nvSpPr>
          <p:cNvPr id="14" name="TextBox 13"/>
          <p:cNvSpPr txBox="1"/>
          <p:nvPr/>
        </p:nvSpPr>
        <p:spPr>
          <a:xfrm>
            <a:off x="620638" y="5019060"/>
            <a:ext cx="1873642" cy="523220"/>
          </a:xfrm>
          <a:prstGeom prst="rect">
            <a:avLst/>
          </a:prstGeom>
          <a:noFill/>
        </p:spPr>
        <p:txBody>
          <a:bodyPr wrap="square" rtlCol="0">
            <a:spAutoFit/>
          </a:bodyPr>
          <a:lstStyle/>
          <a:p>
            <a:pPr algn="ctr"/>
            <a:r>
              <a:rPr lang="en-US" sz="2800" dirty="0" smtClean="0">
                <a:effectLst>
                  <a:outerShdw blurRad="38100" dist="38100" dir="2700000" algn="tl">
                    <a:srgbClr val="000000">
                      <a:alpha val="43137"/>
                    </a:srgbClr>
                  </a:outerShdw>
                </a:effectLst>
              </a:rPr>
              <a:t>Ex. 3</a:t>
            </a:r>
            <a:endParaRPr lang="en-US" sz="2800" dirty="0">
              <a:effectLst>
                <a:outerShdw blurRad="38100" dist="38100" dir="2700000" algn="tl">
                  <a:srgbClr val="000000">
                    <a:alpha val="43137"/>
                  </a:srgbClr>
                </a:outerShdw>
              </a:effectLst>
            </a:endParaRPr>
          </a:p>
        </p:txBody>
      </p:sp>
      <p:sp>
        <p:nvSpPr>
          <p:cNvPr id="15" name="TextBox 14"/>
          <p:cNvSpPr txBox="1"/>
          <p:nvPr/>
        </p:nvSpPr>
        <p:spPr>
          <a:xfrm>
            <a:off x="2645404" y="1524000"/>
            <a:ext cx="4417951" cy="523220"/>
          </a:xfrm>
          <a:prstGeom prst="rect">
            <a:avLst/>
          </a:prstGeom>
          <a:noFill/>
        </p:spPr>
        <p:txBody>
          <a:bodyPr wrap="square" rtlCol="0">
            <a:spAutoFit/>
          </a:bodyPr>
          <a:lstStyle/>
          <a:p>
            <a:pPr algn="ctr"/>
            <a:r>
              <a:rPr lang="en-US" sz="2800" dirty="0" smtClean="0">
                <a:solidFill>
                  <a:srgbClr val="FFC000"/>
                </a:solidFill>
                <a:effectLst>
                  <a:outerShdw blurRad="38100" dist="38100" dir="2700000" algn="tl">
                    <a:srgbClr val="000000">
                      <a:alpha val="43137"/>
                    </a:srgbClr>
                  </a:outerShdw>
                </a:effectLst>
              </a:rPr>
              <a:t>Hagar in wilderness</a:t>
            </a:r>
            <a:endParaRPr lang="en-US" sz="2800" dirty="0">
              <a:solidFill>
                <a:srgbClr val="FFC000"/>
              </a:solidFill>
              <a:effectLst>
                <a:outerShdw blurRad="38100" dist="38100" dir="2700000" algn="tl">
                  <a:srgbClr val="000000">
                    <a:alpha val="43137"/>
                  </a:srgbClr>
                </a:outerShdw>
              </a:effectLst>
            </a:endParaRPr>
          </a:p>
        </p:txBody>
      </p:sp>
      <p:sp>
        <p:nvSpPr>
          <p:cNvPr id="16" name="TextBox 15"/>
          <p:cNvSpPr txBox="1"/>
          <p:nvPr/>
        </p:nvSpPr>
        <p:spPr>
          <a:xfrm>
            <a:off x="2648329" y="2113300"/>
            <a:ext cx="4417951" cy="523220"/>
          </a:xfrm>
          <a:prstGeom prst="rect">
            <a:avLst/>
          </a:prstGeom>
          <a:noFill/>
        </p:spPr>
        <p:txBody>
          <a:bodyPr wrap="square" rtlCol="0">
            <a:spAutoFit/>
          </a:bodyPr>
          <a:lstStyle/>
          <a:p>
            <a:pPr algn="ctr"/>
            <a:r>
              <a:rPr lang="en-US" sz="2800" dirty="0" smtClean="0">
                <a:solidFill>
                  <a:srgbClr val="FFC000"/>
                </a:solidFill>
                <a:effectLst>
                  <a:outerShdw blurRad="38100" dist="38100" dir="2700000" algn="tl">
                    <a:srgbClr val="000000">
                      <a:alpha val="43137"/>
                    </a:srgbClr>
                  </a:outerShdw>
                </a:effectLst>
              </a:rPr>
              <a:t>Balaam and donkey</a:t>
            </a:r>
            <a:endParaRPr lang="en-US" sz="2800" dirty="0">
              <a:solidFill>
                <a:srgbClr val="FFC000"/>
              </a:solidFill>
              <a:effectLst>
                <a:outerShdw blurRad="38100" dist="38100" dir="2700000" algn="tl">
                  <a:srgbClr val="000000">
                    <a:alpha val="43137"/>
                  </a:srgbClr>
                </a:outerShdw>
              </a:effectLst>
            </a:endParaRPr>
          </a:p>
        </p:txBody>
      </p:sp>
      <p:sp>
        <p:nvSpPr>
          <p:cNvPr id="17" name="TextBox 16"/>
          <p:cNvSpPr txBox="1"/>
          <p:nvPr/>
        </p:nvSpPr>
        <p:spPr>
          <a:xfrm>
            <a:off x="2651254" y="2702600"/>
            <a:ext cx="4417951" cy="523220"/>
          </a:xfrm>
          <a:prstGeom prst="rect">
            <a:avLst/>
          </a:prstGeom>
          <a:noFill/>
        </p:spPr>
        <p:txBody>
          <a:bodyPr wrap="square" rtlCol="0">
            <a:spAutoFit/>
          </a:bodyPr>
          <a:lstStyle/>
          <a:p>
            <a:pPr algn="ctr"/>
            <a:r>
              <a:rPr lang="en-US" sz="2800" dirty="0" smtClean="0">
                <a:solidFill>
                  <a:srgbClr val="FFC000"/>
                </a:solidFill>
                <a:effectLst>
                  <a:outerShdw blurRad="38100" dist="38100" dir="2700000" algn="tl">
                    <a:srgbClr val="000000">
                      <a:alpha val="43137"/>
                    </a:srgbClr>
                  </a:outerShdw>
                </a:effectLst>
              </a:rPr>
              <a:t>Naming of "</a:t>
            </a:r>
            <a:r>
              <a:rPr lang="en-US" sz="2800" dirty="0" err="1" smtClean="0">
                <a:solidFill>
                  <a:srgbClr val="FFC000"/>
                </a:solidFill>
                <a:effectLst>
                  <a:outerShdw blurRad="38100" dist="38100" dir="2700000" algn="tl">
                    <a:srgbClr val="000000">
                      <a:alpha val="43137"/>
                    </a:srgbClr>
                  </a:outerShdw>
                </a:effectLst>
              </a:rPr>
              <a:t>Bochin</a:t>
            </a:r>
            <a:r>
              <a:rPr lang="en-US" sz="2800" dirty="0" smtClean="0">
                <a:solidFill>
                  <a:srgbClr val="FFC000"/>
                </a:solidFill>
                <a:effectLst>
                  <a:outerShdw blurRad="38100" dist="38100" dir="2700000" algn="tl">
                    <a:srgbClr val="000000">
                      <a:alpha val="43137"/>
                    </a:srgbClr>
                  </a:outerShdw>
                </a:effectLst>
              </a:rPr>
              <a:t>"</a:t>
            </a:r>
            <a:endParaRPr lang="en-US" sz="2800" dirty="0">
              <a:solidFill>
                <a:srgbClr val="FFC000"/>
              </a:solidFill>
              <a:effectLst>
                <a:outerShdw blurRad="38100" dist="38100" dir="2700000" algn="tl">
                  <a:srgbClr val="000000">
                    <a:alpha val="43137"/>
                  </a:srgbClr>
                </a:outerShdw>
              </a:effectLst>
            </a:endParaRPr>
          </a:p>
        </p:txBody>
      </p:sp>
      <p:sp>
        <p:nvSpPr>
          <p:cNvPr id="18" name="TextBox 17"/>
          <p:cNvSpPr txBox="1"/>
          <p:nvPr/>
        </p:nvSpPr>
        <p:spPr>
          <a:xfrm>
            <a:off x="2654179" y="3291900"/>
            <a:ext cx="4417951" cy="523220"/>
          </a:xfrm>
          <a:prstGeom prst="rect">
            <a:avLst/>
          </a:prstGeom>
          <a:noFill/>
        </p:spPr>
        <p:txBody>
          <a:bodyPr wrap="square" rtlCol="0">
            <a:spAutoFit/>
          </a:bodyPr>
          <a:lstStyle/>
          <a:p>
            <a:pPr algn="ctr"/>
            <a:r>
              <a:rPr lang="en-US" sz="2800" dirty="0" smtClean="0">
                <a:solidFill>
                  <a:srgbClr val="FFC000"/>
                </a:solidFill>
                <a:effectLst>
                  <a:outerShdw blurRad="38100" dist="38100" dir="2700000" algn="tl">
                    <a:srgbClr val="000000">
                      <a:alpha val="43137"/>
                    </a:srgbClr>
                  </a:outerShdw>
                </a:effectLst>
              </a:rPr>
              <a:t>Gideon</a:t>
            </a:r>
            <a:endParaRPr lang="en-US" sz="2800" dirty="0">
              <a:solidFill>
                <a:srgbClr val="FFC000"/>
              </a:solidFill>
              <a:effectLst>
                <a:outerShdw blurRad="38100" dist="38100" dir="2700000" algn="tl">
                  <a:srgbClr val="000000">
                    <a:alpha val="43137"/>
                  </a:srgbClr>
                </a:outerShdw>
              </a:effectLst>
            </a:endParaRPr>
          </a:p>
        </p:txBody>
      </p:sp>
      <p:sp>
        <p:nvSpPr>
          <p:cNvPr id="19" name="TextBox 18"/>
          <p:cNvSpPr txBox="1"/>
          <p:nvPr/>
        </p:nvSpPr>
        <p:spPr>
          <a:xfrm>
            <a:off x="7148495" y="1524000"/>
            <a:ext cx="1548465" cy="523220"/>
          </a:xfrm>
          <a:prstGeom prst="rect">
            <a:avLst/>
          </a:prstGeom>
          <a:noFill/>
        </p:spPr>
        <p:txBody>
          <a:bodyPr wrap="square" rtlCol="0">
            <a:spAutoFit/>
          </a:bodyPr>
          <a:lstStyle/>
          <a:p>
            <a:pPr algn="ctr"/>
            <a:r>
              <a:rPr lang="en-US" sz="2800" dirty="0">
                <a:effectLst>
                  <a:outerShdw blurRad="38100" dist="38100" dir="2700000" algn="tl">
                    <a:srgbClr val="000000">
                      <a:alpha val="43137"/>
                    </a:srgbClr>
                  </a:outerShdw>
                </a:effectLst>
              </a:rPr>
              <a:t>v</a:t>
            </a:r>
            <a:r>
              <a:rPr lang="en-US" sz="2800" dirty="0" smtClean="0">
                <a:effectLst>
                  <a:outerShdw blurRad="38100" dist="38100" dir="2700000" algn="tl">
                    <a:srgbClr val="000000">
                      <a:alpha val="43137"/>
                    </a:srgbClr>
                  </a:outerShdw>
                </a:effectLst>
              </a:rPr>
              <a:t>. 13</a:t>
            </a:r>
            <a:endParaRPr lang="en-US" sz="2800" dirty="0">
              <a:effectLst>
                <a:outerShdw blurRad="38100" dist="38100" dir="2700000" algn="tl">
                  <a:srgbClr val="000000">
                    <a:alpha val="43137"/>
                  </a:srgbClr>
                </a:outerShdw>
              </a:effectLst>
            </a:endParaRPr>
          </a:p>
        </p:txBody>
      </p:sp>
      <p:sp>
        <p:nvSpPr>
          <p:cNvPr id="20" name="TextBox 19"/>
          <p:cNvSpPr txBox="1"/>
          <p:nvPr/>
        </p:nvSpPr>
        <p:spPr>
          <a:xfrm>
            <a:off x="7152640" y="2067580"/>
            <a:ext cx="1548465" cy="523220"/>
          </a:xfrm>
          <a:prstGeom prst="rect">
            <a:avLst/>
          </a:prstGeom>
          <a:noFill/>
        </p:spPr>
        <p:txBody>
          <a:bodyPr wrap="square" rtlCol="0">
            <a:spAutoFit/>
          </a:bodyPr>
          <a:lstStyle/>
          <a:p>
            <a:pPr algn="ctr"/>
            <a:r>
              <a:rPr lang="en-US" sz="2800" dirty="0">
                <a:effectLst>
                  <a:outerShdw blurRad="38100" dist="38100" dir="2700000" algn="tl">
                    <a:srgbClr val="000000">
                      <a:alpha val="43137"/>
                    </a:srgbClr>
                  </a:outerShdw>
                </a:effectLst>
              </a:rPr>
              <a:t>v</a:t>
            </a:r>
            <a:r>
              <a:rPr lang="en-US" sz="2800" dirty="0" smtClean="0">
                <a:effectLst>
                  <a:outerShdw blurRad="38100" dist="38100" dir="2700000" algn="tl">
                    <a:srgbClr val="000000">
                      <a:alpha val="43137"/>
                    </a:srgbClr>
                  </a:outerShdw>
                </a:effectLst>
              </a:rPr>
              <a:t>. 28</a:t>
            </a:r>
            <a:endParaRPr lang="en-US" sz="2800" dirty="0">
              <a:effectLst>
                <a:outerShdw blurRad="38100" dist="38100" dir="2700000" algn="tl">
                  <a:srgbClr val="000000">
                    <a:alpha val="43137"/>
                  </a:srgbClr>
                </a:outerShdw>
              </a:effectLst>
            </a:endParaRPr>
          </a:p>
        </p:txBody>
      </p:sp>
      <p:sp>
        <p:nvSpPr>
          <p:cNvPr id="21" name="TextBox 20"/>
          <p:cNvSpPr txBox="1"/>
          <p:nvPr/>
        </p:nvSpPr>
        <p:spPr>
          <a:xfrm>
            <a:off x="7162800" y="2677160"/>
            <a:ext cx="1548465" cy="523220"/>
          </a:xfrm>
          <a:prstGeom prst="rect">
            <a:avLst/>
          </a:prstGeom>
          <a:noFill/>
        </p:spPr>
        <p:txBody>
          <a:bodyPr wrap="square" rtlCol="0">
            <a:spAutoFit/>
          </a:bodyPr>
          <a:lstStyle/>
          <a:p>
            <a:pPr algn="ctr"/>
            <a:r>
              <a:rPr lang="en-US" sz="2800" dirty="0">
                <a:effectLst>
                  <a:outerShdw blurRad="38100" dist="38100" dir="2700000" algn="tl">
                    <a:srgbClr val="000000">
                      <a:alpha val="43137"/>
                    </a:srgbClr>
                  </a:outerShdw>
                </a:effectLst>
              </a:rPr>
              <a:t>v</a:t>
            </a:r>
            <a:r>
              <a:rPr lang="en-US" sz="2800" dirty="0" smtClean="0">
                <a:effectLst>
                  <a:outerShdw blurRad="38100" dist="38100" dir="2700000" algn="tl">
                    <a:srgbClr val="000000">
                      <a:alpha val="43137"/>
                    </a:srgbClr>
                  </a:outerShdw>
                </a:effectLst>
              </a:rPr>
              <a:t>. 1</a:t>
            </a:r>
            <a:endParaRPr lang="en-US" sz="2800" dirty="0">
              <a:effectLst>
                <a:outerShdw blurRad="38100" dist="38100" dir="2700000" algn="tl">
                  <a:srgbClr val="000000">
                    <a:alpha val="43137"/>
                  </a:srgbClr>
                </a:outerShdw>
              </a:effectLst>
            </a:endParaRPr>
          </a:p>
        </p:txBody>
      </p:sp>
      <p:sp>
        <p:nvSpPr>
          <p:cNvPr id="22" name="TextBox 21"/>
          <p:cNvSpPr txBox="1"/>
          <p:nvPr/>
        </p:nvSpPr>
        <p:spPr>
          <a:xfrm>
            <a:off x="7162800" y="3266460"/>
            <a:ext cx="1548465" cy="523220"/>
          </a:xfrm>
          <a:prstGeom prst="rect">
            <a:avLst/>
          </a:prstGeom>
          <a:noFill/>
        </p:spPr>
        <p:txBody>
          <a:bodyPr wrap="square" rtlCol="0">
            <a:spAutoFit/>
          </a:bodyPr>
          <a:lstStyle/>
          <a:p>
            <a:pPr algn="ctr"/>
            <a:r>
              <a:rPr lang="en-US" sz="2800" dirty="0">
                <a:effectLst>
                  <a:outerShdw blurRad="38100" dist="38100" dir="2700000" algn="tl">
                    <a:srgbClr val="000000">
                      <a:alpha val="43137"/>
                    </a:srgbClr>
                  </a:outerShdw>
                </a:effectLst>
              </a:rPr>
              <a:t>v</a:t>
            </a:r>
            <a:r>
              <a:rPr lang="en-US" sz="2800" dirty="0" smtClean="0">
                <a:effectLst>
                  <a:outerShdw blurRad="38100" dist="38100" dir="2700000" algn="tl">
                    <a:srgbClr val="000000">
                      <a:alpha val="43137"/>
                    </a:srgbClr>
                  </a:outerShdw>
                </a:effectLst>
              </a:rPr>
              <a:t>. 14</a:t>
            </a:r>
            <a:endParaRPr lang="en-US" sz="2800" dirty="0">
              <a:effectLst>
                <a:outerShdw blurRad="38100" dist="38100" dir="2700000" algn="tl">
                  <a:srgbClr val="000000">
                    <a:alpha val="43137"/>
                  </a:srgbClr>
                </a:outerShdw>
              </a:effectLst>
            </a:endParaRPr>
          </a:p>
        </p:txBody>
      </p:sp>
      <p:sp>
        <p:nvSpPr>
          <p:cNvPr id="23" name="TextBox 22"/>
          <p:cNvSpPr txBox="1"/>
          <p:nvPr/>
        </p:nvSpPr>
        <p:spPr>
          <a:xfrm>
            <a:off x="2667000" y="5039380"/>
            <a:ext cx="4417951" cy="523220"/>
          </a:xfrm>
          <a:prstGeom prst="rect">
            <a:avLst/>
          </a:prstGeom>
          <a:noFill/>
        </p:spPr>
        <p:txBody>
          <a:bodyPr wrap="square" rtlCol="0">
            <a:spAutoFit/>
          </a:bodyPr>
          <a:lstStyle/>
          <a:p>
            <a:pPr algn="ctr"/>
            <a:r>
              <a:rPr lang="en-US" sz="2800" dirty="0" smtClean="0">
                <a:solidFill>
                  <a:srgbClr val="FFC000"/>
                </a:solidFill>
                <a:effectLst>
                  <a:outerShdw blurRad="38100" dist="38100" dir="2700000" algn="tl">
                    <a:srgbClr val="000000">
                      <a:alpha val="43137"/>
                    </a:srgbClr>
                  </a:outerShdw>
                </a:effectLst>
              </a:rPr>
              <a:t>Burning bush</a:t>
            </a:r>
            <a:endParaRPr lang="en-US" sz="2800" dirty="0">
              <a:solidFill>
                <a:srgbClr val="FFC000"/>
              </a:solidFill>
              <a:effectLst>
                <a:outerShdw blurRad="38100" dist="38100" dir="2700000" algn="tl">
                  <a:srgbClr val="000000">
                    <a:alpha val="43137"/>
                  </a:srgbClr>
                </a:outerShdw>
              </a:effectLst>
            </a:endParaRPr>
          </a:p>
        </p:txBody>
      </p:sp>
      <p:sp>
        <p:nvSpPr>
          <p:cNvPr id="24" name="TextBox 23"/>
          <p:cNvSpPr txBox="1"/>
          <p:nvPr/>
        </p:nvSpPr>
        <p:spPr>
          <a:xfrm>
            <a:off x="7175621" y="5013940"/>
            <a:ext cx="1548465" cy="523220"/>
          </a:xfrm>
          <a:prstGeom prst="rect">
            <a:avLst/>
          </a:prstGeom>
          <a:noFill/>
        </p:spPr>
        <p:txBody>
          <a:bodyPr wrap="square" rtlCol="0">
            <a:spAutoFit/>
          </a:bodyPr>
          <a:lstStyle/>
          <a:p>
            <a:pPr algn="ctr"/>
            <a:r>
              <a:rPr lang="en-US" sz="2800" dirty="0">
                <a:effectLst>
                  <a:outerShdw blurRad="38100" dist="38100" dir="2700000" algn="tl">
                    <a:srgbClr val="000000">
                      <a:alpha val="43137"/>
                    </a:srgbClr>
                  </a:outerShdw>
                </a:effectLst>
              </a:rPr>
              <a:t>v</a:t>
            </a:r>
            <a:r>
              <a:rPr lang="en-US" sz="2800" dirty="0" smtClean="0">
                <a:effectLst>
                  <a:outerShdw blurRad="38100" dist="38100" dir="2700000" algn="tl">
                    <a:srgbClr val="000000">
                      <a:alpha val="43137"/>
                    </a:srgbClr>
                  </a:outerShdw>
                </a:effectLst>
              </a:rPr>
              <a:t>. 4</a:t>
            </a:r>
            <a:endParaRPr lang="en-US" sz="2800" dirty="0">
              <a:effectLst>
                <a:outerShdw blurRad="38100" dist="38100" dir="2700000" algn="tl">
                  <a:srgbClr val="000000">
                    <a:alpha val="43137"/>
                  </a:srgbClr>
                </a:outerShdw>
              </a:effectLst>
            </a:endParaRPr>
          </a:p>
        </p:txBody>
      </p:sp>
      <p:sp>
        <p:nvSpPr>
          <p:cNvPr id="25" name="TextBox 24"/>
          <p:cNvSpPr txBox="1"/>
          <p:nvPr/>
        </p:nvSpPr>
        <p:spPr>
          <a:xfrm>
            <a:off x="548640" y="3783072"/>
            <a:ext cx="2061006" cy="592425"/>
          </a:xfrm>
          <a:prstGeom prst="rect">
            <a:avLst/>
          </a:prstGeom>
          <a:noFill/>
        </p:spPr>
        <p:txBody>
          <a:bodyPr wrap="square" rtlCol="0">
            <a:spAutoFit/>
          </a:bodyPr>
          <a:lstStyle/>
          <a:p>
            <a:pPr algn="ctr"/>
            <a:r>
              <a:rPr lang="en-US" sz="2800" dirty="0" smtClean="0">
                <a:effectLst>
                  <a:outerShdw blurRad="38100" dist="38100" dir="2700000" algn="tl">
                    <a:srgbClr val="000000">
                      <a:alpha val="43137"/>
                    </a:srgbClr>
                  </a:outerShdw>
                </a:effectLst>
              </a:rPr>
              <a:t>Judges 13</a:t>
            </a:r>
            <a:endParaRPr lang="en-US" sz="2800" dirty="0">
              <a:effectLst>
                <a:outerShdw blurRad="38100" dist="38100" dir="2700000" algn="tl">
                  <a:srgbClr val="000000">
                    <a:alpha val="43137"/>
                  </a:srgbClr>
                </a:outerShdw>
              </a:effectLst>
            </a:endParaRPr>
          </a:p>
        </p:txBody>
      </p:sp>
      <p:sp>
        <p:nvSpPr>
          <p:cNvPr id="26" name="TextBox 25"/>
          <p:cNvSpPr txBox="1"/>
          <p:nvPr/>
        </p:nvSpPr>
        <p:spPr>
          <a:xfrm>
            <a:off x="2654179" y="3876060"/>
            <a:ext cx="4417951" cy="523220"/>
          </a:xfrm>
          <a:prstGeom prst="rect">
            <a:avLst/>
          </a:prstGeom>
          <a:noFill/>
        </p:spPr>
        <p:txBody>
          <a:bodyPr wrap="square" rtlCol="0">
            <a:spAutoFit/>
          </a:bodyPr>
          <a:lstStyle/>
          <a:p>
            <a:pPr algn="ctr"/>
            <a:r>
              <a:rPr lang="en-US" sz="2800" dirty="0" smtClean="0">
                <a:solidFill>
                  <a:srgbClr val="FFC000"/>
                </a:solidFill>
                <a:effectLst>
                  <a:outerShdw blurRad="38100" dist="38100" dir="2700000" algn="tl">
                    <a:srgbClr val="000000">
                      <a:alpha val="43137"/>
                    </a:srgbClr>
                  </a:outerShdw>
                </a:effectLst>
              </a:rPr>
              <a:t>Samson's parents</a:t>
            </a:r>
            <a:endParaRPr lang="en-US" sz="2800" dirty="0">
              <a:solidFill>
                <a:srgbClr val="FFC000"/>
              </a:solidFill>
              <a:effectLst>
                <a:outerShdw blurRad="38100" dist="38100" dir="2700000" algn="tl">
                  <a:srgbClr val="000000">
                    <a:alpha val="43137"/>
                  </a:srgbClr>
                </a:outerShdw>
              </a:effectLst>
            </a:endParaRPr>
          </a:p>
        </p:txBody>
      </p:sp>
      <p:sp>
        <p:nvSpPr>
          <p:cNvPr id="27" name="TextBox 26"/>
          <p:cNvSpPr txBox="1"/>
          <p:nvPr/>
        </p:nvSpPr>
        <p:spPr>
          <a:xfrm>
            <a:off x="7162800" y="3850620"/>
            <a:ext cx="1548465" cy="523220"/>
          </a:xfrm>
          <a:prstGeom prst="rect">
            <a:avLst/>
          </a:prstGeom>
          <a:noFill/>
        </p:spPr>
        <p:txBody>
          <a:bodyPr wrap="square" rtlCol="0">
            <a:spAutoFit/>
          </a:bodyPr>
          <a:lstStyle/>
          <a:p>
            <a:pPr algn="ctr"/>
            <a:r>
              <a:rPr lang="en-US" sz="2800" dirty="0">
                <a:effectLst>
                  <a:outerShdw blurRad="38100" dist="38100" dir="2700000" algn="tl">
                    <a:srgbClr val="000000">
                      <a:alpha val="43137"/>
                    </a:srgbClr>
                  </a:outerShdw>
                </a:effectLst>
              </a:rPr>
              <a:t>v</a:t>
            </a:r>
            <a:r>
              <a:rPr lang="en-US" sz="2800" dirty="0" smtClean="0">
                <a:effectLst>
                  <a:outerShdw blurRad="38100" dist="38100" dir="2700000" algn="tl">
                    <a:srgbClr val="000000">
                      <a:alpha val="43137"/>
                    </a:srgbClr>
                  </a:outerShdw>
                </a:effectLst>
              </a:rPr>
              <a:t>. 22</a:t>
            </a:r>
            <a:endParaRPr lang="en-US"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4326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par>
                          <p:cTn id="29" fill="hold">
                            <p:stCondLst>
                              <p:cond delay="1000"/>
                            </p:stCondLst>
                            <p:childTnLst>
                              <p:par>
                                <p:cTn id="30" presetID="53" presetClass="entr" presetSubtype="16"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animEffect transition="in" filter="fade">
                                      <p:cBhvr>
                                        <p:cTn id="41" dur="500"/>
                                        <p:tgtEl>
                                          <p:spTgt spid="7"/>
                                        </p:tgtEl>
                                      </p:cBhvr>
                                    </p:animEffect>
                                  </p:childTnLst>
                                </p:cTn>
                              </p:par>
                            </p:childTnLst>
                          </p:cTn>
                        </p:par>
                        <p:par>
                          <p:cTn id="42" fill="hold">
                            <p:stCondLst>
                              <p:cond delay="500"/>
                            </p:stCondLst>
                            <p:childTnLst>
                              <p:par>
                                <p:cTn id="43" presetID="53" presetClass="entr" presetSubtype="16"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500" fill="hold"/>
                                        <p:tgtEl>
                                          <p:spTgt spid="16"/>
                                        </p:tgtEl>
                                        <p:attrNameLst>
                                          <p:attrName>ppt_w</p:attrName>
                                        </p:attrNameLst>
                                      </p:cBhvr>
                                      <p:tavLst>
                                        <p:tav tm="0">
                                          <p:val>
                                            <p:fltVal val="0"/>
                                          </p:val>
                                        </p:tav>
                                        <p:tav tm="100000">
                                          <p:val>
                                            <p:strVal val="#ppt_w"/>
                                          </p:val>
                                        </p:tav>
                                      </p:tavLst>
                                    </p:anim>
                                    <p:anim calcmode="lin" valueType="num">
                                      <p:cBhvr>
                                        <p:cTn id="46" dur="500" fill="hold"/>
                                        <p:tgtEl>
                                          <p:spTgt spid="16"/>
                                        </p:tgtEl>
                                        <p:attrNameLst>
                                          <p:attrName>ppt_h</p:attrName>
                                        </p:attrNameLst>
                                      </p:cBhvr>
                                      <p:tavLst>
                                        <p:tav tm="0">
                                          <p:val>
                                            <p:fltVal val="0"/>
                                          </p:val>
                                        </p:tav>
                                        <p:tav tm="100000">
                                          <p:val>
                                            <p:strVal val="#ppt_h"/>
                                          </p:val>
                                        </p:tav>
                                      </p:tavLst>
                                    </p:anim>
                                    <p:animEffect transition="in" filter="fade">
                                      <p:cBhvr>
                                        <p:cTn id="47" dur="500"/>
                                        <p:tgtEl>
                                          <p:spTgt spid="16"/>
                                        </p:tgtEl>
                                      </p:cBhvr>
                                    </p:animEffect>
                                  </p:childTnLst>
                                </p:cTn>
                              </p:par>
                            </p:childTnLst>
                          </p:cTn>
                        </p:par>
                        <p:par>
                          <p:cTn id="48" fill="hold">
                            <p:stCondLst>
                              <p:cond delay="1000"/>
                            </p:stCondLst>
                            <p:childTnLst>
                              <p:par>
                                <p:cTn id="49" presetID="53" presetClass="entr" presetSubtype="16"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500" fill="hold"/>
                                        <p:tgtEl>
                                          <p:spTgt spid="20"/>
                                        </p:tgtEl>
                                        <p:attrNameLst>
                                          <p:attrName>ppt_w</p:attrName>
                                        </p:attrNameLst>
                                      </p:cBhvr>
                                      <p:tavLst>
                                        <p:tav tm="0">
                                          <p:val>
                                            <p:fltVal val="0"/>
                                          </p:val>
                                        </p:tav>
                                        <p:tav tm="100000">
                                          <p:val>
                                            <p:strVal val="#ppt_w"/>
                                          </p:val>
                                        </p:tav>
                                      </p:tavLst>
                                    </p:anim>
                                    <p:anim calcmode="lin" valueType="num">
                                      <p:cBhvr>
                                        <p:cTn id="52" dur="500" fill="hold"/>
                                        <p:tgtEl>
                                          <p:spTgt spid="20"/>
                                        </p:tgtEl>
                                        <p:attrNameLst>
                                          <p:attrName>ppt_h</p:attrName>
                                        </p:attrNameLst>
                                      </p:cBhvr>
                                      <p:tavLst>
                                        <p:tav tm="0">
                                          <p:val>
                                            <p:fltVal val="0"/>
                                          </p:val>
                                        </p:tav>
                                        <p:tav tm="100000">
                                          <p:val>
                                            <p:strVal val="#ppt_h"/>
                                          </p:val>
                                        </p:tav>
                                      </p:tavLst>
                                    </p:anim>
                                    <p:animEffect transition="in" filter="fade">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p:cTn id="58" dur="500" fill="hold"/>
                                        <p:tgtEl>
                                          <p:spTgt spid="8"/>
                                        </p:tgtEl>
                                        <p:attrNameLst>
                                          <p:attrName>ppt_w</p:attrName>
                                        </p:attrNameLst>
                                      </p:cBhvr>
                                      <p:tavLst>
                                        <p:tav tm="0">
                                          <p:val>
                                            <p:fltVal val="0"/>
                                          </p:val>
                                        </p:tav>
                                        <p:tav tm="100000">
                                          <p:val>
                                            <p:strVal val="#ppt_w"/>
                                          </p:val>
                                        </p:tav>
                                      </p:tavLst>
                                    </p:anim>
                                    <p:anim calcmode="lin" valueType="num">
                                      <p:cBhvr>
                                        <p:cTn id="59" dur="500" fill="hold"/>
                                        <p:tgtEl>
                                          <p:spTgt spid="8"/>
                                        </p:tgtEl>
                                        <p:attrNameLst>
                                          <p:attrName>ppt_h</p:attrName>
                                        </p:attrNameLst>
                                      </p:cBhvr>
                                      <p:tavLst>
                                        <p:tav tm="0">
                                          <p:val>
                                            <p:fltVal val="0"/>
                                          </p:val>
                                        </p:tav>
                                        <p:tav tm="100000">
                                          <p:val>
                                            <p:strVal val="#ppt_h"/>
                                          </p:val>
                                        </p:tav>
                                      </p:tavLst>
                                    </p:anim>
                                    <p:animEffect transition="in" filter="fade">
                                      <p:cBhvr>
                                        <p:cTn id="60" dur="500"/>
                                        <p:tgtEl>
                                          <p:spTgt spid="8"/>
                                        </p:tgtEl>
                                      </p:cBhvr>
                                    </p:animEffect>
                                  </p:childTnLst>
                                </p:cTn>
                              </p:par>
                            </p:childTnLst>
                          </p:cTn>
                        </p:par>
                        <p:par>
                          <p:cTn id="61" fill="hold">
                            <p:stCondLst>
                              <p:cond delay="500"/>
                            </p:stCondLst>
                            <p:childTnLst>
                              <p:par>
                                <p:cTn id="62" presetID="53" presetClass="entr" presetSubtype="16" fill="hold" grpId="0" nodeType="afterEffect">
                                  <p:stCondLst>
                                    <p:cond delay="0"/>
                                  </p:stCondLst>
                                  <p:childTnLst>
                                    <p:set>
                                      <p:cBhvr>
                                        <p:cTn id="63" dur="1" fill="hold">
                                          <p:stCondLst>
                                            <p:cond delay="0"/>
                                          </p:stCondLst>
                                        </p:cTn>
                                        <p:tgtEl>
                                          <p:spTgt spid="17"/>
                                        </p:tgtEl>
                                        <p:attrNameLst>
                                          <p:attrName>style.visibility</p:attrName>
                                        </p:attrNameLst>
                                      </p:cBhvr>
                                      <p:to>
                                        <p:strVal val="visible"/>
                                      </p:to>
                                    </p:set>
                                    <p:anim calcmode="lin" valueType="num">
                                      <p:cBhvr>
                                        <p:cTn id="64" dur="500" fill="hold"/>
                                        <p:tgtEl>
                                          <p:spTgt spid="17"/>
                                        </p:tgtEl>
                                        <p:attrNameLst>
                                          <p:attrName>ppt_w</p:attrName>
                                        </p:attrNameLst>
                                      </p:cBhvr>
                                      <p:tavLst>
                                        <p:tav tm="0">
                                          <p:val>
                                            <p:fltVal val="0"/>
                                          </p:val>
                                        </p:tav>
                                        <p:tav tm="100000">
                                          <p:val>
                                            <p:strVal val="#ppt_w"/>
                                          </p:val>
                                        </p:tav>
                                      </p:tavLst>
                                    </p:anim>
                                    <p:anim calcmode="lin" valueType="num">
                                      <p:cBhvr>
                                        <p:cTn id="65" dur="500" fill="hold"/>
                                        <p:tgtEl>
                                          <p:spTgt spid="17"/>
                                        </p:tgtEl>
                                        <p:attrNameLst>
                                          <p:attrName>ppt_h</p:attrName>
                                        </p:attrNameLst>
                                      </p:cBhvr>
                                      <p:tavLst>
                                        <p:tav tm="0">
                                          <p:val>
                                            <p:fltVal val="0"/>
                                          </p:val>
                                        </p:tav>
                                        <p:tav tm="100000">
                                          <p:val>
                                            <p:strVal val="#ppt_h"/>
                                          </p:val>
                                        </p:tav>
                                      </p:tavLst>
                                    </p:anim>
                                    <p:animEffect transition="in" filter="fade">
                                      <p:cBhvr>
                                        <p:cTn id="66" dur="500"/>
                                        <p:tgtEl>
                                          <p:spTgt spid="17"/>
                                        </p:tgtEl>
                                      </p:cBhvr>
                                    </p:animEffect>
                                  </p:childTnLst>
                                </p:cTn>
                              </p:par>
                            </p:childTnLst>
                          </p:cTn>
                        </p:par>
                        <p:par>
                          <p:cTn id="67" fill="hold">
                            <p:stCondLst>
                              <p:cond delay="1000"/>
                            </p:stCondLst>
                            <p:childTnLst>
                              <p:par>
                                <p:cTn id="68" presetID="53" presetClass="entr" presetSubtype="16" fill="hold" grpId="0" nodeType="after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p:cTn id="70" dur="500" fill="hold"/>
                                        <p:tgtEl>
                                          <p:spTgt spid="21"/>
                                        </p:tgtEl>
                                        <p:attrNameLst>
                                          <p:attrName>ppt_w</p:attrName>
                                        </p:attrNameLst>
                                      </p:cBhvr>
                                      <p:tavLst>
                                        <p:tav tm="0">
                                          <p:val>
                                            <p:fltVal val="0"/>
                                          </p:val>
                                        </p:tav>
                                        <p:tav tm="100000">
                                          <p:val>
                                            <p:strVal val="#ppt_w"/>
                                          </p:val>
                                        </p:tav>
                                      </p:tavLst>
                                    </p:anim>
                                    <p:anim calcmode="lin" valueType="num">
                                      <p:cBhvr>
                                        <p:cTn id="71" dur="500" fill="hold"/>
                                        <p:tgtEl>
                                          <p:spTgt spid="21"/>
                                        </p:tgtEl>
                                        <p:attrNameLst>
                                          <p:attrName>ppt_h</p:attrName>
                                        </p:attrNameLst>
                                      </p:cBhvr>
                                      <p:tavLst>
                                        <p:tav tm="0">
                                          <p:val>
                                            <p:fltVal val="0"/>
                                          </p:val>
                                        </p:tav>
                                        <p:tav tm="100000">
                                          <p:val>
                                            <p:strVal val="#ppt_h"/>
                                          </p:val>
                                        </p:tav>
                                      </p:tavLst>
                                    </p:anim>
                                    <p:animEffect transition="in" filter="fade">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anim calcmode="lin" valueType="num">
                                      <p:cBhvr>
                                        <p:cTn id="77" dur="500" fill="hold"/>
                                        <p:tgtEl>
                                          <p:spTgt spid="9"/>
                                        </p:tgtEl>
                                        <p:attrNameLst>
                                          <p:attrName>ppt_w</p:attrName>
                                        </p:attrNameLst>
                                      </p:cBhvr>
                                      <p:tavLst>
                                        <p:tav tm="0">
                                          <p:val>
                                            <p:fltVal val="0"/>
                                          </p:val>
                                        </p:tav>
                                        <p:tav tm="100000">
                                          <p:val>
                                            <p:strVal val="#ppt_w"/>
                                          </p:val>
                                        </p:tav>
                                      </p:tavLst>
                                    </p:anim>
                                    <p:anim calcmode="lin" valueType="num">
                                      <p:cBhvr>
                                        <p:cTn id="78" dur="500" fill="hold"/>
                                        <p:tgtEl>
                                          <p:spTgt spid="9"/>
                                        </p:tgtEl>
                                        <p:attrNameLst>
                                          <p:attrName>ppt_h</p:attrName>
                                        </p:attrNameLst>
                                      </p:cBhvr>
                                      <p:tavLst>
                                        <p:tav tm="0">
                                          <p:val>
                                            <p:fltVal val="0"/>
                                          </p:val>
                                        </p:tav>
                                        <p:tav tm="100000">
                                          <p:val>
                                            <p:strVal val="#ppt_h"/>
                                          </p:val>
                                        </p:tav>
                                      </p:tavLst>
                                    </p:anim>
                                    <p:animEffect transition="in" filter="fade">
                                      <p:cBhvr>
                                        <p:cTn id="79" dur="500"/>
                                        <p:tgtEl>
                                          <p:spTgt spid="9"/>
                                        </p:tgtEl>
                                      </p:cBhvr>
                                    </p:animEffect>
                                  </p:childTnLst>
                                </p:cTn>
                              </p:par>
                            </p:childTnLst>
                          </p:cTn>
                        </p:par>
                        <p:par>
                          <p:cTn id="80" fill="hold">
                            <p:stCondLst>
                              <p:cond delay="500"/>
                            </p:stCondLst>
                            <p:childTnLst>
                              <p:par>
                                <p:cTn id="81" presetID="53" presetClass="entr" presetSubtype="16" fill="hold" grpId="0" nodeType="afterEffect">
                                  <p:stCondLst>
                                    <p:cond delay="0"/>
                                  </p:stCondLst>
                                  <p:childTnLst>
                                    <p:set>
                                      <p:cBhvr>
                                        <p:cTn id="82" dur="1" fill="hold">
                                          <p:stCondLst>
                                            <p:cond delay="0"/>
                                          </p:stCondLst>
                                        </p:cTn>
                                        <p:tgtEl>
                                          <p:spTgt spid="18"/>
                                        </p:tgtEl>
                                        <p:attrNameLst>
                                          <p:attrName>style.visibility</p:attrName>
                                        </p:attrNameLst>
                                      </p:cBhvr>
                                      <p:to>
                                        <p:strVal val="visible"/>
                                      </p:to>
                                    </p:set>
                                    <p:anim calcmode="lin" valueType="num">
                                      <p:cBhvr>
                                        <p:cTn id="83" dur="500" fill="hold"/>
                                        <p:tgtEl>
                                          <p:spTgt spid="18"/>
                                        </p:tgtEl>
                                        <p:attrNameLst>
                                          <p:attrName>ppt_w</p:attrName>
                                        </p:attrNameLst>
                                      </p:cBhvr>
                                      <p:tavLst>
                                        <p:tav tm="0">
                                          <p:val>
                                            <p:fltVal val="0"/>
                                          </p:val>
                                        </p:tav>
                                        <p:tav tm="100000">
                                          <p:val>
                                            <p:strVal val="#ppt_w"/>
                                          </p:val>
                                        </p:tav>
                                      </p:tavLst>
                                    </p:anim>
                                    <p:anim calcmode="lin" valueType="num">
                                      <p:cBhvr>
                                        <p:cTn id="84" dur="500" fill="hold"/>
                                        <p:tgtEl>
                                          <p:spTgt spid="18"/>
                                        </p:tgtEl>
                                        <p:attrNameLst>
                                          <p:attrName>ppt_h</p:attrName>
                                        </p:attrNameLst>
                                      </p:cBhvr>
                                      <p:tavLst>
                                        <p:tav tm="0">
                                          <p:val>
                                            <p:fltVal val="0"/>
                                          </p:val>
                                        </p:tav>
                                        <p:tav tm="100000">
                                          <p:val>
                                            <p:strVal val="#ppt_h"/>
                                          </p:val>
                                        </p:tav>
                                      </p:tavLst>
                                    </p:anim>
                                    <p:animEffect transition="in" filter="fade">
                                      <p:cBhvr>
                                        <p:cTn id="85" dur="500"/>
                                        <p:tgtEl>
                                          <p:spTgt spid="18"/>
                                        </p:tgtEl>
                                      </p:cBhvr>
                                    </p:animEffect>
                                  </p:childTnLst>
                                </p:cTn>
                              </p:par>
                            </p:childTnLst>
                          </p:cTn>
                        </p:par>
                        <p:par>
                          <p:cTn id="86" fill="hold">
                            <p:stCondLst>
                              <p:cond delay="1000"/>
                            </p:stCondLst>
                            <p:childTnLst>
                              <p:par>
                                <p:cTn id="87" presetID="53" presetClass="entr" presetSubtype="16" fill="hold" grpId="0" nodeType="afterEffect">
                                  <p:stCondLst>
                                    <p:cond delay="0"/>
                                  </p:stCondLst>
                                  <p:childTnLst>
                                    <p:set>
                                      <p:cBhvr>
                                        <p:cTn id="88" dur="1" fill="hold">
                                          <p:stCondLst>
                                            <p:cond delay="0"/>
                                          </p:stCondLst>
                                        </p:cTn>
                                        <p:tgtEl>
                                          <p:spTgt spid="22"/>
                                        </p:tgtEl>
                                        <p:attrNameLst>
                                          <p:attrName>style.visibility</p:attrName>
                                        </p:attrNameLst>
                                      </p:cBhvr>
                                      <p:to>
                                        <p:strVal val="visible"/>
                                      </p:to>
                                    </p:set>
                                    <p:anim calcmode="lin" valueType="num">
                                      <p:cBhvr>
                                        <p:cTn id="89" dur="500" fill="hold"/>
                                        <p:tgtEl>
                                          <p:spTgt spid="22"/>
                                        </p:tgtEl>
                                        <p:attrNameLst>
                                          <p:attrName>ppt_w</p:attrName>
                                        </p:attrNameLst>
                                      </p:cBhvr>
                                      <p:tavLst>
                                        <p:tav tm="0">
                                          <p:val>
                                            <p:fltVal val="0"/>
                                          </p:val>
                                        </p:tav>
                                        <p:tav tm="100000">
                                          <p:val>
                                            <p:strVal val="#ppt_w"/>
                                          </p:val>
                                        </p:tav>
                                      </p:tavLst>
                                    </p:anim>
                                    <p:anim calcmode="lin" valueType="num">
                                      <p:cBhvr>
                                        <p:cTn id="90" dur="500" fill="hold"/>
                                        <p:tgtEl>
                                          <p:spTgt spid="22"/>
                                        </p:tgtEl>
                                        <p:attrNameLst>
                                          <p:attrName>ppt_h</p:attrName>
                                        </p:attrNameLst>
                                      </p:cBhvr>
                                      <p:tavLst>
                                        <p:tav tm="0">
                                          <p:val>
                                            <p:fltVal val="0"/>
                                          </p:val>
                                        </p:tav>
                                        <p:tav tm="100000">
                                          <p:val>
                                            <p:strVal val="#ppt_h"/>
                                          </p:val>
                                        </p:tav>
                                      </p:tavLst>
                                    </p:anim>
                                    <p:animEffect transition="in" filter="fade">
                                      <p:cBhvr>
                                        <p:cTn id="91" dur="500"/>
                                        <p:tgtEl>
                                          <p:spTgt spid="22"/>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 calcmode="lin" valueType="num">
                                      <p:cBhvr>
                                        <p:cTn id="96" dur="500" fill="hold"/>
                                        <p:tgtEl>
                                          <p:spTgt spid="25"/>
                                        </p:tgtEl>
                                        <p:attrNameLst>
                                          <p:attrName>ppt_w</p:attrName>
                                        </p:attrNameLst>
                                      </p:cBhvr>
                                      <p:tavLst>
                                        <p:tav tm="0">
                                          <p:val>
                                            <p:fltVal val="0"/>
                                          </p:val>
                                        </p:tav>
                                        <p:tav tm="100000">
                                          <p:val>
                                            <p:strVal val="#ppt_w"/>
                                          </p:val>
                                        </p:tav>
                                      </p:tavLst>
                                    </p:anim>
                                    <p:anim calcmode="lin" valueType="num">
                                      <p:cBhvr>
                                        <p:cTn id="97" dur="500" fill="hold"/>
                                        <p:tgtEl>
                                          <p:spTgt spid="25"/>
                                        </p:tgtEl>
                                        <p:attrNameLst>
                                          <p:attrName>ppt_h</p:attrName>
                                        </p:attrNameLst>
                                      </p:cBhvr>
                                      <p:tavLst>
                                        <p:tav tm="0">
                                          <p:val>
                                            <p:fltVal val="0"/>
                                          </p:val>
                                        </p:tav>
                                        <p:tav tm="100000">
                                          <p:val>
                                            <p:strVal val="#ppt_h"/>
                                          </p:val>
                                        </p:tav>
                                      </p:tavLst>
                                    </p:anim>
                                    <p:animEffect transition="in" filter="fade">
                                      <p:cBhvr>
                                        <p:cTn id="98" dur="500"/>
                                        <p:tgtEl>
                                          <p:spTgt spid="25"/>
                                        </p:tgtEl>
                                      </p:cBhvr>
                                    </p:animEffect>
                                  </p:childTnLst>
                                </p:cTn>
                              </p:par>
                            </p:childTnLst>
                          </p:cTn>
                        </p:par>
                        <p:par>
                          <p:cTn id="99" fill="hold">
                            <p:stCondLst>
                              <p:cond delay="500"/>
                            </p:stCondLst>
                            <p:childTnLst>
                              <p:par>
                                <p:cTn id="100" presetID="53" presetClass="entr" presetSubtype="16" fill="hold" grpId="0" nodeType="afterEffect">
                                  <p:stCondLst>
                                    <p:cond delay="0"/>
                                  </p:stCondLst>
                                  <p:childTnLst>
                                    <p:set>
                                      <p:cBhvr>
                                        <p:cTn id="101" dur="1" fill="hold">
                                          <p:stCondLst>
                                            <p:cond delay="0"/>
                                          </p:stCondLst>
                                        </p:cTn>
                                        <p:tgtEl>
                                          <p:spTgt spid="26"/>
                                        </p:tgtEl>
                                        <p:attrNameLst>
                                          <p:attrName>style.visibility</p:attrName>
                                        </p:attrNameLst>
                                      </p:cBhvr>
                                      <p:to>
                                        <p:strVal val="visible"/>
                                      </p:to>
                                    </p:set>
                                    <p:anim calcmode="lin" valueType="num">
                                      <p:cBhvr>
                                        <p:cTn id="102" dur="500" fill="hold"/>
                                        <p:tgtEl>
                                          <p:spTgt spid="26"/>
                                        </p:tgtEl>
                                        <p:attrNameLst>
                                          <p:attrName>ppt_w</p:attrName>
                                        </p:attrNameLst>
                                      </p:cBhvr>
                                      <p:tavLst>
                                        <p:tav tm="0">
                                          <p:val>
                                            <p:fltVal val="0"/>
                                          </p:val>
                                        </p:tav>
                                        <p:tav tm="100000">
                                          <p:val>
                                            <p:strVal val="#ppt_w"/>
                                          </p:val>
                                        </p:tav>
                                      </p:tavLst>
                                    </p:anim>
                                    <p:anim calcmode="lin" valueType="num">
                                      <p:cBhvr>
                                        <p:cTn id="103" dur="500" fill="hold"/>
                                        <p:tgtEl>
                                          <p:spTgt spid="26"/>
                                        </p:tgtEl>
                                        <p:attrNameLst>
                                          <p:attrName>ppt_h</p:attrName>
                                        </p:attrNameLst>
                                      </p:cBhvr>
                                      <p:tavLst>
                                        <p:tav tm="0">
                                          <p:val>
                                            <p:fltVal val="0"/>
                                          </p:val>
                                        </p:tav>
                                        <p:tav tm="100000">
                                          <p:val>
                                            <p:strVal val="#ppt_h"/>
                                          </p:val>
                                        </p:tav>
                                      </p:tavLst>
                                    </p:anim>
                                    <p:animEffect transition="in" filter="fade">
                                      <p:cBhvr>
                                        <p:cTn id="104" dur="500"/>
                                        <p:tgtEl>
                                          <p:spTgt spid="26"/>
                                        </p:tgtEl>
                                      </p:cBhvr>
                                    </p:animEffect>
                                  </p:childTnLst>
                                </p:cTn>
                              </p:par>
                            </p:childTnLst>
                          </p:cTn>
                        </p:par>
                        <p:par>
                          <p:cTn id="105" fill="hold">
                            <p:stCondLst>
                              <p:cond delay="1000"/>
                            </p:stCondLst>
                            <p:childTnLst>
                              <p:par>
                                <p:cTn id="106" presetID="53" presetClass="entr" presetSubtype="16" fill="hold" grpId="0" nodeType="afterEffect">
                                  <p:stCondLst>
                                    <p:cond delay="0"/>
                                  </p:stCondLst>
                                  <p:childTnLst>
                                    <p:set>
                                      <p:cBhvr>
                                        <p:cTn id="107" dur="1" fill="hold">
                                          <p:stCondLst>
                                            <p:cond delay="0"/>
                                          </p:stCondLst>
                                        </p:cTn>
                                        <p:tgtEl>
                                          <p:spTgt spid="27"/>
                                        </p:tgtEl>
                                        <p:attrNameLst>
                                          <p:attrName>style.visibility</p:attrName>
                                        </p:attrNameLst>
                                      </p:cBhvr>
                                      <p:to>
                                        <p:strVal val="visible"/>
                                      </p:to>
                                    </p:set>
                                    <p:anim calcmode="lin" valueType="num">
                                      <p:cBhvr>
                                        <p:cTn id="108" dur="500" fill="hold"/>
                                        <p:tgtEl>
                                          <p:spTgt spid="27"/>
                                        </p:tgtEl>
                                        <p:attrNameLst>
                                          <p:attrName>ppt_w</p:attrName>
                                        </p:attrNameLst>
                                      </p:cBhvr>
                                      <p:tavLst>
                                        <p:tav tm="0">
                                          <p:val>
                                            <p:fltVal val="0"/>
                                          </p:val>
                                        </p:tav>
                                        <p:tav tm="100000">
                                          <p:val>
                                            <p:strVal val="#ppt_w"/>
                                          </p:val>
                                        </p:tav>
                                      </p:tavLst>
                                    </p:anim>
                                    <p:anim calcmode="lin" valueType="num">
                                      <p:cBhvr>
                                        <p:cTn id="109" dur="500" fill="hold"/>
                                        <p:tgtEl>
                                          <p:spTgt spid="27"/>
                                        </p:tgtEl>
                                        <p:attrNameLst>
                                          <p:attrName>ppt_h</p:attrName>
                                        </p:attrNameLst>
                                      </p:cBhvr>
                                      <p:tavLst>
                                        <p:tav tm="0">
                                          <p:val>
                                            <p:fltVal val="0"/>
                                          </p:val>
                                        </p:tav>
                                        <p:tav tm="100000">
                                          <p:val>
                                            <p:strVal val="#ppt_h"/>
                                          </p:val>
                                        </p:tav>
                                      </p:tavLst>
                                    </p:anim>
                                    <p:animEffect transition="in" filter="fade">
                                      <p:cBhvr>
                                        <p:cTn id="110" dur="500"/>
                                        <p:tgtEl>
                                          <p:spTgt spid="27"/>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grpId="0" nodeType="clickEffect">
                                  <p:stCondLst>
                                    <p:cond delay="0"/>
                                  </p:stCondLst>
                                  <p:childTnLst>
                                    <p:set>
                                      <p:cBhvr>
                                        <p:cTn id="114" dur="1" fill="hold">
                                          <p:stCondLst>
                                            <p:cond delay="0"/>
                                          </p:stCondLst>
                                        </p:cTn>
                                        <p:tgtEl>
                                          <p:spTgt spid="10"/>
                                        </p:tgtEl>
                                        <p:attrNameLst>
                                          <p:attrName>style.visibility</p:attrName>
                                        </p:attrNameLst>
                                      </p:cBhvr>
                                      <p:to>
                                        <p:strVal val="visible"/>
                                      </p:to>
                                    </p:set>
                                    <p:anim calcmode="lin" valueType="num">
                                      <p:cBhvr>
                                        <p:cTn id="115" dur="500" fill="hold"/>
                                        <p:tgtEl>
                                          <p:spTgt spid="10"/>
                                        </p:tgtEl>
                                        <p:attrNameLst>
                                          <p:attrName>ppt_w</p:attrName>
                                        </p:attrNameLst>
                                      </p:cBhvr>
                                      <p:tavLst>
                                        <p:tav tm="0">
                                          <p:val>
                                            <p:fltVal val="0"/>
                                          </p:val>
                                        </p:tav>
                                        <p:tav tm="100000">
                                          <p:val>
                                            <p:strVal val="#ppt_w"/>
                                          </p:val>
                                        </p:tav>
                                      </p:tavLst>
                                    </p:anim>
                                    <p:anim calcmode="lin" valueType="num">
                                      <p:cBhvr>
                                        <p:cTn id="116" dur="500" fill="hold"/>
                                        <p:tgtEl>
                                          <p:spTgt spid="10"/>
                                        </p:tgtEl>
                                        <p:attrNameLst>
                                          <p:attrName>ppt_h</p:attrName>
                                        </p:attrNameLst>
                                      </p:cBhvr>
                                      <p:tavLst>
                                        <p:tav tm="0">
                                          <p:val>
                                            <p:fltVal val="0"/>
                                          </p:val>
                                        </p:tav>
                                        <p:tav tm="100000">
                                          <p:val>
                                            <p:strVal val="#ppt_h"/>
                                          </p:val>
                                        </p:tav>
                                      </p:tavLst>
                                    </p:anim>
                                    <p:animEffect transition="in" filter="fade">
                                      <p:cBhvr>
                                        <p:cTn id="117" dur="500"/>
                                        <p:tgtEl>
                                          <p:spTgt spid="10"/>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ntr" presetSubtype="16" fill="hold" grpId="0" nodeType="clickEffect">
                                  <p:stCondLst>
                                    <p:cond delay="0"/>
                                  </p:stCondLst>
                                  <p:childTnLst>
                                    <p:set>
                                      <p:cBhvr>
                                        <p:cTn id="121" dur="1" fill="hold">
                                          <p:stCondLst>
                                            <p:cond delay="0"/>
                                          </p:stCondLst>
                                        </p:cTn>
                                        <p:tgtEl>
                                          <p:spTgt spid="14"/>
                                        </p:tgtEl>
                                        <p:attrNameLst>
                                          <p:attrName>style.visibility</p:attrName>
                                        </p:attrNameLst>
                                      </p:cBhvr>
                                      <p:to>
                                        <p:strVal val="visible"/>
                                      </p:to>
                                    </p:set>
                                    <p:anim calcmode="lin" valueType="num">
                                      <p:cBhvr>
                                        <p:cTn id="122" dur="500" fill="hold"/>
                                        <p:tgtEl>
                                          <p:spTgt spid="14"/>
                                        </p:tgtEl>
                                        <p:attrNameLst>
                                          <p:attrName>ppt_w</p:attrName>
                                        </p:attrNameLst>
                                      </p:cBhvr>
                                      <p:tavLst>
                                        <p:tav tm="0">
                                          <p:val>
                                            <p:fltVal val="0"/>
                                          </p:val>
                                        </p:tav>
                                        <p:tav tm="100000">
                                          <p:val>
                                            <p:strVal val="#ppt_w"/>
                                          </p:val>
                                        </p:tav>
                                      </p:tavLst>
                                    </p:anim>
                                    <p:anim calcmode="lin" valueType="num">
                                      <p:cBhvr>
                                        <p:cTn id="123" dur="500" fill="hold"/>
                                        <p:tgtEl>
                                          <p:spTgt spid="14"/>
                                        </p:tgtEl>
                                        <p:attrNameLst>
                                          <p:attrName>ppt_h</p:attrName>
                                        </p:attrNameLst>
                                      </p:cBhvr>
                                      <p:tavLst>
                                        <p:tav tm="0">
                                          <p:val>
                                            <p:fltVal val="0"/>
                                          </p:val>
                                        </p:tav>
                                        <p:tav tm="100000">
                                          <p:val>
                                            <p:strVal val="#ppt_h"/>
                                          </p:val>
                                        </p:tav>
                                      </p:tavLst>
                                    </p:anim>
                                    <p:animEffect transition="in" filter="fade">
                                      <p:cBhvr>
                                        <p:cTn id="124" dur="500"/>
                                        <p:tgtEl>
                                          <p:spTgt spid="14"/>
                                        </p:tgtEl>
                                      </p:cBhvr>
                                    </p:animEffect>
                                  </p:childTnLst>
                                </p:cTn>
                              </p:par>
                            </p:childTnLst>
                          </p:cTn>
                        </p:par>
                        <p:par>
                          <p:cTn id="125" fill="hold">
                            <p:stCondLst>
                              <p:cond delay="500"/>
                            </p:stCondLst>
                            <p:childTnLst>
                              <p:par>
                                <p:cTn id="126" presetID="53" presetClass="entr" presetSubtype="16" fill="hold" grpId="0" nodeType="afterEffect">
                                  <p:stCondLst>
                                    <p:cond delay="0"/>
                                  </p:stCondLst>
                                  <p:childTnLst>
                                    <p:set>
                                      <p:cBhvr>
                                        <p:cTn id="127" dur="1" fill="hold">
                                          <p:stCondLst>
                                            <p:cond delay="0"/>
                                          </p:stCondLst>
                                        </p:cTn>
                                        <p:tgtEl>
                                          <p:spTgt spid="23"/>
                                        </p:tgtEl>
                                        <p:attrNameLst>
                                          <p:attrName>style.visibility</p:attrName>
                                        </p:attrNameLst>
                                      </p:cBhvr>
                                      <p:to>
                                        <p:strVal val="visible"/>
                                      </p:to>
                                    </p:set>
                                    <p:anim calcmode="lin" valueType="num">
                                      <p:cBhvr>
                                        <p:cTn id="128" dur="500" fill="hold"/>
                                        <p:tgtEl>
                                          <p:spTgt spid="23"/>
                                        </p:tgtEl>
                                        <p:attrNameLst>
                                          <p:attrName>ppt_w</p:attrName>
                                        </p:attrNameLst>
                                      </p:cBhvr>
                                      <p:tavLst>
                                        <p:tav tm="0">
                                          <p:val>
                                            <p:fltVal val="0"/>
                                          </p:val>
                                        </p:tav>
                                        <p:tav tm="100000">
                                          <p:val>
                                            <p:strVal val="#ppt_w"/>
                                          </p:val>
                                        </p:tav>
                                      </p:tavLst>
                                    </p:anim>
                                    <p:anim calcmode="lin" valueType="num">
                                      <p:cBhvr>
                                        <p:cTn id="129" dur="500" fill="hold"/>
                                        <p:tgtEl>
                                          <p:spTgt spid="23"/>
                                        </p:tgtEl>
                                        <p:attrNameLst>
                                          <p:attrName>ppt_h</p:attrName>
                                        </p:attrNameLst>
                                      </p:cBhvr>
                                      <p:tavLst>
                                        <p:tav tm="0">
                                          <p:val>
                                            <p:fltVal val="0"/>
                                          </p:val>
                                        </p:tav>
                                        <p:tav tm="100000">
                                          <p:val>
                                            <p:strVal val="#ppt_h"/>
                                          </p:val>
                                        </p:tav>
                                      </p:tavLst>
                                    </p:anim>
                                    <p:animEffect transition="in" filter="fade">
                                      <p:cBhvr>
                                        <p:cTn id="130" dur="500"/>
                                        <p:tgtEl>
                                          <p:spTgt spid="23"/>
                                        </p:tgtEl>
                                      </p:cBhvr>
                                    </p:animEffect>
                                  </p:childTnLst>
                                </p:cTn>
                              </p:par>
                            </p:childTnLst>
                          </p:cTn>
                        </p:par>
                        <p:par>
                          <p:cTn id="131" fill="hold">
                            <p:stCondLst>
                              <p:cond delay="1000"/>
                            </p:stCondLst>
                            <p:childTnLst>
                              <p:par>
                                <p:cTn id="132" presetID="53" presetClass="entr" presetSubtype="16" fill="hold" grpId="0" nodeType="afterEffect">
                                  <p:stCondLst>
                                    <p:cond delay="0"/>
                                  </p:stCondLst>
                                  <p:childTnLst>
                                    <p:set>
                                      <p:cBhvr>
                                        <p:cTn id="133" dur="1" fill="hold">
                                          <p:stCondLst>
                                            <p:cond delay="0"/>
                                          </p:stCondLst>
                                        </p:cTn>
                                        <p:tgtEl>
                                          <p:spTgt spid="24"/>
                                        </p:tgtEl>
                                        <p:attrNameLst>
                                          <p:attrName>style.visibility</p:attrName>
                                        </p:attrNameLst>
                                      </p:cBhvr>
                                      <p:to>
                                        <p:strVal val="visible"/>
                                      </p:to>
                                    </p:set>
                                    <p:anim calcmode="lin" valueType="num">
                                      <p:cBhvr>
                                        <p:cTn id="134" dur="500" fill="hold"/>
                                        <p:tgtEl>
                                          <p:spTgt spid="24"/>
                                        </p:tgtEl>
                                        <p:attrNameLst>
                                          <p:attrName>ppt_w</p:attrName>
                                        </p:attrNameLst>
                                      </p:cBhvr>
                                      <p:tavLst>
                                        <p:tav tm="0">
                                          <p:val>
                                            <p:fltVal val="0"/>
                                          </p:val>
                                        </p:tav>
                                        <p:tav tm="100000">
                                          <p:val>
                                            <p:strVal val="#ppt_w"/>
                                          </p:val>
                                        </p:tav>
                                      </p:tavLst>
                                    </p:anim>
                                    <p:anim calcmode="lin" valueType="num">
                                      <p:cBhvr>
                                        <p:cTn id="135" dur="500" fill="hold"/>
                                        <p:tgtEl>
                                          <p:spTgt spid="24"/>
                                        </p:tgtEl>
                                        <p:attrNameLst>
                                          <p:attrName>ppt_h</p:attrName>
                                        </p:attrNameLst>
                                      </p:cBhvr>
                                      <p:tavLst>
                                        <p:tav tm="0">
                                          <p:val>
                                            <p:fltVal val="0"/>
                                          </p:val>
                                        </p:tav>
                                        <p:tav tm="100000">
                                          <p:val>
                                            <p:strVal val="#ppt_h"/>
                                          </p:val>
                                        </p:tav>
                                      </p:tavLst>
                                    </p:anim>
                                    <p:animEffect transition="in" filter="fade">
                                      <p:cBhvr>
                                        <p:cTn id="1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8" grpId="0"/>
      <p:bldP spid="9" grpId="0"/>
      <p:bldP spid="10"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r="-2000" b="-3000"/>
          </a:stretch>
        </a:blipFill>
        <a:effectLst/>
      </p:bgPr>
    </p:bg>
    <p:spTree>
      <p:nvGrpSpPr>
        <p:cNvPr id="1" name=""/>
        <p:cNvGrpSpPr/>
        <p:nvPr/>
      </p:nvGrpSpPr>
      <p:grpSpPr>
        <a:xfrm>
          <a:off x="0" y="0"/>
          <a:ext cx="0" cy="0"/>
          <a:chOff x="0" y="0"/>
          <a:chExt cx="0" cy="0"/>
        </a:xfrm>
      </p:grpSpPr>
      <p:sp>
        <p:nvSpPr>
          <p:cNvPr id="2" name="TextBox 1"/>
          <p:cNvSpPr txBox="1"/>
          <p:nvPr/>
        </p:nvSpPr>
        <p:spPr>
          <a:xfrm>
            <a:off x="148281" y="0"/>
            <a:ext cx="7352270" cy="830997"/>
          </a:xfrm>
          <a:prstGeom prst="rect">
            <a:avLst/>
          </a:prstGeom>
          <a:noFill/>
        </p:spPr>
        <p:txBody>
          <a:bodyPr wrap="square" rtlCol="0">
            <a:spAutoFit/>
          </a:bodyPr>
          <a:lstStyle/>
          <a:p>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rPr>
              <a:t>Joshua 04</a:t>
            </a:r>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rPr>
              <a:t>05</a:t>
            </a:r>
            <a:endParaRPr lang="en-US" sz="4800" dirty="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endParaRPr>
          </a:p>
        </p:txBody>
      </p:sp>
    </p:spTree>
    <p:extLst>
      <p:ext uri="{BB962C8B-B14F-4D97-AF65-F5344CB8AC3E}">
        <p14:creationId xmlns:p14="http://schemas.microsoft.com/office/powerpoint/2010/main" val="112594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r="-2000" b="-3000"/>
          </a:stretch>
        </a:blipFill>
        <a:effectLst/>
      </p:bgPr>
    </p:bg>
    <p:spTree>
      <p:nvGrpSpPr>
        <p:cNvPr id="1" name=""/>
        <p:cNvGrpSpPr/>
        <p:nvPr/>
      </p:nvGrpSpPr>
      <p:grpSpPr>
        <a:xfrm>
          <a:off x="0" y="0"/>
          <a:ext cx="0" cy="0"/>
          <a:chOff x="0" y="0"/>
          <a:chExt cx="0" cy="0"/>
        </a:xfrm>
      </p:grpSpPr>
      <p:sp>
        <p:nvSpPr>
          <p:cNvPr id="2" name="TextBox 1"/>
          <p:cNvSpPr txBox="1"/>
          <p:nvPr/>
        </p:nvSpPr>
        <p:spPr>
          <a:xfrm>
            <a:off x="148281" y="0"/>
            <a:ext cx="7352270" cy="830997"/>
          </a:xfrm>
          <a:prstGeom prst="rect">
            <a:avLst/>
          </a:prstGeom>
          <a:noFill/>
        </p:spPr>
        <p:txBody>
          <a:bodyPr wrap="square" rtlCol="0">
            <a:spAutoFit/>
          </a:bodyPr>
          <a:lstStyle/>
          <a:p>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rPr>
              <a:t>Joshua 04</a:t>
            </a:r>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rPr>
              <a:t>05</a:t>
            </a:r>
            <a:endParaRPr lang="en-US" sz="4800" dirty="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endParaRPr>
          </a:p>
        </p:txBody>
      </p:sp>
    </p:spTree>
    <p:extLst>
      <p:ext uri="{BB962C8B-B14F-4D97-AF65-F5344CB8AC3E}">
        <p14:creationId xmlns:p14="http://schemas.microsoft.com/office/powerpoint/2010/main" val="1087397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r="-2000" b="-3000"/>
          </a:stretch>
        </a:blipFill>
        <a:effectLst/>
      </p:bgPr>
    </p:bg>
    <p:spTree>
      <p:nvGrpSpPr>
        <p:cNvPr id="1" name=""/>
        <p:cNvGrpSpPr/>
        <p:nvPr/>
      </p:nvGrpSpPr>
      <p:grpSpPr>
        <a:xfrm>
          <a:off x="0" y="0"/>
          <a:ext cx="0" cy="0"/>
          <a:chOff x="0" y="0"/>
          <a:chExt cx="0" cy="0"/>
        </a:xfrm>
      </p:grpSpPr>
      <p:sp>
        <p:nvSpPr>
          <p:cNvPr id="12" name="TextBox 11"/>
          <p:cNvSpPr txBox="1"/>
          <p:nvPr/>
        </p:nvSpPr>
        <p:spPr>
          <a:xfrm>
            <a:off x="148281" y="0"/>
            <a:ext cx="7352270" cy="830997"/>
          </a:xfrm>
          <a:prstGeom prst="rect">
            <a:avLst/>
          </a:prstGeom>
          <a:noFill/>
        </p:spPr>
        <p:txBody>
          <a:bodyPr wrap="square" rtlCol="0">
            <a:spAutoFit/>
          </a:bodyPr>
          <a:lstStyle/>
          <a:p>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rPr>
              <a:t>Joshua 04</a:t>
            </a:r>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rPr>
              <a:t>05</a:t>
            </a:r>
            <a:endParaRPr lang="en-US" sz="4800" dirty="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endParaRPr>
          </a:p>
        </p:txBody>
      </p:sp>
      <p:sp>
        <p:nvSpPr>
          <p:cNvPr id="13" name="TextBox 12"/>
          <p:cNvSpPr txBox="1"/>
          <p:nvPr/>
        </p:nvSpPr>
        <p:spPr>
          <a:xfrm>
            <a:off x="462845" y="830997"/>
            <a:ext cx="8252178" cy="1077218"/>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KJV, </a:t>
            </a:r>
            <a:r>
              <a:rPr lang="en-US" sz="3200" dirty="0">
                <a:solidFill>
                  <a:srgbClr val="FFC000"/>
                </a:solidFill>
                <a:effectLst>
                  <a:outerShdw blurRad="38100" dist="38100" dir="2700000" algn="tl">
                    <a:srgbClr val="000000">
                      <a:alpha val="43137"/>
                    </a:srgbClr>
                  </a:outerShdw>
                </a:effectLst>
              </a:rPr>
              <a:t>when all the people were clean passed over Jordan,</a:t>
            </a:r>
          </a:p>
        </p:txBody>
      </p:sp>
    </p:spTree>
    <p:extLst>
      <p:ext uri="{BB962C8B-B14F-4D97-AF65-F5344CB8AC3E}">
        <p14:creationId xmlns:p14="http://schemas.microsoft.com/office/powerpoint/2010/main" val="2147448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r="-2000" b="-3000"/>
          </a:stretch>
        </a:blipFill>
        <a:effectLst/>
      </p:bgPr>
    </p:bg>
    <p:spTree>
      <p:nvGrpSpPr>
        <p:cNvPr id="1" name=""/>
        <p:cNvGrpSpPr/>
        <p:nvPr/>
      </p:nvGrpSpPr>
      <p:grpSpPr>
        <a:xfrm>
          <a:off x="0" y="0"/>
          <a:ext cx="0" cy="0"/>
          <a:chOff x="0" y="0"/>
          <a:chExt cx="0" cy="0"/>
        </a:xfrm>
      </p:grpSpPr>
      <p:sp>
        <p:nvSpPr>
          <p:cNvPr id="2" name="TextBox 1"/>
          <p:cNvSpPr txBox="1"/>
          <p:nvPr/>
        </p:nvSpPr>
        <p:spPr>
          <a:xfrm>
            <a:off x="148281" y="0"/>
            <a:ext cx="7352270" cy="830997"/>
          </a:xfrm>
          <a:prstGeom prst="rect">
            <a:avLst/>
          </a:prstGeom>
          <a:noFill/>
        </p:spPr>
        <p:txBody>
          <a:bodyPr wrap="square" rtlCol="0">
            <a:spAutoFit/>
          </a:bodyPr>
          <a:lstStyle/>
          <a:p>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rPr>
              <a:t>Joshua 04</a:t>
            </a:r>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rPr>
              <a:t>05</a:t>
            </a:r>
            <a:endParaRPr lang="en-US" sz="4800" dirty="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endParaRPr>
          </a:p>
        </p:txBody>
      </p:sp>
    </p:spTree>
    <p:extLst>
      <p:ext uri="{BB962C8B-B14F-4D97-AF65-F5344CB8AC3E}">
        <p14:creationId xmlns:p14="http://schemas.microsoft.com/office/powerpoint/2010/main" val="379009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r="-2000" b="-3000"/>
          </a:stretch>
        </a:blipFill>
        <a:effectLst/>
      </p:bgPr>
    </p:bg>
    <p:spTree>
      <p:nvGrpSpPr>
        <p:cNvPr id="1" name=""/>
        <p:cNvGrpSpPr/>
        <p:nvPr/>
      </p:nvGrpSpPr>
      <p:grpSpPr>
        <a:xfrm>
          <a:off x="0" y="0"/>
          <a:ext cx="0" cy="0"/>
          <a:chOff x="0" y="0"/>
          <a:chExt cx="0" cy="0"/>
        </a:xfrm>
      </p:grpSpPr>
      <p:sp>
        <p:nvSpPr>
          <p:cNvPr id="12" name="TextBox 11"/>
          <p:cNvSpPr txBox="1"/>
          <p:nvPr/>
        </p:nvSpPr>
        <p:spPr>
          <a:xfrm>
            <a:off x="148281" y="0"/>
            <a:ext cx="7352270" cy="830997"/>
          </a:xfrm>
          <a:prstGeom prst="rect">
            <a:avLst/>
          </a:prstGeom>
          <a:noFill/>
        </p:spPr>
        <p:txBody>
          <a:bodyPr wrap="square" rtlCol="0">
            <a:spAutoFit/>
          </a:bodyPr>
          <a:lstStyle/>
          <a:p>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rPr>
              <a:t>Joshua 04</a:t>
            </a:r>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rPr>
              <a:t>05</a:t>
            </a:r>
            <a:endParaRPr lang="en-US" sz="4800" dirty="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endParaRPr>
          </a:p>
        </p:txBody>
      </p:sp>
      <p:sp>
        <p:nvSpPr>
          <p:cNvPr id="13" name="TextBox 12"/>
          <p:cNvSpPr txBox="1"/>
          <p:nvPr/>
        </p:nvSpPr>
        <p:spPr>
          <a:xfrm>
            <a:off x="462845" y="830997"/>
            <a:ext cx="8252178" cy="2062103"/>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NIV, </a:t>
            </a:r>
            <a:r>
              <a:rPr lang="en-US" sz="3200" dirty="0">
                <a:solidFill>
                  <a:srgbClr val="FFC000"/>
                </a:solidFill>
                <a:effectLst>
                  <a:outerShdw blurRad="38100" dist="38100" dir="2700000" algn="tl">
                    <a:srgbClr val="000000">
                      <a:alpha val="43137"/>
                    </a:srgbClr>
                  </a:outerShdw>
                </a:effectLst>
              </a:rPr>
              <a:t>Joshua set up the twelve stones that had been in the middle of the Jordan at the spot where the priests who carried the ark of the covenant had stood.</a:t>
            </a:r>
          </a:p>
        </p:txBody>
      </p:sp>
    </p:spTree>
    <p:extLst>
      <p:ext uri="{BB962C8B-B14F-4D97-AF65-F5344CB8AC3E}">
        <p14:creationId xmlns:p14="http://schemas.microsoft.com/office/powerpoint/2010/main" val="255753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r="-2000" b="-3000"/>
          </a:stretch>
        </a:blipFill>
        <a:effectLst/>
      </p:bgPr>
    </p:bg>
    <p:spTree>
      <p:nvGrpSpPr>
        <p:cNvPr id="1" name=""/>
        <p:cNvGrpSpPr/>
        <p:nvPr/>
      </p:nvGrpSpPr>
      <p:grpSpPr>
        <a:xfrm>
          <a:off x="0" y="0"/>
          <a:ext cx="0" cy="0"/>
          <a:chOff x="0" y="0"/>
          <a:chExt cx="0" cy="0"/>
        </a:xfrm>
      </p:grpSpPr>
      <p:sp>
        <p:nvSpPr>
          <p:cNvPr id="2" name="TextBox 1"/>
          <p:cNvSpPr txBox="1"/>
          <p:nvPr/>
        </p:nvSpPr>
        <p:spPr>
          <a:xfrm>
            <a:off x="148281" y="0"/>
            <a:ext cx="7352270" cy="830997"/>
          </a:xfrm>
          <a:prstGeom prst="rect">
            <a:avLst/>
          </a:prstGeom>
          <a:noFill/>
        </p:spPr>
        <p:txBody>
          <a:bodyPr wrap="square" rtlCol="0">
            <a:spAutoFit/>
          </a:bodyPr>
          <a:lstStyle/>
          <a:p>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rPr>
              <a:t>Joshua 04</a:t>
            </a:r>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rPr>
              <a:t>05</a:t>
            </a:r>
            <a:endParaRPr lang="en-US" sz="4800" dirty="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endParaRPr>
          </a:p>
        </p:txBody>
      </p:sp>
    </p:spTree>
    <p:extLst>
      <p:ext uri="{BB962C8B-B14F-4D97-AF65-F5344CB8AC3E}">
        <p14:creationId xmlns:p14="http://schemas.microsoft.com/office/powerpoint/2010/main" val="341413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r="-2000" b="-3000"/>
          </a:stretch>
        </a:blipFill>
        <a:effectLst/>
      </p:bgPr>
    </p:bg>
    <p:spTree>
      <p:nvGrpSpPr>
        <p:cNvPr id="1" name=""/>
        <p:cNvGrpSpPr/>
        <p:nvPr/>
      </p:nvGrpSpPr>
      <p:grpSpPr>
        <a:xfrm>
          <a:off x="0" y="0"/>
          <a:ext cx="0" cy="0"/>
          <a:chOff x="0" y="0"/>
          <a:chExt cx="0" cy="0"/>
        </a:xfrm>
      </p:grpSpPr>
      <p:sp>
        <p:nvSpPr>
          <p:cNvPr id="12" name="TextBox 11"/>
          <p:cNvSpPr txBox="1"/>
          <p:nvPr/>
        </p:nvSpPr>
        <p:spPr>
          <a:xfrm>
            <a:off x="148281" y="0"/>
            <a:ext cx="7352270" cy="830997"/>
          </a:xfrm>
          <a:prstGeom prst="rect">
            <a:avLst/>
          </a:prstGeom>
          <a:noFill/>
        </p:spPr>
        <p:txBody>
          <a:bodyPr wrap="square" rtlCol="0">
            <a:spAutoFit/>
          </a:bodyPr>
          <a:lstStyle/>
          <a:p>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rPr>
              <a:t>Joshua 04</a:t>
            </a:r>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rPr>
              <a:t>05</a:t>
            </a:r>
            <a:endParaRPr lang="en-US" sz="4800" dirty="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endParaRPr>
          </a:p>
        </p:txBody>
      </p:sp>
      <p:sp>
        <p:nvSpPr>
          <p:cNvPr id="13" name="TextBox 12"/>
          <p:cNvSpPr txBox="1"/>
          <p:nvPr/>
        </p:nvSpPr>
        <p:spPr>
          <a:xfrm>
            <a:off x="462845" y="830997"/>
            <a:ext cx="8252178" cy="2554545"/>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Num. 26:2 ~ </a:t>
            </a:r>
            <a:r>
              <a:rPr lang="en-US" sz="3200" dirty="0">
                <a:solidFill>
                  <a:srgbClr val="FFC000"/>
                </a:solidFill>
                <a:effectLst>
                  <a:outerShdw blurRad="38100" dist="38100" dir="2700000" algn="tl">
                    <a:srgbClr val="000000">
                      <a:alpha val="43137"/>
                    </a:srgbClr>
                  </a:outerShdw>
                </a:effectLst>
              </a:rPr>
              <a:t>Take the sum of all the congregation of the children of Israel, from twenty years old and upward, throughout their fathers' house, all that are able to go to war in Israel</a:t>
            </a:r>
            <a:r>
              <a:rPr lang="en-US" sz="3200" dirty="0" smtClean="0">
                <a:solidFill>
                  <a:srgbClr val="FFC000"/>
                </a:solidFill>
                <a:effectLst>
                  <a:outerShdw blurRad="38100" dist="38100" dir="2700000" algn="tl">
                    <a:srgbClr val="000000">
                      <a:alpha val="43137"/>
                    </a:srgbClr>
                  </a:outerShdw>
                </a:effectLst>
              </a:rPr>
              <a:t>.</a:t>
            </a:r>
            <a:endParaRPr lang="en-US" sz="3200" dirty="0">
              <a:solidFill>
                <a:srgbClr val="FFC000"/>
              </a:solidFill>
              <a:effectLst>
                <a:outerShdw blurRad="38100" dist="38100" dir="2700000" algn="tl">
                  <a:srgbClr val="000000">
                    <a:alpha val="43137"/>
                  </a:srgbClr>
                </a:outerShdw>
              </a:effectLst>
            </a:endParaRPr>
          </a:p>
        </p:txBody>
      </p:sp>
      <p:sp>
        <p:nvSpPr>
          <p:cNvPr id="4" name="TextBox 3"/>
          <p:cNvSpPr txBox="1"/>
          <p:nvPr/>
        </p:nvSpPr>
        <p:spPr>
          <a:xfrm>
            <a:off x="685800" y="3312855"/>
            <a:ext cx="5410200" cy="584775"/>
          </a:xfrm>
          <a:prstGeom prst="rect">
            <a:avLst/>
          </a:prstGeom>
          <a:noFill/>
        </p:spPr>
        <p:txBody>
          <a:bodyPr wrap="square" rtlCol="0">
            <a:spAutoFit/>
          </a:bodyPr>
          <a:lstStyle/>
          <a:p>
            <a:pPr marL="338138" indent="-338138">
              <a:buFont typeface="Arial" panose="020B0604020202020204" pitchFamily="34" charset="0"/>
              <a:buChar char="•"/>
            </a:pPr>
            <a:r>
              <a:rPr lang="en-US" sz="3200" dirty="0">
                <a:effectLst>
                  <a:outerShdw blurRad="38100" dist="38100" dir="2700000" algn="tl">
                    <a:srgbClr val="000000">
                      <a:alpha val="43137"/>
                    </a:srgbClr>
                  </a:outerShdw>
                </a:effectLst>
              </a:rPr>
              <a:t>v. 7 ~ Reuben </a:t>
            </a:r>
            <a:r>
              <a:rPr lang="en-US" sz="3200" dirty="0" smtClean="0">
                <a:effectLst>
                  <a:outerShdw blurRad="38100" dist="38100" dir="2700000" algn="tl">
                    <a:srgbClr val="000000">
                      <a:alpha val="43137"/>
                    </a:srgbClr>
                  </a:outerShdw>
                </a:effectLst>
              </a:rPr>
              <a:t>       43,730</a:t>
            </a:r>
            <a:endParaRPr lang="en-US" sz="3200" dirty="0">
              <a:effectLst>
                <a:outerShdw blurRad="38100" dist="38100" dir="2700000" algn="tl">
                  <a:srgbClr val="000000">
                    <a:alpha val="43137"/>
                  </a:srgbClr>
                </a:outerShdw>
              </a:effectLst>
            </a:endParaRPr>
          </a:p>
        </p:txBody>
      </p:sp>
      <p:sp>
        <p:nvSpPr>
          <p:cNvPr id="5" name="TextBox 4"/>
          <p:cNvSpPr txBox="1"/>
          <p:nvPr/>
        </p:nvSpPr>
        <p:spPr>
          <a:xfrm>
            <a:off x="685800" y="3911025"/>
            <a:ext cx="5410200" cy="584775"/>
          </a:xfrm>
          <a:prstGeom prst="rect">
            <a:avLst/>
          </a:prstGeom>
          <a:noFill/>
        </p:spPr>
        <p:txBody>
          <a:bodyPr wrap="square" rtlCol="0">
            <a:spAutoFit/>
          </a:bodyPr>
          <a:lstStyle/>
          <a:p>
            <a:pPr marL="338138" indent="-338138">
              <a:buFont typeface="Arial" panose="020B0604020202020204" pitchFamily="34" charset="0"/>
              <a:buChar char="•"/>
            </a:pPr>
            <a:r>
              <a:rPr lang="en-US" sz="3200" dirty="0">
                <a:effectLst>
                  <a:outerShdw blurRad="38100" dist="38100" dir="2700000" algn="tl">
                    <a:srgbClr val="000000">
                      <a:alpha val="43137"/>
                    </a:srgbClr>
                  </a:outerShdw>
                </a:effectLst>
              </a:rPr>
              <a:t>v. 18 ~ Gad </a:t>
            </a:r>
            <a:r>
              <a:rPr lang="en-US" sz="3200" dirty="0" smtClean="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 </a:t>
            </a:r>
            <a:r>
              <a:rPr lang="en-US" sz="3200" dirty="0" smtClean="0">
                <a:effectLst>
                  <a:outerShdw blurRad="38100" dist="38100" dir="2700000" algn="tl">
                    <a:srgbClr val="000000">
                      <a:alpha val="43137"/>
                    </a:srgbClr>
                  </a:outerShdw>
                </a:effectLst>
              </a:rPr>
              <a:t>          40,500</a:t>
            </a:r>
            <a:endParaRPr lang="en-US" sz="3200" dirty="0">
              <a:effectLst>
                <a:outerShdw blurRad="38100" dist="38100" dir="2700000" algn="tl">
                  <a:srgbClr val="000000">
                    <a:alpha val="43137"/>
                  </a:srgbClr>
                </a:outerShdw>
              </a:effectLst>
            </a:endParaRPr>
          </a:p>
        </p:txBody>
      </p:sp>
      <p:sp>
        <p:nvSpPr>
          <p:cNvPr id="6" name="TextBox 5"/>
          <p:cNvSpPr txBox="1"/>
          <p:nvPr/>
        </p:nvSpPr>
        <p:spPr>
          <a:xfrm>
            <a:off x="685800" y="4520625"/>
            <a:ext cx="5410200" cy="1077218"/>
          </a:xfrm>
          <a:prstGeom prst="rect">
            <a:avLst/>
          </a:prstGeom>
          <a:noFill/>
        </p:spPr>
        <p:txBody>
          <a:bodyPr wrap="square" rtlCol="0">
            <a:spAutoFit/>
          </a:bodyPr>
          <a:lstStyle/>
          <a:p>
            <a:pPr marL="338138" indent="-338138">
              <a:buFont typeface="Arial" panose="020B0604020202020204" pitchFamily="34" charset="0"/>
              <a:buChar char="•"/>
            </a:pPr>
            <a:r>
              <a:rPr lang="en-US" sz="3200" dirty="0"/>
              <a:t>v. 34 ~ Manasseh </a:t>
            </a:r>
            <a:r>
              <a:rPr lang="en-US" sz="3200" dirty="0" smtClean="0"/>
              <a:t>52,700</a:t>
            </a:r>
          </a:p>
          <a:p>
            <a:r>
              <a:rPr lang="en-US" sz="3200" dirty="0"/>
              <a:t> </a:t>
            </a:r>
            <a:r>
              <a:rPr lang="en-US" sz="3200" dirty="0" smtClean="0"/>
              <a:t>                          ÷ 2 </a:t>
            </a:r>
            <a:r>
              <a:rPr lang="en-US" sz="3200" dirty="0"/>
              <a:t>= 26,350</a:t>
            </a:r>
            <a:endParaRPr lang="en-US" sz="3200" dirty="0">
              <a:effectLst>
                <a:outerShdw blurRad="38100" dist="38100" dir="2700000" algn="tl">
                  <a:srgbClr val="000000">
                    <a:alpha val="43137"/>
                  </a:srgbClr>
                </a:outerShdw>
              </a:effectLst>
            </a:endParaRPr>
          </a:p>
        </p:txBody>
      </p:sp>
      <p:sp>
        <p:nvSpPr>
          <p:cNvPr id="2" name="Right Brace 1"/>
          <p:cNvSpPr/>
          <p:nvPr/>
        </p:nvSpPr>
        <p:spPr>
          <a:xfrm>
            <a:off x="5943600" y="3385542"/>
            <a:ext cx="533400" cy="2100858"/>
          </a:xfrm>
          <a:prstGeom prst="rightBrace">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p:cNvSpPr txBox="1"/>
          <p:nvPr/>
        </p:nvSpPr>
        <p:spPr>
          <a:xfrm>
            <a:off x="6629400" y="4126089"/>
            <a:ext cx="2057400" cy="584775"/>
          </a:xfrm>
          <a:prstGeom prst="rect">
            <a:avLst/>
          </a:prstGeom>
          <a:noFill/>
        </p:spPr>
        <p:txBody>
          <a:bodyPr wrap="square" rtlCol="0">
            <a:spAutoFit/>
          </a:bodyPr>
          <a:lstStyle/>
          <a:p>
            <a:r>
              <a:rPr lang="en-US" sz="3200" dirty="0" smtClean="0">
                <a:effectLst>
                  <a:outerShdw blurRad="38100" dist="38100" dir="2700000" algn="tl">
                    <a:srgbClr val="000000">
                      <a:alpha val="43137"/>
                    </a:srgbClr>
                  </a:outerShdw>
                </a:effectLst>
              </a:rPr>
              <a:t>110,580</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6006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par>
                          <p:cTn id="36" fill="hold">
                            <p:stCondLst>
                              <p:cond delay="500"/>
                            </p:stCondLst>
                            <p:childTnLst>
                              <p:par>
                                <p:cTn id="37" presetID="53" presetClass="entr" presetSubtype="16" fill="hold" grpId="0" nodeType="after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p:bldP spid="5" grpId="0"/>
      <p:bldP spid="6" grpId="0"/>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r="-2000" b="-3000"/>
          </a:stretch>
        </a:blipFill>
        <a:effectLst/>
      </p:bgPr>
    </p:bg>
    <p:spTree>
      <p:nvGrpSpPr>
        <p:cNvPr id="1" name=""/>
        <p:cNvGrpSpPr/>
        <p:nvPr/>
      </p:nvGrpSpPr>
      <p:grpSpPr>
        <a:xfrm>
          <a:off x="0" y="0"/>
          <a:ext cx="0" cy="0"/>
          <a:chOff x="0" y="0"/>
          <a:chExt cx="0" cy="0"/>
        </a:xfrm>
      </p:grpSpPr>
      <p:sp>
        <p:nvSpPr>
          <p:cNvPr id="2" name="TextBox 1"/>
          <p:cNvSpPr txBox="1"/>
          <p:nvPr/>
        </p:nvSpPr>
        <p:spPr>
          <a:xfrm>
            <a:off x="148281" y="0"/>
            <a:ext cx="7352270" cy="830997"/>
          </a:xfrm>
          <a:prstGeom prst="rect">
            <a:avLst/>
          </a:prstGeom>
          <a:noFill/>
        </p:spPr>
        <p:txBody>
          <a:bodyPr wrap="square" rtlCol="0">
            <a:spAutoFit/>
          </a:bodyPr>
          <a:lstStyle/>
          <a:p>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rPr>
              <a:t>Joshua 04</a:t>
            </a:r>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4800" dirty="0" smtClean="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rPr>
              <a:t>05</a:t>
            </a:r>
            <a:endParaRPr lang="en-US" sz="4800" dirty="0">
              <a:ln>
                <a:solidFill>
                  <a:schemeClr val="accent2"/>
                </a:solidFill>
              </a:ln>
              <a:solidFill>
                <a:schemeClr val="accent4">
                  <a:lumMod val="20000"/>
                  <a:lumOff val="80000"/>
                </a:schemeClr>
              </a:solidFill>
              <a:effectLst>
                <a:outerShdw blurRad="38100" dist="38100" dir="2700000" algn="tl">
                  <a:srgbClr val="000000">
                    <a:alpha val="43137"/>
                  </a:srgbClr>
                </a:outerShdw>
              </a:effectLst>
              <a:latin typeface="Erasmus" pitchFamily="2" charset="0"/>
            </a:endParaRPr>
          </a:p>
        </p:txBody>
      </p:sp>
    </p:spTree>
    <p:extLst>
      <p:ext uri="{BB962C8B-B14F-4D97-AF65-F5344CB8AC3E}">
        <p14:creationId xmlns:p14="http://schemas.microsoft.com/office/powerpoint/2010/main" val="272868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Joshua">
      <a:dk1>
        <a:srgbClr val="FFFFFF"/>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oshua">
      <a:majorFont>
        <a:latin typeface="Arial Rounded MT Bold"/>
        <a:ea typeface=""/>
        <a:cs typeface=""/>
      </a:majorFont>
      <a:minorFont>
        <a:latin typeface="Arial Rounded MT Bol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Joshua.potx" id="{CEF12CC9-34FF-4AD4-9257-B47389ACA759}" vid="{99087B9B-2C09-46DF-A736-1655C10C34B4}"/>
    </a:ext>
  </a:extLst>
</a:theme>
</file>

<file path=docProps/app.xml><?xml version="1.0" encoding="utf-8"?>
<Properties xmlns="http://schemas.openxmlformats.org/officeDocument/2006/extended-properties" xmlns:vt="http://schemas.openxmlformats.org/officeDocument/2006/docPropsVTypes">
  <Template>Joshua</Template>
  <TotalTime>1785</TotalTime>
  <Words>397</Words>
  <Application>Microsoft Office PowerPoint</Application>
  <PresentationFormat>On-screen Show (4:3)</PresentationFormat>
  <Paragraphs>65</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Merrihew</dc:creator>
  <cp:lastModifiedBy>Kathy</cp:lastModifiedBy>
  <cp:revision>19</cp:revision>
  <dcterms:created xsi:type="dcterms:W3CDTF">2014-02-24T19:41:24Z</dcterms:created>
  <dcterms:modified xsi:type="dcterms:W3CDTF">2014-02-27T16:09:05Z</dcterms:modified>
</cp:coreProperties>
</file>