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9" r:id="rId3"/>
    <p:sldId id="269" r:id="rId4"/>
    <p:sldId id="268" r:id="rId5"/>
    <p:sldId id="280" r:id="rId6"/>
    <p:sldId id="277" r:id="rId7"/>
    <p:sldId id="278" r:id="rId8"/>
    <p:sldId id="257" r:id="rId9"/>
    <p:sldId id="270" r:id="rId10"/>
    <p:sldId id="271" r:id="rId11"/>
    <p:sldId id="272" r:id="rId12"/>
    <p:sldId id="273" r:id="rId13"/>
    <p:sldId id="274" r:id="rId14"/>
    <p:sldId id="275" r:id="rId15"/>
  </p:sldIdLst>
  <p:sldSz cx="9144000" cy="6858000" type="screen4x3"/>
  <p:notesSz cx="6858000" cy="9144000"/>
  <p:embeddedFontLst>
    <p:embeddedFont>
      <p:font typeface="Times New Yorker" charset="0"/>
      <p:regular r:id="rId16"/>
    </p:embeddedFont>
    <p:embeddedFont>
      <p:font typeface="AR ESSENCE" pitchFamily="2" charset="0"/>
      <p:regular r:id="rId17"/>
    </p:embeddedFont>
    <p:embeddedFont>
      <p:font typeface="Chiller" pitchFamily="8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633D22"/>
    <a:srgbClr val="634722"/>
    <a:srgbClr val="7B5429"/>
    <a:srgbClr val="482400"/>
    <a:srgbClr val="FFFFFF"/>
    <a:srgbClr val="663300"/>
    <a:srgbClr val="2E1700"/>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926" y="-7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3/13/2011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3/13/2011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3/13/2011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3/13/2011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3/13/2011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3/13/2011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3/13/2011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04698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Lev. 24:16 ~ </a:t>
            </a:r>
            <a:r>
              <a:rPr lang="en-US" sz="3200" dirty="0" smtClean="0">
                <a:effectLst>
                  <a:outerShdw blurRad="38100" dist="38100" dir="2700000" algn="tl">
                    <a:srgbClr val="000000">
                      <a:alpha val="43137"/>
                    </a:srgbClr>
                  </a:outerShdw>
                </a:effectLst>
                <a:latin typeface="+mj-lt"/>
              </a:rPr>
              <a:t>And whoever blasphemes the name of the LORD shall surely be put to death. All the congregation shall certainly stone him, the stranger as well as him who is born in the land. When he blasphemes the name </a:t>
            </a:r>
            <a:r>
              <a:rPr lang="en-US" sz="3200" i="1" dirty="0" smtClean="0">
                <a:effectLst>
                  <a:outerShdw blurRad="38100" dist="38100" dir="2700000" algn="tl">
                    <a:srgbClr val="000000">
                      <a:alpha val="43137"/>
                    </a:srgbClr>
                  </a:outerShdw>
                </a:effectLst>
                <a:latin typeface="+mj-lt"/>
              </a:rPr>
              <a:t>of the LORD</a:t>
            </a:r>
            <a:r>
              <a:rPr lang="en-US" sz="3200" dirty="0" smtClean="0">
                <a:effectLst>
                  <a:outerShdw blurRad="38100" dist="38100" dir="2700000" algn="tl">
                    <a:srgbClr val="000000">
                      <a:alpha val="43137"/>
                    </a:srgbClr>
                  </a:outerShdw>
                </a:effectLst>
                <a:latin typeface="+mj-lt"/>
              </a:rPr>
              <a:t>, he shall be put to death.</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403187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Deut. 21:22–23  ~ </a:t>
            </a:r>
            <a:r>
              <a:rPr lang="en-US" sz="3200" baseline="30000" dirty="0" smtClean="0">
                <a:solidFill>
                  <a:schemeClr val="bg1"/>
                </a:solidFill>
                <a:effectLst>
                  <a:outerShdw blurRad="38100" dist="38100" dir="2700000" algn="tl">
                    <a:srgbClr val="000000">
                      <a:alpha val="43137"/>
                    </a:srgbClr>
                  </a:outerShdw>
                </a:effectLst>
                <a:latin typeface="+mj-lt"/>
              </a:rPr>
              <a:t>22</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“If a man has committed a sin deserving of death, and he is put to death, and you hang him on a tree, </a:t>
            </a:r>
            <a:r>
              <a:rPr lang="en-US" sz="3200" baseline="30000" dirty="0" smtClean="0">
                <a:solidFill>
                  <a:schemeClr val="bg1"/>
                </a:solidFill>
                <a:effectLst>
                  <a:outerShdw blurRad="38100" dist="38100" dir="2700000" algn="tl">
                    <a:srgbClr val="000000">
                      <a:alpha val="43137"/>
                    </a:srgbClr>
                  </a:outerShdw>
                </a:effectLst>
                <a:latin typeface="+mj-lt"/>
              </a:rPr>
              <a:t>23</a:t>
            </a:r>
            <a:r>
              <a:rPr lang="en-US" sz="3200" dirty="0" smtClean="0">
                <a:effectLst>
                  <a:outerShdw blurRad="38100" dist="38100" dir="2700000" algn="tl">
                    <a:srgbClr val="000000">
                      <a:alpha val="43137"/>
                    </a:srgbClr>
                  </a:outerShdw>
                </a:effectLst>
                <a:latin typeface="+mj-lt"/>
              </a:rPr>
              <a:t> his body shall not remain overnight on the tree, but you shall surely bury him that day, so that you do not defile the land which the </a:t>
            </a:r>
            <a:r>
              <a:rPr lang="en-US" sz="3200" cap="small" dirty="0" smtClean="0">
                <a:effectLst>
                  <a:outerShdw blurRad="38100" dist="38100" dir="2700000" algn="tl">
                    <a:srgbClr val="000000">
                      <a:alpha val="43137"/>
                    </a:srgbClr>
                  </a:outerShdw>
                </a:effectLst>
                <a:latin typeface="+mj-lt"/>
              </a:rPr>
              <a:t>Lord</a:t>
            </a:r>
            <a:r>
              <a:rPr lang="en-US" sz="3200" dirty="0" smtClean="0">
                <a:effectLst>
                  <a:outerShdw blurRad="38100" dist="38100" dir="2700000" algn="tl">
                    <a:srgbClr val="000000">
                      <a:alpha val="43137"/>
                    </a:srgbClr>
                  </a:outerShdw>
                </a:effectLst>
                <a:latin typeface="+mj-lt"/>
              </a:rPr>
              <a:t> your God is giving you </a:t>
            </a:r>
            <a:r>
              <a:rPr lang="en-US" sz="3200" i="1" dirty="0" smtClean="0">
                <a:effectLst>
                  <a:outerShdw blurRad="38100" dist="38100" dir="2700000" algn="tl">
                    <a:srgbClr val="000000">
                      <a:alpha val="43137"/>
                    </a:srgbClr>
                  </a:outerShdw>
                </a:effectLst>
                <a:latin typeface="+mj-lt"/>
              </a:rPr>
              <a:t>as</a:t>
            </a:r>
            <a:r>
              <a:rPr lang="en-US" sz="3200" dirty="0" smtClean="0">
                <a:effectLst>
                  <a:outerShdw blurRad="38100" dist="38100" dir="2700000" algn="tl">
                    <a:srgbClr val="000000">
                      <a:alpha val="43137"/>
                    </a:srgbClr>
                  </a:outerShdw>
                </a:effectLst>
                <a:latin typeface="+mj-lt"/>
              </a:rPr>
              <a:t> an inheritance; for he who is hanged </a:t>
            </a:r>
            <a:r>
              <a:rPr lang="en-US" sz="3200" i="1" dirty="0" smtClean="0">
                <a:effectLst>
                  <a:outerShdw blurRad="38100" dist="38100" dir="2700000" algn="tl">
                    <a:srgbClr val="000000">
                      <a:alpha val="43137"/>
                    </a:srgbClr>
                  </a:outerShdw>
                </a:effectLst>
                <a:latin typeface="+mj-lt"/>
              </a:rPr>
              <a:t>is</a:t>
            </a:r>
            <a:r>
              <a:rPr lang="en-US" sz="3200" dirty="0" smtClean="0">
                <a:effectLst>
                  <a:outerShdw blurRad="38100" dist="38100" dir="2700000" algn="tl">
                    <a:srgbClr val="000000">
                      <a:alpha val="43137"/>
                    </a:srgbClr>
                  </a:outerShdw>
                </a:effectLst>
                <a:latin typeface="+mj-lt"/>
              </a:rPr>
              <a:t> accursed of God. </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Latin ~ </a:t>
            </a:r>
            <a:r>
              <a:rPr lang="en-US" sz="3200" b="1" i="1" dirty="0" err="1" smtClean="0">
                <a:effectLst>
                  <a:outerShdw blurRad="38100" dist="38100" dir="2700000" algn="tl">
                    <a:srgbClr val="000000">
                      <a:alpha val="43137"/>
                    </a:srgbClr>
                  </a:outerShdw>
                </a:effectLst>
              </a:rPr>
              <a:t>patibulum</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(between 75-125 lb)</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a:t>
            </a:r>
            <a:r>
              <a:rPr lang="en-US" sz="3200" dirty="0" err="1" smtClean="0">
                <a:solidFill>
                  <a:schemeClr val="bg1"/>
                </a:solidFill>
                <a:effectLst>
                  <a:outerShdw blurRad="38100" dist="38100" dir="2700000" algn="tl">
                    <a:srgbClr val="000000">
                      <a:alpha val="43137"/>
                    </a:srgbClr>
                  </a:outerShdw>
                </a:effectLst>
                <a:latin typeface="+mj-lt"/>
              </a:rPr>
              <a:t>Ohhhhh</a:t>
            </a:r>
            <a:r>
              <a:rPr lang="en-US" sz="3200" dirty="0" smtClean="0">
                <a:solidFill>
                  <a:schemeClr val="bg1"/>
                </a:solidFill>
                <a:effectLst>
                  <a:outerShdw blurRad="38100" dist="38100" dir="2700000" algn="tl">
                    <a:srgbClr val="000000">
                      <a:alpha val="43137"/>
                    </a:srgbClr>
                  </a:outerShdw>
                </a:effectLst>
                <a:latin typeface="+mj-lt"/>
              </a:rPr>
              <a:t>, That's Bad."</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9" name="TextBox 8"/>
          <p:cNvSpPr txBox="1"/>
          <p:nvPr/>
        </p:nvSpPr>
        <p:spPr>
          <a:xfrm>
            <a:off x="457200" y="1408617"/>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a:t>
            </a:r>
            <a:r>
              <a:rPr lang="en-US" sz="3200" dirty="0" err="1" smtClean="0">
                <a:solidFill>
                  <a:schemeClr val="bg1"/>
                </a:solidFill>
                <a:effectLst>
                  <a:outerShdw blurRad="38100" dist="38100" dir="2700000" algn="tl">
                    <a:srgbClr val="000000">
                      <a:alpha val="43137"/>
                    </a:srgbClr>
                  </a:outerShdw>
                </a:effectLst>
                <a:latin typeface="+mj-lt"/>
              </a:rPr>
              <a:t>Ohhhhh</a:t>
            </a:r>
            <a:r>
              <a:rPr lang="en-US" sz="3200" dirty="0" smtClean="0">
                <a:solidFill>
                  <a:schemeClr val="bg1"/>
                </a:solidFill>
                <a:effectLst>
                  <a:outerShdw blurRad="38100" dist="38100" dir="2700000" algn="tl">
                    <a:srgbClr val="000000">
                      <a:alpha val="43137"/>
                    </a:srgbClr>
                  </a:outerShdw>
                </a:effectLst>
                <a:latin typeface="+mj-lt"/>
              </a:rPr>
              <a:t>, That's Good."</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457200" y="19050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a:t>
            </a:r>
            <a:r>
              <a:rPr lang="en-US" sz="3200" dirty="0" err="1" smtClean="0">
                <a:solidFill>
                  <a:schemeClr val="bg1"/>
                </a:solidFill>
                <a:effectLst>
                  <a:outerShdw blurRad="38100" dist="38100" dir="2700000" algn="tl">
                    <a:srgbClr val="000000">
                      <a:alpha val="43137"/>
                    </a:srgbClr>
                  </a:outerShdw>
                </a:effectLst>
                <a:latin typeface="+mj-lt"/>
              </a:rPr>
              <a:t>Ohhhhh</a:t>
            </a:r>
            <a:r>
              <a:rPr lang="en-US" sz="3200" dirty="0" smtClean="0">
                <a:solidFill>
                  <a:schemeClr val="bg1"/>
                </a:solidFill>
                <a:effectLst>
                  <a:outerShdw blurRad="38100" dist="38100" dir="2700000" algn="tl">
                    <a:srgbClr val="000000">
                      <a:alpha val="43137"/>
                    </a:srgbClr>
                  </a:outerShdw>
                </a:effectLst>
                <a:latin typeface="+mj-lt"/>
              </a:rPr>
              <a:t>, That's Bad."</a:t>
            </a:r>
            <a:endParaRPr lang="en-US" sz="32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457200" y="2399217"/>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a:t>
            </a:r>
            <a:r>
              <a:rPr lang="en-US" sz="3200" dirty="0" err="1" smtClean="0">
                <a:solidFill>
                  <a:schemeClr val="bg1"/>
                </a:solidFill>
                <a:effectLst>
                  <a:outerShdw blurRad="38100" dist="38100" dir="2700000" algn="tl">
                    <a:srgbClr val="000000">
                      <a:alpha val="43137"/>
                    </a:srgbClr>
                  </a:outerShdw>
                </a:effectLst>
                <a:latin typeface="+mj-lt"/>
              </a:rPr>
              <a:t>Ohhhhh</a:t>
            </a:r>
            <a:r>
              <a:rPr lang="en-US" sz="3200" dirty="0" smtClean="0">
                <a:solidFill>
                  <a:schemeClr val="bg1"/>
                </a:solidFill>
                <a:effectLst>
                  <a:outerShdw blurRad="38100" dist="38100" dir="2700000" algn="tl">
                    <a:srgbClr val="000000">
                      <a:alpha val="43137"/>
                    </a:srgbClr>
                  </a:outerShdw>
                </a:effectLst>
                <a:latin typeface="+mj-lt"/>
              </a:rPr>
              <a:t>, That's Good."</a:t>
            </a:r>
            <a:endParaRPr lang="en-US" sz="3200" dirty="0">
              <a:solidFill>
                <a:schemeClr val="bg1"/>
              </a:solidFill>
              <a:effectLst>
                <a:outerShdw blurRad="38100" dist="38100" dir="2700000" algn="tl">
                  <a:srgbClr val="000000">
                    <a:alpha val="43137"/>
                  </a:srgbClr>
                </a:outerShdw>
              </a:effectLst>
              <a:latin typeface="+mj-lt"/>
            </a:endParaRPr>
          </a:p>
        </p:txBody>
      </p:sp>
      <p:sp>
        <p:nvSpPr>
          <p:cNvPr id="12" name="TextBox 11"/>
          <p:cNvSpPr txBox="1"/>
          <p:nvPr/>
        </p:nvSpPr>
        <p:spPr>
          <a:xfrm>
            <a:off x="457200" y="28956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a:t>
            </a:r>
            <a:r>
              <a:rPr lang="en-US" sz="3200" dirty="0" err="1" smtClean="0">
                <a:solidFill>
                  <a:schemeClr val="bg1"/>
                </a:solidFill>
                <a:effectLst>
                  <a:outerShdw blurRad="38100" dist="38100" dir="2700000" algn="tl">
                    <a:srgbClr val="000000">
                      <a:alpha val="43137"/>
                    </a:srgbClr>
                  </a:outerShdw>
                </a:effectLst>
                <a:latin typeface="+mj-lt"/>
              </a:rPr>
              <a:t>Ohhhhh</a:t>
            </a:r>
            <a:r>
              <a:rPr lang="en-US" sz="3200" dirty="0" smtClean="0">
                <a:solidFill>
                  <a:schemeClr val="bg1"/>
                </a:solidFill>
                <a:effectLst>
                  <a:outerShdw blurRad="38100" dist="38100" dir="2700000" algn="tl">
                    <a:srgbClr val="000000">
                      <a:alpha val="43137"/>
                    </a:srgbClr>
                  </a:outerShdw>
                </a:effectLst>
                <a:latin typeface="+mj-lt"/>
              </a:rPr>
              <a:t>, That's Bad."</a:t>
            </a:r>
            <a:endParaRPr lang="en-US" sz="3200" dirty="0">
              <a:solidFill>
                <a:schemeClr val="bg1"/>
              </a:solidFill>
              <a:effectLst>
                <a:outerShdw blurRad="38100" dist="38100" dir="2700000" algn="tl">
                  <a:srgbClr val="000000">
                    <a:alpha val="43137"/>
                  </a:srgbClr>
                </a:outerShdw>
              </a:effectLst>
              <a:latin typeface="+mj-lt"/>
            </a:endParaRPr>
          </a:p>
        </p:txBody>
      </p:sp>
      <p:sp>
        <p:nvSpPr>
          <p:cNvPr id="13" name="TextBox 12"/>
          <p:cNvSpPr txBox="1"/>
          <p:nvPr/>
        </p:nvSpPr>
        <p:spPr>
          <a:xfrm>
            <a:off x="457200" y="3389817"/>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a:t>
            </a:r>
            <a:r>
              <a:rPr lang="en-US" sz="3200" dirty="0" err="1" smtClean="0">
                <a:solidFill>
                  <a:schemeClr val="bg1"/>
                </a:solidFill>
                <a:effectLst>
                  <a:outerShdw blurRad="38100" dist="38100" dir="2700000" algn="tl">
                    <a:srgbClr val="000000">
                      <a:alpha val="43137"/>
                    </a:srgbClr>
                  </a:outerShdw>
                </a:effectLst>
                <a:latin typeface="+mj-lt"/>
              </a:rPr>
              <a:t>Ohhhhh</a:t>
            </a:r>
            <a:r>
              <a:rPr lang="en-US" sz="3200" dirty="0" smtClean="0">
                <a:solidFill>
                  <a:schemeClr val="bg1"/>
                </a:solidFill>
                <a:effectLst>
                  <a:outerShdw blurRad="38100" dist="38100" dir="2700000" algn="tl">
                    <a:srgbClr val="000000">
                      <a:alpha val="43137"/>
                    </a:srgbClr>
                  </a:outerShdw>
                </a:effectLst>
                <a:latin typeface="+mj-lt"/>
              </a:rPr>
              <a:t>, That's Good."</a:t>
            </a:r>
            <a:endParaRPr lang="en-US" sz="3200" dirty="0">
              <a:solidFill>
                <a:schemeClr val="bg1"/>
              </a:solidFill>
              <a:effectLst>
                <a:outerShdw blurRad="38100" dist="38100" dir="2700000" algn="tl">
                  <a:srgbClr val="000000">
                    <a:alpha val="43137"/>
                  </a:srgbClr>
                </a:outerShdw>
              </a:effectLst>
              <a:latin typeface="+mj-lt"/>
            </a:endParaRPr>
          </a:p>
        </p:txBody>
      </p:sp>
      <p:sp>
        <p:nvSpPr>
          <p:cNvPr id="14" name="TextBox 13"/>
          <p:cNvSpPr txBox="1"/>
          <p:nvPr/>
        </p:nvSpPr>
        <p:spPr>
          <a:xfrm>
            <a:off x="457200" y="38862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a:t>
            </a:r>
            <a:r>
              <a:rPr lang="en-US" sz="3200" dirty="0" err="1" smtClean="0">
                <a:solidFill>
                  <a:schemeClr val="bg1"/>
                </a:solidFill>
                <a:effectLst>
                  <a:outerShdw blurRad="38100" dist="38100" dir="2700000" algn="tl">
                    <a:srgbClr val="000000">
                      <a:alpha val="43137"/>
                    </a:srgbClr>
                  </a:outerShdw>
                </a:effectLst>
                <a:latin typeface="+mj-lt"/>
              </a:rPr>
              <a:t>Ohhhhh</a:t>
            </a:r>
            <a:r>
              <a:rPr lang="en-US" sz="3200" dirty="0" smtClean="0">
                <a:solidFill>
                  <a:schemeClr val="bg1"/>
                </a:solidFill>
                <a:effectLst>
                  <a:outerShdw blurRad="38100" dist="38100" dir="2700000" algn="tl">
                    <a:srgbClr val="000000">
                      <a:alpha val="43137"/>
                    </a:srgbClr>
                  </a:outerShdw>
                </a:effectLst>
                <a:latin typeface="+mj-lt"/>
              </a:rPr>
              <a:t>, That's Bad."</a:t>
            </a:r>
            <a:endParaRPr lang="en-US" sz="3200" dirty="0">
              <a:solidFill>
                <a:schemeClr val="bg1"/>
              </a:solidFill>
              <a:effectLst>
                <a:outerShdw blurRad="38100" dist="38100" dir="2700000" algn="tl">
                  <a:srgbClr val="000000">
                    <a:alpha val="43137"/>
                  </a:srgbClr>
                </a:outerShdw>
              </a:effectLst>
              <a:latin typeface="+mj-lt"/>
            </a:endParaRPr>
          </a:p>
        </p:txBody>
      </p:sp>
      <p:sp>
        <p:nvSpPr>
          <p:cNvPr id="16" name="TextBox 15"/>
          <p:cNvSpPr txBox="1"/>
          <p:nvPr/>
        </p:nvSpPr>
        <p:spPr>
          <a:xfrm>
            <a:off x="457200" y="2133600"/>
            <a:ext cx="8229600" cy="1323439"/>
          </a:xfrm>
          <a:prstGeom prst="rect">
            <a:avLst/>
          </a:prstGeom>
          <a:noFill/>
        </p:spPr>
        <p:txBody>
          <a:bodyPr wrap="square" rtlCol="0">
            <a:spAutoFit/>
          </a:bodyPr>
          <a:lstStyle/>
          <a:p>
            <a:pPr algn="ctr"/>
            <a:r>
              <a:rPr lang="en-US" sz="8000" b="1" dirty="0" smtClean="0">
                <a:solidFill>
                  <a:srgbClr val="FFFF00"/>
                </a:solidFill>
                <a:effectLst>
                  <a:outerShdw blurRad="38100" dist="38100" dir="2700000" algn="tl">
                    <a:srgbClr val="000000">
                      <a:alpha val="43137"/>
                    </a:srgbClr>
                  </a:outerShdw>
                </a:effectLst>
                <a:latin typeface="Chiller" pitchFamily="82" charset="0"/>
              </a:rPr>
              <a:t>"No, that's Awful!"</a:t>
            </a:r>
            <a:endParaRPr lang="en-US" sz="8000" b="1" dirty="0">
              <a:solidFill>
                <a:srgbClr val="FFFF00"/>
              </a:solidFill>
              <a:effectLst>
                <a:outerShdw blurRad="38100" dist="38100" dir="2700000" algn="tl">
                  <a:srgbClr val="000000">
                    <a:alpha val="43137"/>
                  </a:srgbClr>
                </a:outerShdw>
              </a:effectLst>
              <a:latin typeface="Chiller" pitchFamily="8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10" presetClass="exit" presetSubtype="0" fill="hold" grpId="0" nodeType="with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10" presetClass="exit" presetSubtype="0" fill="hold" grpId="1" nodeType="withEffect">
                                  <p:stCondLst>
                                    <p:cond delay="0"/>
                                  </p:stCondLst>
                                  <p:childTnLst>
                                    <p:animEffect transition="out" filter="fade">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10" presetClass="exit" presetSubtype="0" fill="hold" grpId="1" nodeType="withEffect">
                                  <p:stCondLst>
                                    <p:cond delay="0"/>
                                  </p:stCondLst>
                                  <p:childTnLst>
                                    <p:animEffect transition="out" filter="fade">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10" presetClass="exit" presetSubtype="0" fill="hold" grpId="1" nodeType="withEffect">
                                  <p:stCondLst>
                                    <p:cond delay="0"/>
                                  </p:stCondLst>
                                  <p:childTnLst>
                                    <p:animEffect transition="out" filter="fade">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10" presetClass="exit" presetSubtype="0" fill="hold" grpId="1" nodeType="withEffect">
                                  <p:stCondLst>
                                    <p:cond delay="0"/>
                                  </p:stCondLst>
                                  <p:childTnLst>
                                    <p:animEffect transition="out" filter="fade">
                                      <p:cBhvr>
                                        <p:cTn id="56" dur="2000"/>
                                        <p:tgtEl>
                                          <p:spTgt spid="12"/>
                                        </p:tgtEl>
                                      </p:cBhvr>
                                    </p:animEffect>
                                    <p:set>
                                      <p:cBhvr>
                                        <p:cTn id="57" dur="1" fill="hold">
                                          <p:stCondLst>
                                            <p:cond delay="19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10" presetClass="exit" presetSubtype="0" fill="hold" grpId="1" nodeType="withEffect">
                                  <p:stCondLst>
                                    <p:cond delay="0"/>
                                  </p:stCondLst>
                                  <p:childTnLst>
                                    <p:animEffect transition="out" filter="fade">
                                      <p:cBhvr>
                                        <p:cTn id="66" dur="2000"/>
                                        <p:tgtEl>
                                          <p:spTgt spid="13"/>
                                        </p:tgtEl>
                                      </p:cBhvr>
                                    </p:animEffect>
                                    <p:set>
                                      <p:cBhvr>
                                        <p:cTn id="67" dur="1" fill="hold">
                                          <p:stCondLst>
                                            <p:cond delay="1999"/>
                                          </p:stCondLst>
                                        </p:cTn>
                                        <p:tgtEl>
                                          <p:spTgt spid="1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10" presetClass="exit" presetSubtype="0" fill="hold" grpId="1" nodeType="withEffect">
                                  <p:stCondLst>
                                    <p:cond delay="0"/>
                                  </p:stCondLst>
                                  <p:childTnLst>
                                    <p:animEffect transition="out" filter="fade">
                                      <p:cBhvr>
                                        <p:cTn id="76" dur="2000"/>
                                        <p:tgtEl>
                                          <p:spTgt spid="14"/>
                                        </p:tgtEl>
                                      </p:cBhvr>
                                    </p:animEffect>
                                    <p:set>
                                      <p:cBhvr>
                                        <p:cTn id="7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9" grpId="1"/>
      <p:bldP spid="10" grpId="0"/>
      <p:bldP spid="10" grpId="1"/>
      <p:bldP spid="11" grpId="0"/>
      <p:bldP spid="11" grpId="1"/>
      <p:bldP spid="12" grpId="0"/>
      <p:bldP spid="12" grpId="1"/>
      <p:bldP spid="13" grpId="0"/>
      <p:bldP spid="13" grpId="1"/>
      <p:bldP spid="14" grpId="0"/>
      <p:bldP spid="14" grpId="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Scourged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mastigoō</a:t>
            </a:r>
            <a:r>
              <a:rPr lang="en-US" sz="3200" i="1"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(from a root meaning </a:t>
            </a:r>
            <a:r>
              <a:rPr lang="en-US" sz="3200" i="1" dirty="0" smtClean="0">
                <a:solidFill>
                  <a:schemeClr val="bg1"/>
                </a:solidFill>
                <a:effectLst>
                  <a:outerShdw blurRad="38100" dist="38100" dir="2700000" algn="tl">
                    <a:srgbClr val="000000">
                      <a:alpha val="43137"/>
                    </a:srgbClr>
                  </a:outerShdw>
                </a:effectLst>
                <a:latin typeface="+mj-lt"/>
              </a:rPr>
              <a:t>to chew</a:t>
            </a:r>
            <a:r>
              <a:rPr lang="en-US" sz="3200" dirty="0" smtClean="0">
                <a:solidFill>
                  <a:schemeClr val="bg1"/>
                </a:solidFill>
                <a:effectLst>
                  <a:outerShdw blurRad="38100" dist="38100" dir="2700000" algn="tl">
                    <a:srgbClr val="000000">
                      <a:alpha val="43137"/>
                    </a:srgbClr>
                  </a:outerShdw>
                </a:effectLst>
                <a:latin typeface="+mj-lt"/>
              </a:rPr>
              <a:t> or </a:t>
            </a:r>
            <a:r>
              <a:rPr lang="en-US" sz="3200" i="1" dirty="0" smtClean="0">
                <a:solidFill>
                  <a:schemeClr val="bg1"/>
                </a:solidFill>
                <a:effectLst>
                  <a:outerShdw blurRad="38100" dist="38100" dir="2700000" algn="tl">
                    <a:srgbClr val="000000">
                      <a:alpha val="43137"/>
                    </a:srgbClr>
                  </a:outerShdw>
                </a:effectLst>
                <a:latin typeface="+mj-lt"/>
              </a:rPr>
              <a:t>gnaw </a:t>
            </a:r>
            <a:r>
              <a:rPr lang="en-US" sz="3200" dirty="0" smtClean="0">
                <a:solidFill>
                  <a:schemeClr val="bg1"/>
                </a:solidFill>
                <a:effectLst>
                  <a:outerShdw blurRad="38100" dist="38100" dir="2700000" algn="tl">
                    <a:srgbClr val="000000">
                      <a:alpha val="43137"/>
                    </a:srgbClr>
                  </a:outerShdw>
                </a:effectLst>
                <a:latin typeface="+mj-lt"/>
              </a:rPr>
              <a:t>)</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7" name="TextBox 6"/>
          <p:cNvSpPr txBox="1"/>
          <p:nvPr/>
        </p:nvSpPr>
        <p:spPr>
          <a:xfrm>
            <a:off x="685800" y="2438400"/>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latin typeface="AR ESSENCE" pitchFamily="2" charset="0"/>
              </a:rPr>
              <a:t> Latin </a:t>
            </a:r>
            <a:r>
              <a:rPr lang="en-US" sz="3200" b="1" i="1" dirty="0" smtClean="0"/>
              <a:t>flagellum</a:t>
            </a:r>
            <a:endParaRPr lang="en-US" sz="3200" b="1" i="1" dirty="0"/>
          </a:p>
        </p:txBody>
      </p:sp>
      <p:sp>
        <p:nvSpPr>
          <p:cNvPr id="8" name="TextBox 7"/>
          <p:cNvSpPr txBox="1"/>
          <p:nvPr/>
        </p:nvSpPr>
        <p:spPr>
          <a:xfrm>
            <a:off x="685800" y="2996625"/>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latin typeface="AR ESSENCE" pitchFamily="2" charset="0"/>
              </a:rPr>
              <a:t> NLT ~ </a:t>
            </a:r>
            <a:r>
              <a:rPr lang="en-US" sz="3200" dirty="0" smtClean="0">
                <a:latin typeface="+mj-lt"/>
              </a:rPr>
              <a:t>lead-tipped whip</a:t>
            </a:r>
            <a:endParaRPr lang="en-US" sz="3200" dirty="0">
              <a:latin typeface="+mj-lt"/>
            </a:endParaRPr>
          </a:p>
        </p:txBody>
      </p:sp>
      <p:sp>
        <p:nvSpPr>
          <p:cNvPr id="6" name="TextBox 5"/>
          <p:cNvSpPr txBox="1"/>
          <p:nvPr/>
        </p:nvSpPr>
        <p:spPr>
          <a:xfrm>
            <a:off x="685800" y="1966401"/>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 ESSENCE" pitchFamily="2" charset="0"/>
              </a:rPr>
              <a:t> Cat o' nine tails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Horizontal)">
                                      <p:cBhvr>
                                        <p:cTn id="17" dur="500"/>
                                        <p:tgtEl>
                                          <p:spTgt spid="7">
                                            <p:txEl>
                                              <p:pRg st="0" end="0"/>
                                            </p:txEl>
                                          </p:spTgt>
                                        </p:tgtEl>
                                      </p:cBhvr>
                                    </p:animEffect>
                                  </p:childTnLst>
                                </p:cTn>
                              </p:par>
                            </p:childTnLst>
                          </p:cTn>
                        </p:par>
                        <p:par>
                          <p:cTn id="18" fill="hold">
                            <p:stCondLst>
                              <p:cond delay="500"/>
                            </p:stCondLst>
                            <p:childTnLst>
                              <p:par>
                                <p:cTn id="19" presetID="9" presetClass="emph" presetSubtype="0" grpId="1" nodeType="afterEffect">
                                  <p:stCondLst>
                                    <p:cond delay="0"/>
                                  </p:stCondLst>
                                  <p:childTnLst>
                                    <p:set>
                                      <p:cBhvr rctx="PPT">
                                        <p:cTn id="20" dur="indefinite"/>
                                        <p:tgtEl>
                                          <p:spTgt spid="6"/>
                                        </p:tgtEl>
                                        <p:attrNameLst>
                                          <p:attrName>style.opacity</p:attrName>
                                        </p:attrNameLst>
                                      </p:cBhvr>
                                      <p:to>
                                        <p:strVal val="0.5"/>
                                      </p:to>
                                    </p:set>
                                    <p:animEffect filter="image" prLst="opacity: 0.5">
                                      <p:cBhvr rctx="IE">
                                        <p:cTn id="21" dur="indefinite"/>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arn(inHorizontal)">
                                      <p:cBhvr>
                                        <p:cTn id="26" dur="500"/>
                                        <p:tgtEl>
                                          <p:spTgt spid="8">
                                            <p:txEl>
                                              <p:pRg st="0" end="0"/>
                                            </p:txEl>
                                          </p:spTgt>
                                        </p:tgtEl>
                                      </p:cBhvr>
                                    </p:animEffect>
                                  </p:childTnLst>
                                </p:cTn>
                              </p:par>
                            </p:childTnLst>
                          </p:cTn>
                        </p:par>
                        <p:par>
                          <p:cTn id="27" fill="hold">
                            <p:stCondLst>
                              <p:cond delay="500"/>
                            </p:stCondLst>
                            <p:childTnLst>
                              <p:par>
                                <p:cTn id="28" presetID="9" presetClass="emph" presetSubtype="0" grpId="0" nodeType="afterEffect">
                                  <p:stCondLst>
                                    <p:cond delay="0"/>
                                  </p:stCondLst>
                                  <p:childTnLst>
                                    <p:set>
                                      <p:cBhvr rctx="PPT">
                                        <p:cTn id="29" dur="indefinite"/>
                                        <p:tgtEl>
                                          <p:spTgt spid="7">
                                            <p:txEl>
                                              <p:pRg st="0" end="0"/>
                                            </p:txEl>
                                          </p:spTgt>
                                        </p:tgtEl>
                                        <p:attrNameLst>
                                          <p:attrName>style.opacity</p:attrName>
                                        </p:attrNameLst>
                                      </p:cBhvr>
                                      <p:to>
                                        <p:strVal val="0.5"/>
                                      </p:to>
                                    </p:set>
                                    <p:animEffect filter="image" prLst="opacity: 0.5">
                                      <p:cBhvr rctx="IE">
                                        <p:cTn id="30" dur="indefinite"/>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allAtOnce"/>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pic>
        <p:nvPicPr>
          <p:cNvPr id="9" name="Picture 8" descr="Lithostratos.jpg"/>
          <p:cNvPicPr>
            <a:picLocks noChangeAspect="1"/>
          </p:cNvPicPr>
          <p:nvPr/>
        </p:nvPicPr>
        <p:blipFill>
          <a:blip r:embed="rId2" cstate="print"/>
          <a:stretch>
            <a:fillRect/>
          </a:stretch>
        </p:blipFill>
        <p:spPr>
          <a:xfrm>
            <a:off x="1981200" y="1356541"/>
            <a:ext cx="4267200" cy="4144919"/>
          </a:xfrm>
          <a:prstGeom prst="rect">
            <a:avLst/>
          </a:prstGeom>
          <a:effectLst>
            <a:softEdge rad="127000"/>
          </a:effectLst>
        </p:spPr>
      </p:pic>
      <p:sp>
        <p:nvSpPr>
          <p:cNvPr id="10" name="TextBox 9"/>
          <p:cNvSpPr txBox="1"/>
          <p:nvPr/>
        </p:nvSpPr>
        <p:spPr>
          <a:xfrm>
            <a:off x="2133600" y="5334000"/>
            <a:ext cx="4038600"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AR ESSENCE" pitchFamily="2" charset="0"/>
              </a:rPr>
              <a:t>The "King's Game"</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06210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Is. 50:6 (NLT) ~ </a:t>
            </a:r>
            <a:r>
              <a:rPr lang="en-US" sz="3200" dirty="0" smtClean="0">
                <a:effectLst>
                  <a:outerShdw blurRad="38100" dist="38100" dir="2700000" algn="tl">
                    <a:srgbClr val="000000">
                      <a:alpha val="43137"/>
                    </a:srgbClr>
                  </a:outerShdw>
                </a:effectLst>
                <a:latin typeface="+mj-lt"/>
              </a:rPr>
              <a:t> I give my back to those who beat me and my cheeks to those who pull out my beard. I do not hide from shame, for they mock me and spit in my face.</a:t>
            </a:r>
            <a:endParaRPr lang="en-US" sz="3200" dirty="0">
              <a:effectLst>
                <a:outerShdw blurRad="38100" dist="38100" dir="2700000" algn="tl">
                  <a:srgbClr val="000000">
                    <a:alpha val="43137"/>
                  </a:srgbClr>
                </a:outerShdw>
              </a:effectLst>
              <a:latin typeface="+mj-lt"/>
            </a:endParaRPr>
          </a:p>
        </p:txBody>
      </p:sp>
      <p:sp>
        <p:nvSpPr>
          <p:cNvPr id="3" name="TextBox 2"/>
          <p:cNvSpPr txBox="1"/>
          <p:nvPr/>
        </p:nvSpPr>
        <p:spPr>
          <a:xfrm>
            <a:off x="457200" y="2907792"/>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Is. 52:14 (NLT) ~ </a:t>
            </a:r>
            <a:r>
              <a:rPr lang="en-US" sz="3200" dirty="0" smtClean="0">
                <a:effectLst>
                  <a:outerShdw blurRad="38100" dist="38100" dir="2700000" algn="tl">
                    <a:srgbClr val="000000">
                      <a:alpha val="43137"/>
                    </a:srgbClr>
                  </a:outerShdw>
                </a:effectLst>
                <a:latin typeface="+mj-lt"/>
              </a:rPr>
              <a:t>Many were amazed when they saw him—beaten and bloodied, so disfigured one would scarcely know he was a person.</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allAtOnce"/>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19:1-18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2818</TotalTime>
  <Words>312</Words>
  <Application>Microsoft Office PowerPoint</Application>
  <PresentationFormat>On-screen Show (4:3)</PresentationFormat>
  <Paragraphs>32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Times New Yorker</vt:lpstr>
      <vt:lpstr>Times New Roman</vt:lpstr>
      <vt:lpstr>AR ESSENCE</vt:lpstr>
      <vt:lpstr>Chiller</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285</cp:revision>
  <dcterms:created xsi:type="dcterms:W3CDTF">2011-03-10T13:22:02Z</dcterms:created>
  <dcterms:modified xsi:type="dcterms:W3CDTF">2011-03-14T04:32:50Z</dcterms:modified>
</cp:coreProperties>
</file>