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8" r:id="rId3"/>
    <p:sldId id="269" r:id="rId4"/>
    <p:sldId id="257" r:id="rId5"/>
    <p:sldId id="270" r:id="rId6"/>
    <p:sldId id="271" r:id="rId7"/>
    <p:sldId id="272" r:id="rId8"/>
    <p:sldId id="274" r:id="rId9"/>
    <p:sldId id="275" r:id="rId10"/>
    <p:sldId id="282" r:id="rId11"/>
    <p:sldId id="283" r:id="rId12"/>
    <p:sldId id="276" r:id="rId13"/>
    <p:sldId id="277" r:id="rId14"/>
    <p:sldId id="278" r:id="rId15"/>
    <p:sldId id="279" r:id="rId16"/>
    <p:sldId id="280" r:id="rId17"/>
    <p:sldId id="281" r:id="rId18"/>
  </p:sldIdLst>
  <p:sldSz cx="9144000" cy="6858000" type="screen4x3"/>
  <p:notesSz cx="6858000" cy="9144000"/>
  <p:embeddedFontLst>
    <p:embeddedFont>
      <p:font typeface="Times New Yorker" charset="0"/>
      <p:regular r:id="rId19"/>
    </p:embeddedFont>
    <p:embeddedFont>
      <p:font typeface="AR ESSENCE" pitchFamily="2"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xmlns:mc="http://schemas.openxmlformats.org/markup-compatibility/2006" xmlns:a14="http://schemas.microsoft.com/office/drawing/2010/main" val="FF0000" mc:Ignorable=""/>
        </p14:laserClr>
      </p:ext>
      <p:ext uri="{2FDB2607-1784-4EEB-B798-7EB5836EED8A}">
        <p14:showMediaCtrls xmlns:p14="http://schemas.microsoft.com/office/powerpoint/2010/main" xmlns="" val="1"/>
      </p:ext>
    </p:extLst>
  </p:showPr>
  <p:clrMru>
    <a:srgbClr val="633D22"/>
    <a:srgbClr val="634722"/>
    <a:srgbClr val="7B5429"/>
    <a:srgbClr val="482400"/>
    <a:srgbClr val="FFFFFF"/>
    <a:srgbClr val="663300"/>
    <a:srgbClr val="2E1700"/>
    <a:srgbClr val="C0504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8" d="100"/>
          <a:sy n="78" d="100"/>
        </p:scale>
        <p:origin x="-1938" y="-72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0F23A8-8241-4E4E-A7B2-A7973A729C1B}" type="datetimeFigureOut">
              <a:rPr lang="en-US" smtClean="0"/>
              <a:pPr/>
              <a:t>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0F23A8-8241-4E4E-A7B2-A7973A729C1B}" type="datetimeFigureOut">
              <a:rPr lang="en-US" smtClean="0"/>
              <a:pPr/>
              <a:t>3/1/2011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0F23A8-8241-4E4E-A7B2-A7973A729C1B}" type="datetimeFigureOut">
              <a:rPr lang="en-US" smtClean="0"/>
              <a:pPr/>
              <a:t>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0F23A8-8241-4E4E-A7B2-A7973A729C1B}" type="datetimeFigureOut">
              <a:rPr lang="en-US" smtClean="0"/>
              <a:pPr/>
              <a:t>3/1/2011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0F23A8-8241-4E4E-A7B2-A7973A729C1B}" type="datetimeFigureOut">
              <a:rPr lang="en-US" smtClean="0"/>
              <a:pPr/>
              <a:t>3/1/2011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0F23A8-8241-4E4E-A7B2-A7973A729C1B}" type="datetimeFigureOut">
              <a:rPr lang="en-US" smtClean="0"/>
              <a:pPr/>
              <a:t>3/1/2011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F23A8-8241-4E4E-A7B2-A7973A729C1B}" type="datetimeFigureOut">
              <a:rPr lang="en-US" smtClean="0"/>
              <a:pPr/>
              <a:t>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0F23A8-8241-4E4E-A7B2-A7973A729C1B}" type="datetimeFigureOut">
              <a:rPr lang="en-US" smtClean="0"/>
              <a:pPr/>
              <a:t>3/1/2011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6923D-D558-4435-B725-A84DB54A174C}" type="slidenum">
              <a:rPr lang="en-US" smtClean="0"/>
              <a:pPr/>
              <a:t>‹#›</a:t>
            </a:fld>
            <a:endParaRPr lang="en-US"/>
          </a:p>
        </p:txBody>
      </p:sp>
    </p:spTree>
  </p:cSld>
  <p:clrMapOvr>
    <a:masterClrMapping/>
  </p:clrMapOvr>
  <p:transition spd="slow">
    <p:spli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0F23A8-8241-4E4E-A7B2-A7973A729C1B}" type="datetimeFigureOut">
              <a:rPr lang="en-US" smtClean="0"/>
              <a:pPr/>
              <a:t>3/1/2011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6923D-D558-4435-B725-A84DB54A174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dir="in"/>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18:15-40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4031873"/>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Deut. 21:22–23  ~ </a:t>
            </a:r>
            <a:r>
              <a:rPr lang="en-US" sz="3200" baseline="30000" dirty="0" smtClean="0">
                <a:solidFill>
                  <a:schemeClr val="bg1"/>
                </a:solidFill>
                <a:effectLst>
                  <a:outerShdw blurRad="38100" dist="38100" dir="2700000" algn="tl">
                    <a:srgbClr val="000000">
                      <a:alpha val="43137"/>
                    </a:srgbClr>
                  </a:outerShdw>
                </a:effectLst>
                <a:latin typeface="+mj-lt"/>
              </a:rPr>
              <a:t>22</a:t>
            </a:r>
            <a:r>
              <a:rPr lang="en-US" sz="3200" dirty="0" smtClean="0">
                <a:solidFill>
                  <a:schemeClr val="bg1"/>
                </a:solidFill>
                <a:effectLst>
                  <a:outerShdw blurRad="38100" dist="38100" dir="2700000" algn="tl">
                    <a:srgbClr val="000000">
                      <a:alpha val="43137"/>
                    </a:srgbClr>
                  </a:outerShdw>
                </a:effectLst>
                <a:latin typeface="+mj-lt"/>
              </a:rPr>
              <a:t> </a:t>
            </a:r>
            <a:r>
              <a:rPr lang="en-US" sz="3200" dirty="0" smtClean="0">
                <a:effectLst>
                  <a:outerShdw blurRad="38100" dist="38100" dir="2700000" algn="tl">
                    <a:srgbClr val="000000">
                      <a:alpha val="43137"/>
                    </a:srgbClr>
                  </a:outerShdw>
                </a:effectLst>
                <a:latin typeface="+mj-lt"/>
              </a:rPr>
              <a:t>“If a man has committed a sin deserving of death, and he is put to death, and you hang him on a tree, </a:t>
            </a:r>
            <a:r>
              <a:rPr lang="en-US" sz="3200" baseline="30000" dirty="0" smtClean="0">
                <a:solidFill>
                  <a:schemeClr val="bg1"/>
                </a:solidFill>
                <a:effectLst>
                  <a:outerShdw blurRad="38100" dist="38100" dir="2700000" algn="tl">
                    <a:srgbClr val="000000">
                      <a:alpha val="43137"/>
                    </a:srgbClr>
                  </a:outerShdw>
                </a:effectLst>
                <a:latin typeface="+mj-lt"/>
              </a:rPr>
              <a:t>23</a:t>
            </a:r>
            <a:r>
              <a:rPr lang="en-US" sz="3200" dirty="0" smtClean="0">
                <a:effectLst>
                  <a:outerShdw blurRad="38100" dist="38100" dir="2700000" algn="tl">
                    <a:srgbClr val="000000">
                      <a:alpha val="43137"/>
                    </a:srgbClr>
                  </a:outerShdw>
                </a:effectLst>
                <a:latin typeface="+mj-lt"/>
              </a:rPr>
              <a:t> his body shall not remain overnight on the tree, but you shall surely bury him that day, so that you do not defile the land which the </a:t>
            </a:r>
            <a:r>
              <a:rPr lang="en-US" sz="3200" cap="small" dirty="0" smtClean="0">
                <a:effectLst>
                  <a:outerShdw blurRad="38100" dist="38100" dir="2700000" algn="tl">
                    <a:srgbClr val="000000">
                      <a:alpha val="43137"/>
                    </a:srgbClr>
                  </a:outerShdw>
                </a:effectLst>
                <a:latin typeface="+mj-lt"/>
              </a:rPr>
              <a:t>Lord</a:t>
            </a:r>
            <a:r>
              <a:rPr lang="en-US" sz="3200" dirty="0" smtClean="0">
                <a:effectLst>
                  <a:outerShdw blurRad="38100" dist="38100" dir="2700000" algn="tl">
                    <a:srgbClr val="000000">
                      <a:alpha val="43137"/>
                    </a:srgbClr>
                  </a:outerShdw>
                </a:effectLst>
                <a:latin typeface="+mj-lt"/>
              </a:rPr>
              <a:t> your God is giving you </a:t>
            </a:r>
            <a:r>
              <a:rPr lang="en-US" sz="3200" i="1" dirty="0" smtClean="0">
                <a:effectLst>
                  <a:outerShdw blurRad="38100" dist="38100" dir="2700000" algn="tl">
                    <a:srgbClr val="000000">
                      <a:alpha val="43137"/>
                    </a:srgbClr>
                  </a:outerShdw>
                </a:effectLst>
                <a:latin typeface="+mj-lt"/>
              </a:rPr>
              <a:t>as</a:t>
            </a:r>
            <a:r>
              <a:rPr lang="en-US" sz="3200" dirty="0" smtClean="0">
                <a:effectLst>
                  <a:outerShdw blurRad="38100" dist="38100" dir="2700000" algn="tl">
                    <a:srgbClr val="000000">
                      <a:alpha val="43137"/>
                    </a:srgbClr>
                  </a:outerShdw>
                </a:effectLst>
                <a:latin typeface="+mj-lt"/>
              </a:rPr>
              <a:t> an inheritance; for he who is hanged </a:t>
            </a:r>
            <a:r>
              <a:rPr lang="en-US" sz="3200" i="1" dirty="0" smtClean="0">
                <a:effectLst>
                  <a:outerShdw blurRad="38100" dist="38100" dir="2700000" algn="tl">
                    <a:srgbClr val="000000">
                      <a:alpha val="43137"/>
                    </a:srgbClr>
                  </a:outerShdw>
                </a:effectLst>
                <a:latin typeface="+mj-lt"/>
              </a:rPr>
              <a:t>is</a:t>
            </a:r>
            <a:r>
              <a:rPr lang="en-US" sz="3200" dirty="0" smtClean="0">
                <a:effectLst>
                  <a:outerShdw blurRad="38100" dist="38100" dir="2700000" algn="tl">
                    <a:srgbClr val="000000">
                      <a:alpha val="43137"/>
                    </a:srgbClr>
                  </a:outerShdw>
                </a:effectLst>
                <a:latin typeface="+mj-lt"/>
              </a:rPr>
              <a:t> accursed of God. </a:t>
            </a:r>
            <a:endParaRPr lang="en-US" sz="3200" dirty="0">
              <a:effectLst>
                <a:outerShdw blurRad="38100" dist="38100" dir="2700000" algn="tl">
                  <a:srgbClr val="000000">
                    <a:alpha val="43137"/>
                  </a:srgbClr>
                </a:outerShdw>
              </a:effectLst>
              <a:latin typeface="+mj-lt"/>
            </a:endParaRP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18:15-40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18:15-40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18:15-40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5" name="Rectangle 4"/>
          <p:cNvSpPr/>
          <p:nvPr/>
        </p:nvSpPr>
        <p:spPr>
          <a:xfrm>
            <a:off x="4495800" y="1472184"/>
            <a:ext cx="4038600"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96824" y="1932432"/>
            <a:ext cx="2703576" cy="533400"/>
          </a:xfrm>
          <a:prstGeom prst="rect">
            <a:avLst/>
          </a:prstGeom>
          <a:solidFill>
            <a:srgbClr val="633D22">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57200" y="914400"/>
            <a:ext cx="8229600" cy="3539430"/>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John 3:14-16 ~ </a:t>
            </a:r>
            <a:r>
              <a:rPr lang="en-US" sz="3200" baseline="30000" dirty="0" smtClean="0">
                <a:solidFill>
                  <a:schemeClr val="bg1"/>
                </a:solidFill>
                <a:effectLst>
                  <a:outerShdw blurRad="38100" dist="38100" dir="2700000" algn="tl">
                    <a:srgbClr val="000000">
                      <a:alpha val="43137"/>
                    </a:srgbClr>
                  </a:outerShdw>
                </a:effectLst>
                <a:latin typeface="+mj-lt"/>
              </a:rPr>
              <a:t>14</a:t>
            </a:r>
            <a:r>
              <a:rPr lang="en-US" sz="3200" dirty="0" smtClean="0">
                <a:solidFill>
                  <a:schemeClr val="bg1"/>
                </a:solidFill>
                <a:effectLst>
                  <a:outerShdw blurRad="38100" dist="38100" dir="2700000" algn="tl">
                    <a:srgbClr val="000000">
                      <a:alpha val="43137"/>
                    </a:srgbClr>
                  </a:outerShdw>
                </a:effectLst>
                <a:latin typeface="+mj-lt"/>
              </a:rPr>
              <a:t> </a:t>
            </a:r>
            <a:r>
              <a:rPr lang="en-US" sz="3200" dirty="0" smtClean="0">
                <a:effectLst>
                  <a:outerShdw blurRad="38100" dist="38100" dir="2700000" algn="tl">
                    <a:srgbClr val="000000">
                      <a:alpha val="43137"/>
                    </a:srgbClr>
                  </a:outerShdw>
                </a:effectLst>
                <a:latin typeface="+mj-lt"/>
              </a:rPr>
              <a:t>And as Moses lifted up the serpent in the wilderness, even so must the Son of Man be lifted up, </a:t>
            </a:r>
            <a:r>
              <a:rPr lang="en-US" sz="3200" baseline="30000" dirty="0" smtClean="0">
                <a:solidFill>
                  <a:schemeClr val="bg1"/>
                </a:solidFill>
                <a:effectLst>
                  <a:outerShdw blurRad="38100" dist="38100" dir="2700000" algn="tl">
                    <a:srgbClr val="000000">
                      <a:alpha val="43137"/>
                    </a:srgbClr>
                  </a:outerShdw>
                </a:effectLst>
                <a:latin typeface="+mj-lt"/>
              </a:rPr>
              <a:t>15</a:t>
            </a:r>
            <a:r>
              <a:rPr lang="en-US" sz="3200" dirty="0" smtClean="0">
                <a:effectLst>
                  <a:outerShdw blurRad="38100" dist="38100" dir="2700000" algn="tl">
                    <a:srgbClr val="000000">
                      <a:alpha val="43137"/>
                    </a:srgbClr>
                  </a:outerShdw>
                </a:effectLst>
                <a:latin typeface="+mj-lt"/>
              </a:rPr>
              <a:t> that whoever believes in Him should not perish but have eternal life. </a:t>
            </a:r>
            <a:r>
              <a:rPr lang="en-US" sz="3200" baseline="30000" dirty="0" smtClean="0">
                <a:solidFill>
                  <a:schemeClr val="bg1"/>
                </a:solidFill>
                <a:effectLst>
                  <a:outerShdw blurRad="38100" dist="38100" dir="2700000" algn="tl">
                    <a:srgbClr val="000000">
                      <a:alpha val="43137"/>
                    </a:srgbClr>
                  </a:outerShdw>
                </a:effectLst>
                <a:latin typeface="+mj-lt"/>
              </a:rPr>
              <a:t>16</a:t>
            </a:r>
            <a:r>
              <a:rPr lang="en-US" sz="3200" dirty="0" smtClean="0">
                <a:effectLst>
                  <a:outerShdw blurRad="38100" dist="38100" dir="2700000" algn="tl">
                    <a:srgbClr val="000000">
                      <a:alpha val="43137"/>
                    </a:srgbClr>
                  </a:outerShdw>
                </a:effectLst>
                <a:latin typeface="+mj-lt"/>
              </a:rPr>
              <a:t> For God so loved the world that He gave His only begotten Son, that whoever believes in Him should not perish but have everlasting life.</a:t>
            </a:r>
            <a:endParaRPr lang="en-US" sz="3200" dirty="0">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18:15-40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18:15-40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4" name="TextBox 3"/>
          <p:cNvSpPr txBox="1"/>
          <p:nvPr/>
        </p:nvSpPr>
        <p:spPr>
          <a:xfrm>
            <a:off x="457200" y="914400"/>
            <a:ext cx="82296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Of this world </a:t>
            </a:r>
            <a:r>
              <a:rPr lang="en-US" sz="3200" dirty="0" smtClean="0">
                <a:solidFill>
                  <a:schemeClr val="bg1"/>
                </a:solidFill>
                <a:effectLst>
                  <a:outerShdw blurRad="38100" dist="38100" dir="2700000" algn="tl">
                    <a:srgbClr val="000000">
                      <a:alpha val="43137"/>
                    </a:srgbClr>
                  </a:outerShdw>
                </a:effectLst>
                <a:latin typeface="+mj-lt"/>
              </a:rPr>
              <a:t>~</a:t>
            </a:r>
            <a:r>
              <a:rPr lang="en-US" sz="3200" dirty="0" smtClean="0">
                <a:effectLst>
                  <a:outerShdw blurRad="38100" dist="38100" dir="2700000" algn="tl">
                    <a:srgbClr val="000000">
                      <a:alpha val="43137"/>
                    </a:srgbClr>
                  </a:outerShdw>
                </a:effectLst>
                <a:latin typeface="+mj-lt"/>
              </a:rPr>
              <a:t> </a:t>
            </a:r>
            <a:r>
              <a:rPr lang="en-US" sz="3200" b="1" i="1" dirty="0" err="1" smtClean="0">
                <a:effectLst>
                  <a:outerShdw blurRad="38100" dist="38100" dir="2700000" algn="tl">
                    <a:srgbClr val="000000">
                      <a:alpha val="43137"/>
                    </a:srgbClr>
                  </a:outerShdw>
                </a:effectLst>
              </a:rPr>
              <a:t>ek</a:t>
            </a:r>
            <a:r>
              <a:rPr lang="en-US" sz="3200" dirty="0" smtClean="0">
                <a:solidFill>
                  <a:schemeClr val="bg1"/>
                </a:solidFill>
                <a:effectLst>
                  <a:outerShdw blurRad="38100" dist="38100" dir="2700000" algn="tl">
                    <a:srgbClr val="000000">
                      <a:alpha val="43137"/>
                    </a:srgbClr>
                  </a:outerShdw>
                </a:effectLst>
                <a:latin typeface="+mj-lt"/>
              </a:rPr>
              <a:t>, literally </a:t>
            </a:r>
            <a:r>
              <a:rPr lang="en-US" sz="3200" i="1" dirty="0" smtClean="0">
                <a:solidFill>
                  <a:schemeClr val="bg1"/>
                </a:solidFill>
                <a:effectLst>
                  <a:outerShdw blurRad="38100" dist="38100" dir="2700000" algn="tl">
                    <a:srgbClr val="000000">
                      <a:alpha val="43137"/>
                    </a:srgbClr>
                  </a:outerShdw>
                </a:effectLst>
                <a:latin typeface="+mj-lt"/>
              </a:rPr>
              <a:t>"out of"</a:t>
            </a:r>
            <a:endParaRPr lang="en-US" sz="3200"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18:15-40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18:15-40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
        <p:nvSpPr>
          <p:cNvPr id="4" name="TextBox 3"/>
          <p:cNvSpPr txBox="1"/>
          <p:nvPr/>
        </p:nvSpPr>
        <p:spPr>
          <a:xfrm>
            <a:off x="457200" y="914400"/>
            <a:ext cx="82296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Robber </a:t>
            </a:r>
            <a:r>
              <a:rPr lang="en-US" sz="3200" dirty="0" smtClean="0">
                <a:solidFill>
                  <a:schemeClr val="bg1"/>
                </a:solidFill>
                <a:effectLst>
                  <a:outerShdw blurRad="38100" dist="38100" dir="2700000" algn="tl">
                    <a:srgbClr val="000000">
                      <a:alpha val="43137"/>
                    </a:srgbClr>
                  </a:outerShdw>
                </a:effectLst>
                <a:latin typeface="+mj-lt"/>
              </a:rPr>
              <a:t>~</a:t>
            </a:r>
            <a:r>
              <a:rPr lang="en-US" sz="3200" dirty="0" smtClean="0">
                <a:effectLst>
                  <a:outerShdw blurRad="38100" dist="38100" dir="2700000" algn="tl">
                    <a:srgbClr val="000000">
                      <a:alpha val="43137"/>
                    </a:srgbClr>
                  </a:outerShdw>
                </a:effectLst>
                <a:latin typeface="+mj-lt"/>
              </a:rPr>
              <a:t> </a:t>
            </a:r>
            <a:r>
              <a:rPr lang="en-US" sz="3200" b="1" i="1" dirty="0" err="1" smtClean="0">
                <a:effectLst>
                  <a:outerShdw blurRad="38100" dist="38100" dir="2700000" algn="tl">
                    <a:srgbClr val="000000">
                      <a:alpha val="43137"/>
                    </a:srgbClr>
                  </a:outerShdw>
                </a:effectLst>
              </a:rPr>
              <a:t>lestēs</a:t>
            </a:r>
            <a:r>
              <a:rPr lang="en-US" sz="3200" dirty="0" smtClean="0">
                <a:effectLst>
                  <a:outerShdw blurRad="38100" dist="38100" dir="2700000" algn="tl">
                    <a:srgbClr val="000000">
                      <a:alpha val="43137"/>
                    </a:srgbClr>
                  </a:outerShdw>
                </a:effectLst>
                <a:latin typeface="+mj-lt"/>
              </a:rPr>
              <a:t> </a:t>
            </a:r>
            <a:r>
              <a:rPr lang="en-US" sz="3200" dirty="0" smtClean="0">
                <a:solidFill>
                  <a:schemeClr val="bg1"/>
                </a:solidFill>
                <a:effectLst>
                  <a:outerShdw blurRad="38100" dist="38100" dir="2700000" algn="tl">
                    <a:srgbClr val="000000">
                      <a:alpha val="43137"/>
                    </a:srgbClr>
                  </a:outerShdw>
                </a:effectLst>
                <a:latin typeface="+mj-lt"/>
              </a:rPr>
              <a:t>(openly) not, </a:t>
            </a:r>
            <a:r>
              <a:rPr lang="en-US" sz="3200" b="1" i="1" dirty="0" err="1" smtClean="0">
                <a:effectLst>
                  <a:outerShdw blurRad="38100" dist="38100" dir="2700000" algn="tl">
                    <a:srgbClr val="000000">
                      <a:alpha val="43137"/>
                    </a:srgbClr>
                  </a:outerShdw>
                </a:effectLst>
              </a:rPr>
              <a:t>kleptēs</a:t>
            </a:r>
            <a:r>
              <a:rPr lang="en-US" sz="3200" dirty="0" smtClean="0">
                <a:effectLst>
                  <a:outerShdw blurRad="38100" dist="38100" dir="2700000" algn="tl">
                    <a:srgbClr val="000000">
                      <a:alpha val="43137"/>
                    </a:srgbClr>
                  </a:outerShdw>
                </a:effectLst>
                <a:latin typeface="+mj-lt"/>
              </a:rPr>
              <a:t> </a:t>
            </a:r>
            <a:r>
              <a:rPr lang="en-US" sz="3200" dirty="0" smtClean="0">
                <a:solidFill>
                  <a:schemeClr val="bg1"/>
                </a:solidFill>
                <a:effectLst>
                  <a:outerShdw blurRad="38100" dist="38100" dir="2700000" algn="tl">
                    <a:srgbClr val="000000">
                      <a:alpha val="43137"/>
                    </a:srgbClr>
                  </a:outerShdw>
                </a:effectLst>
                <a:latin typeface="+mj-lt"/>
              </a:rPr>
              <a:t>(hidden)</a:t>
            </a:r>
            <a:endParaRPr lang="en-US" sz="3200" dirty="0">
              <a:solidFill>
                <a:schemeClr val="bg1"/>
              </a:solidFill>
              <a:effectLst>
                <a:outerShdw blurRad="38100" dist="38100" dir="2700000" algn="tl">
                  <a:srgbClr val="000000">
                    <a:alpha val="43137"/>
                  </a:srgbClr>
                </a:outerShdw>
              </a:effectLst>
              <a:latin typeface="+mj-lt"/>
            </a:endParaRPr>
          </a:p>
        </p:txBody>
      </p:sp>
      <p:sp>
        <p:nvSpPr>
          <p:cNvPr id="5" name="TextBox 4"/>
          <p:cNvSpPr txBox="1"/>
          <p:nvPr/>
        </p:nvSpPr>
        <p:spPr>
          <a:xfrm>
            <a:off x="685800" y="1600200"/>
            <a:ext cx="8001000" cy="584775"/>
          </a:xfrm>
          <a:prstGeom prst="rect">
            <a:avLst/>
          </a:prstGeom>
          <a:noFill/>
        </p:spPr>
        <p:txBody>
          <a:bodyPr wrap="square" rtlCol="0">
            <a:spAutoFit/>
          </a:bodyPr>
          <a:lstStyle/>
          <a:p>
            <a:pPr>
              <a:buFont typeface="Arial" pitchFamily="34" charset="0"/>
              <a:buChar char="•"/>
            </a:pPr>
            <a:r>
              <a:rPr lang="en-US" sz="3200" dirty="0" smtClean="0">
                <a:solidFill>
                  <a:schemeClr val="bg1"/>
                </a:solidFill>
                <a:effectLst>
                  <a:outerShdw blurRad="38100" dist="38100" dir="2700000" algn="tl">
                    <a:srgbClr val="000000">
                      <a:alpha val="43137"/>
                    </a:srgbClr>
                  </a:outerShdw>
                </a:effectLst>
                <a:latin typeface="+mj-lt"/>
              </a:rPr>
              <a:t> </a:t>
            </a:r>
            <a:r>
              <a:rPr lang="en-US" sz="3200" dirty="0" smtClean="0">
                <a:effectLst>
                  <a:outerShdw blurRad="38100" dist="38100" dir="2700000" algn="tl">
                    <a:srgbClr val="000000">
                      <a:alpha val="43137"/>
                    </a:srgbClr>
                  </a:outerShdw>
                </a:effectLst>
                <a:latin typeface="+mj-lt"/>
              </a:rPr>
              <a:t>Barabbas</a:t>
            </a:r>
            <a:r>
              <a:rPr lang="en-US" sz="3200" dirty="0" smtClean="0">
                <a:solidFill>
                  <a:schemeClr val="bg1"/>
                </a:solidFill>
                <a:effectLst>
                  <a:outerShdw blurRad="38100" dist="38100" dir="2700000" algn="tl">
                    <a:srgbClr val="000000">
                      <a:alpha val="43137"/>
                    </a:srgbClr>
                  </a:outerShdw>
                </a:effectLst>
                <a:latin typeface="+mj-lt"/>
              </a:rPr>
              <a:t> ~ </a:t>
            </a:r>
            <a:r>
              <a:rPr lang="en-US" sz="3200" i="1" dirty="0" smtClean="0">
                <a:solidFill>
                  <a:schemeClr val="bg1"/>
                </a:solidFill>
                <a:effectLst>
                  <a:outerShdw blurRad="38100" dist="38100" dir="2700000" algn="tl">
                    <a:srgbClr val="000000">
                      <a:alpha val="43137"/>
                    </a:srgbClr>
                  </a:outerShdw>
                </a:effectLst>
                <a:latin typeface="+mj-lt"/>
              </a:rPr>
              <a:t>son of the father</a:t>
            </a:r>
            <a:endParaRPr lang="en-US" sz="3200" dirty="0">
              <a:solidFill>
                <a:schemeClr val="bg1"/>
              </a:solidFill>
              <a:effectLst>
                <a:outerShdw blurRad="38100" dist="38100" dir="2700000" algn="tl">
                  <a:srgbClr val="000000">
                    <a:alpha val="43137"/>
                  </a:srgbClr>
                </a:outerShdw>
              </a:effectLst>
              <a:latin typeface="+mj-lt"/>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Horizontal)">
                                      <p:cBhvr>
                                        <p:cTn id="12"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18:15-40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Strike </a:t>
            </a:r>
            <a:r>
              <a:rPr lang="en-US" sz="3200" dirty="0" smtClean="0">
                <a:solidFill>
                  <a:schemeClr val="bg1"/>
                </a:solidFill>
                <a:effectLst>
                  <a:outerShdw blurRad="38100" dist="38100" dir="2700000" algn="tl">
                    <a:srgbClr val="000000">
                      <a:alpha val="43137"/>
                    </a:srgbClr>
                  </a:outerShdw>
                </a:effectLst>
                <a:latin typeface="+mj-lt"/>
              </a:rPr>
              <a:t>~</a:t>
            </a:r>
            <a:r>
              <a:rPr lang="en-US" sz="3200" dirty="0" smtClean="0">
                <a:effectLst>
                  <a:outerShdw blurRad="38100" dist="38100" dir="2700000" algn="tl">
                    <a:srgbClr val="000000">
                      <a:alpha val="43137"/>
                    </a:srgbClr>
                  </a:outerShdw>
                </a:effectLst>
                <a:latin typeface="+mj-lt"/>
              </a:rPr>
              <a:t> </a:t>
            </a:r>
            <a:r>
              <a:rPr lang="en-US" sz="3200" b="1" i="1" dirty="0" err="1" smtClean="0">
                <a:effectLst>
                  <a:outerShdw blurRad="38100" dist="38100" dir="2700000" algn="tl">
                    <a:srgbClr val="000000">
                      <a:alpha val="43137"/>
                    </a:srgbClr>
                  </a:outerShdw>
                </a:effectLst>
              </a:rPr>
              <a:t>derō</a:t>
            </a:r>
            <a:r>
              <a:rPr lang="en-US" sz="3200" dirty="0" smtClean="0">
                <a:effectLst>
                  <a:outerShdw blurRad="38100" dist="38100" dir="2700000" algn="tl">
                    <a:srgbClr val="000000">
                      <a:alpha val="43137"/>
                    </a:srgbClr>
                  </a:outerShdw>
                </a:effectLst>
                <a:latin typeface="+mj-lt"/>
              </a:rPr>
              <a:t> </a:t>
            </a:r>
            <a:r>
              <a:rPr lang="en-US" sz="3200" dirty="0" smtClean="0">
                <a:solidFill>
                  <a:schemeClr val="bg1"/>
                </a:solidFill>
                <a:effectLst>
                  <a:outerShdw blurRad="38100" dist="38100" dir="2700000" algn="tl">
                    <a:srgbClr val="000000">
                      <a:alpha val="43137"/>
                    </a:srgbClr>
                  </a:outerShdw>
                </a:effectLst>
                <a:latin typeface="+mj-lt"/>
              </a:rPr>
              <a:t>– </a:t>
            </a:r>
            <a:r>
              <a:rPr lang="en-US" sz="3200" i="1" dirty="0" smtClean="0">
                <a:solidFill>
                  <a:schemeClr val="bg1"/>
                </a:solidFill>
                <a:effectLst>
                  <a:outerShdw blurRad="38100" dist="38100" dir="2700000" algn="tl">
                    <a:srgbClr val="000000">
                      <a:alpha val="43137"/>
                    </a:srgbClr>
                  </a:outerShdw>
                </a:effectLst>
                <a:latin typeface="+mj-lt"/>
              </a:rPr>
              <a:t>to flay, to scourge, to thrash</a:t>
            </a:r>
            <a:endParaRPr lang="en-US" sz="3200" dirty="0">
              <a:solidFill>
                <a:schemeClr val="bg1"/>
              </a:solidFill>
              <a:effectLst>
                <a:outerShdw blurRad="38100" dist="38100" dir="2700000" algn="tl">
                  <a:srgbClr val="000000">
                    <a:alpha val="43137"/>
                  </a:srgbClr>
                </a:outerShdw>
              </a:effectLst>
              <a:latin typeface="+mj-lt"/>
            </a:endParaRPr>
          </a:p>
        </p:txBody>
      </p:sp>
      <p:sp>
        <p:nvSpPr>
          <p:cNvPr id="5" name="TextBox 4"/>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18:15-40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5"/>
                                        </p:tgtEl>
                                        <p:attrNameLst>
                                          <p:attrName>style.opacity</p:attrName>
                                        </p:attrNameLst>
                                      </p:cBhvr>
                                      <p:to>
                                        <p:strVal val="0.4"/>
                                      </p:to>
                                    </p:set>
                                    <p:animEffect filter="image" prLst="opacity: 0.4">
                                      <p:cBhvr rctx="IE">
                                        <p:cTn id="7"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18:15-40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2554545"/>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Luke 22:61-62 ~ </a:t>
            </a:r>
            <a:r>
              <a:rPr lang="en-US" sz="3200" baseline="30000" dirty="0" smtClean="0">
                <a:solidFill>
                  <a:schemeClr val="bg1"/>
                </a:solidFill>
                <a:effectLst>
                  <a:outerShdw blurRad="38100" dist="38100" dir="2700000" algn="tl">
                    <a:srgbClr val="000000">
                      <a:alpha val="43137"/>
                    </a:srgbClr>
                  </a:outerShdw>
                </a:effectLst>
                <a:latin typeface="+mj-lt"/>
              </a:rPr>
              <a:t>61</a:t>
            </a:r>
            <a:r>
              <a:rPr lang="en-US" sz="3200" dirty="0" smtClean="0">
                <a:solidFill>
                  <a:schemeClr val="bg1"/>
                </a:solidFill>
                <a:effectLst>
                  <a:outerShdw blurRad="38100" dist="38100" dir="2700000" algn="tl">
                    <a:srgbClr val="000000">
                      <a:alpha val="43137"/>
                    </a:srgbClr>
                  </a:outerShdw>
                </a:effectLst>
                <a:latin typeface="+mj-lt"/>
              </a:rPr>
              <a:t> </a:t>
            </a:r>
            <a:r>
              <a:rPr lang="en-US" sz="3200" dirty="0" smtClean="0">
                <a:effectLst>
                  <a:outerShdw blurRad="38100" dist="38100" dir="2700000" algn="tl">
                    <a:srgbClr val="000000">
                      <a:alpha val="43137"/>
                    </a:srgbClr>
                  </a:outerShdw>
                </a:effectLst>
                <a:latin typeface="+mj-lt"/>
              </a:rPr>
              <a:t>And the Lord turned and looked at Peter. And Peter remembered the word of the Lord, how He had said to him, "Before the rooster crows, you will deny Me three times." </a:t>
            </a:r>
            <a:r>
              <a:rPr lang="en-US" sz="3200" baseline="30000" dirty="0" smtClean="0">
                <a:solidFill>
                  <a:schemeClr val="bg1"/>
                </a:solidFill>
                <a:effectLst>
                  <a:outerShdw blurRad="38100" dist="38100" dir="2700000" algn="tl">
                    <a:srgbClr val="000000">
                      <a:alpha val="43137"/>
                    </a:srgbClr>
                  </a:outerShdw>
                </a:effectLst>
                <a:latin typeface="+mj-lt"/>
              </a:rPr>
              <a:t>62</a:t>
            </a:r>
            <a:r>
              <a:rPr lang="en-US" sz="3200" dirty="0" smtClean="0">
                <a:effectLst>
                  <a:outerShdw blurRad="38100" dist="38100" dir="2700000" algn="tl">
                    <a:srgbClr val="000000">
                      <a:alpha val="43137"/>
                    </a:srgbClr>
                  </a:outerShdw>
                </a:effectLst>
                <a:latin typeface="+mj-lt"/>
              </a:rPr>
              <a:t> So Peter went out and wept bitterly.</a:t>
            </a:r>
            <a:endParaRPr lang="en-US" sz="3200" dirty="0">
              <a:effectLst>
                <a:outerShdw blurRad="38100" dist="38100" dir="2700000" algn="tl">
                  <a:srgbClr val="000000">
                    <a:alpha val="43137"/>
                  </a:srgbClr>
                </a:outerShdw>
              </a:effectLst>
              <a:latin typeface="+mj-lt"/>
            </a:endParaRP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18:15-40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18:15-40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584775"/>
          </a:xfrm>
          <a:prstGeom prst="rect">
            <a:avLst/>
          </a:prstGeom>
          <a:noFill/>
        </p:spPr>
        <p:txBody>
          <a:bodyPr wrap="square" rtlCol="0">
            <a:spAutoFit/>
          </a:bodyPr>
          <a:lstStyle/>
          <a:p>
            <a:r>
              <a:rPr lang="en-US" sz="3200" dirty="0" smtClean="0">
                <a:effectLst>
                  <a:outerShdw blurRad="38100" dist="38100" dir="2700000" algn="tl">
                    <a:srgbClr val="000000">
                      <a:alpha val="43137"/>
                    </a:srgbClr>
                  </a:outerShdw>
                </a:effectLst>
                <a:latin typeface="+mj-lt"/>
              </a:rPr>
              <a:t>Praetorium </a:t>
            </a:r>
            <a:r>
              <a:rPr lang="en-US" sz="3200" dirty="0" smtClean="0">
                <a:solidFill>
                  <a:schemeClr val="bg1"/>
                </a:solidFill>
                <a:effectLst>
                  <a:outerShdw blurRad="38100" dist="38100" dir="2700000" algn="tl">
                    <a:srgbClr val="000000">
                      <a:alpha val="43137"/>
                    </a:srgbClr>
                  </a:outerShdw>
                </a:effectLst>
                <a:latin typeface="+mj-lt"/>
              </a:rPr>
              <a:t>~ KJV, </a:t>
            </a:r>
            <a:r>
              <a:rPr lang="en-US" sz="3200" dirty="0" smtClean="0">
                <a:effectLst>
                  <a:outerShdw blurRad="38100" dist="38100" dir="2700000" algn="tl">
                    <a:srgbClr val="000000">
                      <a:alpha val="43137"/>
                    </a:srgbClr>
                  </a:outerShdw>
                </a:effectLst>
                <a:latin typeface="+mj-lt"/>
              </a:rPr>
              <a:t>hall of judgment</a:t>
            </a:r>
            <a:endParaRPr lang="en-US" sz="3200" dirty="0">
              <a:effectLst>
                <a:outerShdw blurRad="38100" dist="38100" dir="2700000" algn="tl">
                  <a:srgbClr val="000000">
                    <a:alpha val="43137"/>
                  </a:srgbClr>
                </a:outerShdw>
              </a:effectLst>
              <a:latin typeface="+mj-lt"/>
            </a:endParaRP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18:15-40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18:15-40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914400"/>
            <a:ext cx="8229600" cy="1569660"/>
          </a:xfrm>
          <a:prstGeom prst="rect">
            <a:avLst/>
          </a:prstGeom>
          <a:noFill/>
        </p:spPr>
        <p:txBody>
          <a:bodyPr wrap="square" rtlCol="0">
            <a:spAutoFit/>
          </a:bodyPr>
          <a:lstStyle/>
          <a:p>
            <a:r>
              <a:rPr lang="en-US" sz="3200" dirty="0" smtClean="0">
                <a:solidFill>
                  <a:schemeClr val="bg1"/>
                </a:solidFill>
                <a:effectLst>
                  <a:outerShdw blurRad="38100" dist="38100" dir="2700000" algn="tl">
                    <a:srgbClr val="000000">
                      <a:alpha val="43137"/>
                    </a:srgbClr>
                  </a:outerShdw>
                </a:effectLst>
                <a:latin typeface="+mj-lt"/>
              </a:rPr>
              <a:t>Gen. 49:10 ~ </a:t>
            </a:r>
            <a:r>
              <a:rPr lang="en-US" sz="3200" dirty="0" smtClean="0">
                <a:effectLst>
                  <a:outerShdw blurRad="38100" dist="38100" dir="2700000" algn="tl">
                    <a:srgbClr val="000000">
                      <a:alpha val="43137"/>
                    </a:srgbClr>
                  </a:outerShdw>
                </a:effectLst>
                <a:latin typeface="+mj-lt"/>
              </a:rPr>
              <a:t>The scepter shall not depart from Judah, nor a lawgiver from between his feet, until Shiloh comes.</a:t>
            </a:r>
            <a:endParaRPr lang="en-US" sz="3200" dirty="0">
              <a:effectLst>
                <a:outerShdw blurRad="38100" dist="38100" dir="2700000" algn="tl">
                  <a:srgbClr val="000000">
                    <a:alpha val="43137"/>
                  </a:srgbClr>
                </a:outerShdw>
              </a:effectLst>
              <a:latin typeface="+mj-lt"/>
            </a:endParaRPr>
          </a:p>
        </p:txBody>
      </p:sp>
      <p:sp>
        <p:nvSpPr>
          <p:cNvPr id="10" name="TextBox 9"/>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18:15-40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10"/>
                                        </p:tgtEl>
                                        <p:attrNameLst>
                                          <p:attrName>style.opacity</p:attrName>
                                        </p:attrNameLst>
                                      </p:cBhvr>
                                      <p:to>
                                        <p:strVal val="0.4"/>
                                      </p:to>
                                    </p:set>
                                    <p:animEffect filter="image" prLst="opacity: 0.4">
                                      <p:cBhvr rctx="IE">
                                        <p:cTn id="7" dur="indefinite"/>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905000" y="253425"/>
            <a:ext cx="4267200" cy="584775"/>
          </a:xfrm>
          <a:prstGeom prst="rect">
            <a:avLst/>
          </a:prstGeom>
          <a:noFill/>
        </p:spPr>
        <p:txBody>
          <a:bodyPr wrap="square" rtlCol="0">
            <a:spAutoFit/>
          </a:bodyPr>
          <a:lstStyle/>
          <a:p>
            <a:pPr algn="ctr"/>
            <a:r>
              <a:rPr lang="en-US" sz="3200" b="1" dirty="0" smtClean="0">
                <a:solidFill>
                  <a:srgbClr val="482400"/>
                </a:solidFill>
                <a:effectLst>
                  <a:outerShdw blurRad="38100" dist="38100" dir="2700000" algn="tl">
                    <a:srgbClr val="000000">
                      <a:alpha val="43137"/>
                    </a:srgbClr>
                  </a:outerShdw>
                </a:effectLst>
                <a:latin typeface="Times New Yorker" pitchFamily="2" charset="0"/>
                <a:cs typeface="Times New Roman" pitchFamily="18" charset="0"/>
              </a:rPr>
              <a:t>18:15-40</a:t>
            </a:r>
            <a:endParaRPr lang="en-US" sz="3200" b="1" dirty="0">
              <a:solidFill>
                <a:srgbClr val="482400"/>
              </a:solidFill>
              <a:effectLst>
                <a:outerShdw blurRad="38100" dist="38100" dir="2700000" algn="tl">
                  <a:srgbClr val="000000">
                    <a:alpha val="43137"/>
                  </a:srgbClr>
                </a:outerShdw>
              </a:effectLst>
              <a:latin typeface="Times New Yorker" pitchFamily="2" charset="0"/>
              <a:cs typeface="Times New Roman" pitchFamily="18" charset="0"/>
            </a:endParaRPr>
          </a:p>
        </p:txBody>
      </p:sp>
    </p:spTree>
  </p:cSld>
  <p:clrMapOvr>
    <a:masterClrMapping/>
  </p:clrMapOvr>
  <p:transition spd="slow">
    <p:split dir="in"/>
  </p:transition>
  <p:timing>
    <p:tnLst>
      <p:par>
        <p:cTn id="1" dur="indefinite" restart="never" nodeType="tmRoot"/>
      </p:par>
    </p:tnLst>
  </p:timing>
</p:sld>
</file>

<file path=ppt/theme/theme1.xml><?xml version="1.0" encoding="utf-8"?>
<a:theme xmlns:a="http://schemas.openxmlformats.org/drawingml/2006/main" name="John">
  <a:themeElements>
    <a:clrScheme name="John">
      <a:dk1>
        <a:srgbClr val="FFFF00"/>
      </a:dk1>
      <a:lt1>
        <a:srgbClr val="FFFFFF"/>
      </a:lt1>
      <a:dk2>
        <a:srgbClr val="1F497D"/>
      </a:dk2>
      <a:lt2>
        <a:srgbClr val="EEECE1"/>
      </a:lt2>
      <a:accent1>
        <a:srgbClr val="462300"/>
      </a:accent1>
      <a:accent2>
        <a:srgbClr val="FFFF00"/>
      </a:accent2>
      <a:accent3>
        <a:srgbClr val="9BBB59"/>
      </a:accent3>
      <a:accent4>
        <a:srgbClr val="8064A2"/>
      </a:accent4>
      <a:accent5>
        <a:srgbClr val="4BACC6"/>
      </a:accent5>
      <a:accent6>
        <a:srgbClr val="F79646"/>
      </a:accent6>
      <a:hlink>
        <a:srgbClr val="0000FF"/>
      </a:hlink>
      <a:folHlink>
        <a:srgbClr val="800080"/>
      </a:folHlink>
    </a:clrScheme>
    <a:fontScheme name="John">
      <a:majorFont>
        <a:latin typeface="AR ESSENCE"/>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200" dirty="0" err="1">
            <a:solidFill>
              <a:srgbClr val="FFFF00"/>
            </a:solidFill>
            <a:latin typeface="AR ESSENCE" pitchFamily="2"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John</Template>
  <TotalTime>911</TotalTime>
  <Words>291</Words>
  <Application>Microsoft Office PowerPoint</Application>
  <PresentationFormat>On-screen Show (4:3)</PresentationFormat>
  <Paragraphs>26</Paragraphs>
  <Slides>17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Times New Yorker</vt:lpstr>
      <vt:lpstr>Times New Roman</vt:lpstr>
      <vt:lpstr>AR ESSENCE</vt:lpstr>
      <vt:lpstr>John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Ken</dc:creator>
  <cp:lastModifiedBy>Kathy</cp:lastModifiedBy>
  <cp:revision>8</cp:revision>
  <dcterms:created xsi:type="dcterms:W3CDTF">2011-02-25T21:40:00Z</dcterms:created>
  <dcterms:modified xsi:type="dcterms:W3CDTF">2011-03-01T17:09:14Z</dcterms:modified>
</cp:coreProperties>
</file>