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1" r:id="rId3"/>
    <p:sldId id="268" r:id="rId4"/>
    <p:sldId id="269" r:id="rId5"/>
    <p:sldId id="257" r:id="rId6"/>
    <p:sldId id="270" r:id="rId7"/>
    <p:sldId id="271" r:id="rId8"/>
    <p:sldId id="272" r:id="rId9"/>
    <p:sldId id="287" r:id="rId10"/>
    <p:sldId id="288" r:id="rId11"/>
    <p:sldId id="275" r:id="rId12"/>
    <p:sldId id="276" r:id="rId13"/>
    <p:sldId id="277" r:id="rId14"/>
    <p:sldId id="278" r:id="rId15"/>
    <p:sldId id="289" r:id="rId16"/>
    <p:sldId id="290" r:id="rId17"/>
    <p:sldId id="279" r:id="rId18"/>
    <p:sldId id="280" r:id="rId19"/>
    <p:sldId id="281" r:id="rId20"/>
    <p:sldId id="282" r:id="rId21"/>
    <p:sldId id="283" r:id="rId22"/>
    <p:sldId id="284" r:id="rId23"/>
    <p:sldId id="273" r:id="rId24"/>
    <p:sldId id="274" r:id="rId25"/>
    <p:sldId id="285" r:id="rId26"/>
    <p:sldId id="286" r:id="rId27"/>
  </p:sldIdLst>
  <p:sldSz cx="9144000" cy="6858000" type="screen4x3"/>
  <p:notesSz cx="6858000" cy="9144000"/>
  <p:embeddedFontLst>
    <p:embeddedFont>
      <p:font typeface="Times New Yorker" charset="0"/>
      <p:regular r:id="rId28"/>
    </p:embeddedFont>
    <p:embeddedFont>
      <p:font typeface="AR ESSENCE"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clrMru>
    <a:srgbClr val="633D22"/>
    <a:srgbClr val="634722"/>
    <a:srgbClr val="7B5429"/>
    <a:srgbClr val="482400"/>
    <a:srgbClr val="FFFFFF"/>
    <a:srgbClr val="663300"/>
    <a:srgbClr val="2E1700"/>
    <a:srgbClr val="C050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608"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1/17/2011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1/17/2011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1/17/2011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1/17/2011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2766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"If I covet any place on earth but the dust at the foot of the cross,  then I know nothing of Calvary love." </a:t>
            </a:r>
            <a:r>
              <a:rPr lang="en-US" sz="3200" dirty="0" smtClean="0">
                <a:effectLst>
                  <a:outerShdw blurRad="38100" dist="38100" dir="2700000" algn="tl">
                    <a:srgbClr val="000000">
                      <a:alpha val="43137"/>
                    </a:srgbClr>
                  </a:outerShdw>
                </a:effectLst>
                <a:latin typeface="+mj-lt"/>
              </a:rPr>
              <a:t>– Amy Carmichael</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pic>
        <p:nvPicPr>
          <p:cNvPr id="2050" name="Picture 2" descr="http://www.c28.com/productimages/stl/0/9780875080710.jpg"/>
          <p:cNvPicPr>
            <a:picLocks noChangeAspect="1" noChangeArrowheads="1"/>
          </p:cNvPicPr>
          <p:nvPr/>
        </p:nvPicPr>
        <p:blipFill>
          <a:blip r:embed="rId2" cstate="print"/>
          <a:srcRect r="1113" b="2564"/>
          <a:stretch>
            <a:fillRect/>
          </a:stretch>
        </p:blipFill>
        <p:spPr bwMode="auto">
          <a:xfrm rot="21180270">
            <a:off x="1766129" y="476052"/>
            <a:ext cx="1652003" cy="2825789"/>
          </a:xfrm>
          <a:prstGeom prst="rect">
            <a:avLst/>
          </a:prstGeom>
          <a:noFill/>
          <a:effectLst>
            <a:outerShdw blurRad="50800" dist="228600" dir="2700000" algn="tl" rotWithShape="0">
              <a:prstClr val="black">
                <a:alpha val="40000"/>
              </a:prstClr>
            </a:outerShdw>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276600"/>
            <a:ext cx="8229600" cy="255454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"If I have not the patience of my Savior with souls who grow slowly; if I know little of travail (a sharp and painful thing) till Christ be fully formed in them, then I know nothing of Calvary love." </a:t>
            </a:r>
            <a:r>
              <a:rPr lang="en-US" sz="3200" dirty="0" smtClean="0">
                <a:effectLst>
                  <a:outerShdw blurRad="38100" dist="38100" dir="2700000" algn="tl">
                    <a:srgbClr val="000000">
                      <a:alpha val="43137"/>
                    </a:srgbClr>
                  </a:outerShdw>
                </a:effectLst>
                <a:latin typeface="+mj-lt"/>
              </a:rPr>
              <a:t>– Amy Carmichael</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pic>
        <p:nvPicPr>
          <p:cNvPr id="2050" name="Picture 2" descr="http://www.c28.com/productimages/stl/0/9780875080710.jpg"/>
          <p:cNvPicPr>
            <a:picLocks noChangeAspect="1" noChangeArrowheads="1"/>
          </p:cNvPicPr>
          <p:nvPr/>
        </p:nvPicPr>
        <p:blipFill>
          <a:blip r:embed="rId2" cstate="print"/>
          <a:srcRect r="1113" b="2564"/>
          <a:stretch>
            <a:fillRect/>
          </a:stretch>
        </p:blipFill>
        <p:spPr bwMode="auto">
          <a:xfrm rot="21180270">
            <a:off x="1766129" y="476052"/>
            <a:ext cx="1652003" cy="2825789"/>
          </a:xfrm>
          <a:prstGeom prst="rect">
            <a:avLst/>
          </a:prstGeom>
          <a:noFill/>
          <a:effectLst>
            <a:outerShdw blurRad="50800" dist="228600" dir="2700000" algn="tl" rotWithShape="0">
              <a:prstClr val="black">
                <a:alpha val="40000"/>
              </a:prstClr>
            </a:outerShdw>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par>
                          <p:cTn id="8" fill="hold">
                            <p:stCondLst>
                              <p:cond delay="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10:10b ~ </a:t>
            </a:r>
            <a:r>
              <a:rPr lang="en-US" sz="3200" dirty="0" smtClean="0">
                <a:effectLst>
                  <a:outerShdw blurRad="38100" dist="38100" dir="2700000" algn="tl">
                    <a:srgbClr val="000000">
                      <a:alpha val="43137"/>
                    </a:srgbClr>
                  </a:outerShdw>
                </a:effectLst>
                <a:latin typeface="+mj-lt"/>
              </a:rPr>
              <a:t>… I have come that they may have life, and that they may have </a:t>
            </a:r>
            <a:r>
              <a:rPr lang="en-US" sz="3200" i="1" dirty="0" smtClean="0">
                <a:effectLst>
                  <a:outerShdw blurRad="38100" dist="38100" dir="2700000" algn="tl">
                    <a:srgbClr val="000000">
                      <a:alpha val="43137"/>
                    </a:srgbClr>
                  </a:outerShdw>
                </a:effectLst>
                <a:latin typeface="+mj-lt"/>
              </a:rPr>
              <a:t>it</a:t>
            </a:r>
            <a:r>
              <a:rPr lang="en-US" sz="3200" dirty="0" smtClean="0">
                <a:effectLst>
                  <a:outerShdw blurRad="38100" dist="38100" dir="2700000" algn="tl">
                    <a:srgbClr val="000000">
                      <a:alpha val="43137"/>
                    </a:srgbClr>
                  </a:outerShdw>
                </a:effectLst>
                <a:latin typeface="+mj-lt"/>
              </a:rPr>
              <a:t> more abundantly.</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1894582"/>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12:24b ~ </a:t>
            </a:r>
            <a:r>
              <a:rPr lang="en-US" sz="3200" dirty="0" smtClean="0">
                <a:effectLst>
                  <a:outerShdw blurRad="38100" dist="38100" dir="2700000" algn="tl">
                    <a:srgbClr val="000000">
                      <a:alpha val="43137"/>
                    </a:srgbClr>
                  </a:outerShdw>
                </a:effectLst>
                <a:latin typeface="+mj-lt"/>
              </a:rPr>
              <a:t>… unless a grain of wheat falls into the ground and dies, it remains alone; but if it dies, it produces much grain.</a:t>
            </a:r>
            <a:endParaRPr lang="en-US" sz="3200" dirty="0">
              <a:effectLst>
                <a:outerShdw blurRad="38100" dist="38100" dir="2700000" algn="tl">
                  <a:srgbClr val="000000">
                    <a:alpha val="43137"/>
                  </a:srgbClr>
                </a:outerShdw>
              </a:effectLst>
              <a:latin typeface="+mj-lt"/>
            </a:endParaRPr>
          </a:p>
        </p:txBody>
      </p:sp>
      <p:sp>
        <p:nvSpPr>
          <p:cNvPr id="6" name="TextBox 5"/>
          <p:cNvSpPr txBox="1"/>
          <p:nvPr/>
        </p:nvSpPr>
        <p:spPr>
          <a:xfrm>
            <a:off x="457200" y="3427641"/>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13:17 ~ </a:t>
            </a:r>
            <a:r>
              <a:rPr lang="en-US" sz="3200" dirty="0" smtClean="0">
                <a:effectLst>
                  <a:outerShdw blurRad="38100" dist="38100" dir="2700000" algn="tl">
                    <a:srgbClr val="000000">
                      <a:alpha val="43137"/>
                    </a:srgbClr>
                  </a:outerShdw>
                </a:effectLst>
                <a:latin typeface="+mj-lt"/>
              </a:rPr>
              <a:t>If you know these things, blessed are you if you do them. </a:t>
            </a:r>
            <a:endParaRPr lang="en-US" sz="3200" dirty="0">
              <a:effectLst>
                <a:outerShdw blurRad="38100" dist="38100" dir="2700000" algn="tl">
                  <a:srgbClr val="000000">
                    <a:alpha val="43137"/>
                  </a:srgbClr>
                </a:outerShdw>
              </a:effectLst>
              <a:latin typeface="+mj-lt"/>
            </a:endParaRPr>
          </a:p>
        </p:txBody>
      </p:sp>
      <p:sp>
        <p:nvSpPr>
          <p:cNvPr id="7" name="Right Brace 6"/>
          <p:cNvSpPr/>
          <p:nvPr/>
        </p:nvSpPr>
        <p:spPr>
          <a:xfrm rot="5400000">
            <a:off x="4400550" y="497516"/>
            <a:ext cx="342900" cy="8229600"/>
          </a:xfrm>
          <a:prstGeom prst="rightBrac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776332" y="4931734"/>
            <a:ext cx="1600200"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AR ESSENCE" pitchFamily="2" charset="0"/>
              </a:rPr>
              <a:t>Abiding</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Horizontal)">
                                      <p:cBhvr>
                                        <p:cTn id="21" dur="500"/>
                                        <p:tgtEl>
                                          <p:spTgt spid="6"/>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6"/>
                                        </p:tgtEl>
                                        <p:attrNameLst>
                                          <p:attrName>style.opacity</p:attrName>
                                        </p:attrNameLst>
                                      </p:cBhvr>
                                      <p:to>
                                        <p:strVal val="0.5"/>
                                      </p:to>
                                    </p:set>
                                    <p:animEffect filter="image" prLst="opacity: 0.5">
                                      <p:cBhvr rctx="IE">
                                        <p:cTn id="34" dur="indefinite"/>
                                        <p:tgtEl>
                                          <p:spTgt spid="6"/>
                                        </p:tgtEl>
                                      </p:cBhvr>
                                    </p:animEffect>
                                  </p:childTnLst>
                                </p:cTn>
                              </p:par>
                            </p:childTnLst>
                          </p:cTn>
                        </p:par>
                        <p:par>
                          <p:cTn id="35" fill="hold">
                            <p:stCondLst>
                              <p:cond delay="500"/>
                            </p:stCondLst>
                            <p:childTnLst>
                              <p:par>
                                <p:cTn id="36" presetID="16" presetClass="entr" presetSubtype="2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5" grpId="0"/>
      <p:bldP spid="5" grpId="1"/>
      <p:bldP spid="6" grpId="0"/>
      <p:bldP spid="6" grpId="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276600"/>
            <a:ext cx="8229600" cy="255454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"If my interest in the work of others is cool; if I think in terms of my own special work; if the burdens of others are not my burdens too, and their joys mine, then I know nothing of Calvary love." </a:t>
            </a:r>
            <a:r>
              <a:rPr lang="en-US" sz="3200" dirty="0" smtClean="0">
                <a:effectLst>
                  <a:outerShdw blurRad="38100" dist="38100" dir="2700000" algn="tl">
                    <a:srgbClr val="000000">
                      <a:alpha val="43137"/>
                    </a:srgbClr>
                  </a:outerShdw>
                </a:effectLst>
                <a:latin typeface="+mj-lt"/>
              </a:rPr>
              <a:t>– Amy Carmichael</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pic>
        <p:nvPicPr>
          <p:cNvPr id="2050" name="Picture 2" descr="http://www.c28.com/productimages/stl/0/9780875080710.jpg"/>
          <p:cNvPicPr>
            <a:picLocks noChangeAspect="1" noChangeArrowheads="1"/>
          </p:cNvPicPr>
          <p:nvPr/>
        </p:nvPicPr>
        <p:blipFill>
          <a:blip r:embed="rId2" cstate="print"/>
          <a:srcRect r="1113" b="2564"/>
          <a:stretch>
            <a:fillRect/>
          </a:stretch>
        </p:blipFill>
        <p:spPr bwMode="auto">
          <a:xfrm rot="21180270">
            <a:off x="1766129" y="476052"/>
            <a:ext cx="1652003" cy="2825789"/>
          </a:xfrm>
          <a:prstGeom prst="rect">
            <a:avLst/>
          </a:prstGeom>
          <a:noFill/>
          <a:effectLst>
            <a:outerShdw blurRad="50800" dist="228600" dir="2700000" algn="tl" rotWithShape="0">
              <a:prstClr val="black">
                <a:alpha val="40000"/>
              </a:prstClr>
            </a:outerShdw>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par>
                          <p:cTn id="8" fill="hold">
                            <p:stCondLst>
                              <p:cond delay="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276600"/>
            <a:ext cx="8229600" cy="206210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"If I avoid being 'plowed under,' with all that such plowing entails of rough handling, isolation, uncongenial situations, strange tests, then I know nothing of Calvary love."  </a:t>
            </a:r>
            <a:r>
              <a:rPr lang="en-US" sz="3200" dirty="0" smtClean="0">
                <a:effectLst>
                  <a:outerShdw blurRad="38100" dist="38100" dir="2700000" algn="tl">
                    <a:srgbClr val="000000">
                      <a:alpha val="43137"/>
                    </a:srgbClr>
                  </a:outerShdw>
                </a:effectLst>
                <a:latin typeface="+mj-lt"/>
              </a:rPr>
              <a:t>– Amy Carmichael</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pic>
        <p:nvPicPr>
          <p:cNvPr id="2050" name="Picture 2" descr="http://www.c28.com/productimages/stl/0/9780875080710.jpg"/>
          <p:cNvPicPr>
            <a:picLocks noChangeAspect="1" noChangeArrowheads="1"/>
          </p:cNvPicPr>
          <p:nvPr/>
        </p:nvPicPr>
        <p:blipFill>
          <a:blip r:embed="rId2" cstate="print"/>
          <a:srcRect r="1113" b="2564"/>
          <a:stretch>
            <a:fillRect/>
          </a:stretch>
        </p:blipFill>
        <p:spPr bwMode="auto">
          <a:xfrm rot="21180270">
            <a:off x="1766129" y="476052"/>
            <a:ext cx="1652003" cy="2825789"/>
          </a:xfrm>
          <a:prstGeom prst="rect">
            <a:avLst/>
          </a:prstGeom>
          <a:noFill/>
          <a:effectLst>
            <a:outerShdw blurRad="50800" dist="228600" dir="2700000" algn="tl" rotWithShape="0">
              <a:prstClr val="black">
                <a:alpha val="40000"/>
              </a:prstClr>
            </a:outerShdw>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par>
                          <p:cTn id="8" fill="hold">
                            <p:stCondLst>
                              <p:cond delay="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39225"/>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Servants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i="1" dirty="0" err="1" smtClean="0">
                <a:effectLst>
                  <a:outerShdw blurRad="38100" dist="38100" dir="2700000" algn="tl">
                    <a:srgbClr val="000000">
                      <a:alpha val="43137"/>
                    </a:srgbClr>
                  </a:outerShdw>
                </a:effectLst>
                <a:latin typeface="+mj-lt"/>
              </a:rPr>
              <a:t>douloi</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(pl. </a:t>
            </a:r>
            <a:r>
              <a:rPr lang="en-US" sz="3200" smtClean="0">
                <a:solidFill>
                  <a:schemeClr val="bg1"/>
                </a:solidFill>
                <a:effectLst>
                  <a:outerShdw blurRad="38100" dist="38100" dir="2700000" algn="tl">
                    <a:srgbClr val="000000">
                      <a:alpha val="43137"/>
                    </a:srgbClr>
                  </a:outerShdw>
                </a:effectLst>
                <a:latin typeface="+mj-lt"/>
              </a:rPr>
              <a:t>of </a:t>
            </a:r>
            <a:r>
              <a:rPr lang="en-US" sz="3200" i="1" dirty="0" err="1" smtClean="0">
                <a:effectLst>
                  <a:outerShdw blurRad="38100" dist="38100" dir="2700000" algn="tl">
                    <a:srgbClr val="000000">
                      <a:alpha val="43137"/>
                    </a:srgbClr>
                  </a:outerShdw>
                </a:effectLst>
                <a:latin typeface="+mj-lt"/>
              </a:rPr>
              <a:t>doulos</a:t>
            </a:r>
            <a:r>
              <a:rPr lang="en-US" sz="3200" dirty="0" smtClean="0">
                <a:solidFill>
                  <a:schemeClr val="bg1"/>
                </a:solidFill>
                <a:effectLst>
                  <a:outerShdw blurRad="38100" dist="38100" dir="2700000" algn="tl">
                    <a:srgbClr val="000000">
                      <a:alpha val="43137"/>
                    </a:srgbClr>
                  </a:outerShdw>
                </a:effectLst>
                <a:latin typeface="+mj-lt"/>
              </a:rPr>
              <a:t>)</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685800" y="1492101"/>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 ESSENCE" pitchFamily="2" charset="0"/>
              </a:rPr>
              <a:t> NASB, </a:t>
            </a:r>
            <a:r>
              <a:rPr lang="en-US" sz="3200" dirty="0" smtClean="0">
                <a:solidFill>
                  <a:srgbClr val="FFFF00"/>
                </a:solidFill>
                <a:effectLst>
                  <a:outerShdw blurRad="38100" dist="38100" dir="2700000" algn="tl">
                    <a:srgbClr val="000000">
                      <a:alpha val="43137"/>
                    </a:srgbClr>
                  </a:outerShdw>
                </a:effectLst>
                <a:latin typeface="AR ESSENCE" pitchFamily="2" charset="0"/>
              </a:rPr>
              <a:t>slaves</a:t>
            </a:r>
            <a:endParaRPr lang="en-US" sz="3200" dirty="0">
              <a:solidFill>
                <a:srgbClr val="FFFF00"/>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par>
                          <p:cTn id="8" fill="hold">
                            <p:stCondLst>
                              <p:cond delay="0"/>
                            </p:stCondLst>
                            <p:childTnLst>
                              <p:par>
                                <p:cTn id="9" presetID="16" presetClass="entr" presetSubtype="26"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Horizont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Rectangle 5"/>
          <p:cNvSpPr/>
          <p:nvPr/>
        </p:nvSpPr>
        <p:spPr>
          <a:xfrm>
            <a:off x="7772400" y="966216"/>
            <a:ext cx="8382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533400" y="2495550"/>
            <a:ext cx="26670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381000" y="1466850"/>
            <a:ext cx="8382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p:nvSpPr>
        <p:spPr>
          <a:xfrm>
            <a:off x="3200400" y="2495550"/>
            <a:ext cx="31242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p:cNvSpPr/>
          <p:nvPr/>
        </p:nvSpPr>
        <p:spPr>
          <a:xfrm>
            <a:off x="1190624" y="1447800"/>
            <a:ext cx="1019175"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p:nvSpPr>
        <p:spPr>
          <a:xfrm>
            <a:off x="6324600" y="2491565"/>
            <a:ext cx="21336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p:cNvSpPr/>
          <p:nvPr/>
        </p:nvSpPr>
        <p:spPr>
          <a:xfrm>
            <a:off x="533400" y="2971800"/>
            <a:ext cx="11430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p:cNvSpPr/>
          <p:nvPr/>
        </p:nvSpPr>
        <p:spPr>
          <a:xfrm>
            <a:off x="2246792" y="1437167"/>
            <a:ext cx="2096608"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p:nvSpPr>
        <p:spPr>
          <a:xfrm>
            <a:off x="1665766" y="2971800"/>
            <a:ext cx="4735033"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p:cNvSpPr/>
          <p:nvPr/>
        </p:nvSpPr>
        <p:spPr>
          <a:xfrm>
            <a:off x="4348493" y="1426534"/>
            <a:ext cx="1518907"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p:cNvSpPr/>
          <p:nvPr/>
        </p:nvSpPr>
        <p:spPr>
          <a:xfrm>
            <a:off x="6400800" y="2971800"/>
            <a:ext cx="19050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p:cNvSpPr/>
          <p:nvPr/>
        </p:nvSpPr>
        <p:spPr>
          <a:xfrm>
            <a:off x="533400" y="3462668"/>
            <a:ext cx="19050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p:cNvSpPr/>
          <p:nvPr/>
        </p:nvSpPr>
        <p:spPr>
          <a:xfrm>
            <a:off x="5861860" y="1426534"/>
            <a:ext cx="1595107"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p:cNvSpPr/>
          <p:nvPr/>
        </p:nvSpPr>
        <p:spPr>
          <a:xfrm>
            <a:off x="2459666" y="3473301"/>
            <a:ext cx="4550734"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p:cNvSpPr/>
          <p:nvPr/>
        </p:nvSpPr>
        <p:spPr>
          <a:xfrm>
            <a:off x="364827" y="1949301"/>
            <a:ext cx="1997373"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p:cNvSpPr/>
          <p:nvPr/>
        </p:nvSpPr>
        <p:spPr>
          <a:xfrm>
            <a:off x="522767" y="3962400"/>
            <a:ext cx="4201633"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p:cNvSpPr/>
          <p:nvPr/>
        </p:nvSpPr>
        <p:spPr>
          <a:xfrm>
            <a:off x="2879427" y="1915633"/>
            <a:ext cx="1768773"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p:cNvSpPr/>
          <p:nvPr/>
        </p:nvSpPr>
        <p:spPr>
          <a:xfrm>
            <a:off x="4669467" y="3962400"/>
            <a:ext cx="3941134"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p:cNvSpPr/>
          <p:nvPr/>
        </p:nvSpPr>
        <p:spPr>
          <a:xfrm>
            <a:off x="512134" y="4440866"/>
            <a:ext cx="2002466"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p:cNvSpPr/>
          <p:nvPr/>
        </p:nvSpPr>
        <p:spPr>
          <a:xfrm>
            <a:off x="4653293" y="1915633"/>
            <a:ext cx="1899907"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p:cNvSpPr/>
          <p:nvPr/>
        </p:nvSpPr>
        <p:spPr>
          <a:xfrm>
            <a:off x="2546498" y="4442635"/>
            <a:ext cx="5911701"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Gal 5:22-23a ~ </a:t>
            </a:r>
            <a:r>
              <a:rPr lang="en-US" sz="3200" baseline="30000" dirty="0" smtClean="0">
                <a:solidFill>
                  <a:schemeClr val="bg1"/>
                </a:solidFill>
                <a:effectLst>
                  <a:outerShdw blurRad="38100" dist="38100" dir="2700000" algn="tl">
                    <a:srgbClr val="000000">
                      <a:alpha val="43137"/>
                    </a:srgbClr>
                  </a:outerShdw>
                </a:effectLst>
                <a:latin typeface="+mj-lt"/>
              </a:rPr>
              <a:t>22</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But the fruit of the Spirit is love, joy, peace, longsuffering, kindness, goodness, faithfulness, </a:t>
            </a:r>
            <a:r>
              <a:rPr lang="en-US" sz="3200" baseline="30000" dirty="0" smtClean="0">
                <a:solidFill>
                  <a:schemeClr val="bg1"/>
                </a:solidFill>
                <a:effectLst>
                  <a:outerShdw blurRad="38100" dist="38100" dir="2700000" algn="tl">
                    <a:srgbClr val="000000">
                      <a:alpha val="43137"/>
                    </a:srgbClr>
                  </a:outerShdw>
                </a:effectLst>
                <a:latin typeface="+mj-lt"/>
              </a:rPr>
              <a:t>23a</a:t>
            </a:r>
            <a:r>
              <a:rPr lang="en-US" sz="3200" dirty="0" smtClean="0">
                <a:effectLst>
                  <a:outerShdw blurRad="38100" dist="38100" dir="2700000" algn="tl">
                    <a:srgbClr val="000000">
                      <a:alpha val="43137"/>
                    </a:srgbClr>
                  </a:outerShdw>
                </a:effectLst>
                <a:latin typeface="+mj-lt"/>
              </a:rPr>
              <a:t> gentleness, self-control.</a:t>
            </a:r>
            <a:endParaRPr lang="en-US" sz="3200" dirty="0" err="1">
              <a:solidFill>
                <a:srgbClr val="FFFF00"/>
              </a:solidFill>
              <a:effectLst>
                <a:outerShdw blurRad="38100" dist="38100" dir="2700000" algn="tl">
                  <a:srgbClr val="000000">
                    <a:alpha val="43137"/>
                  </a:srgbClr>
                </a:outerShdw>
              </a:effectLst>
              <a:latin typeface="+mj-lt"/>
            </a:endParaRPr>
          </a:p>
        </p:txBody>
      </p:sp>
      <p:sp>
        <p:nvSpPr>
          <p:cNvPr id="4" name="TextBox 3"/>
          <p:cNvSpPr txBox="1"/>
          <p:nvPr/>
        </p:nvSpPr>
        <p:spPr>
          <a:xfrm>
            <a:off x="457200" y="2426208"/>
            <a:ext cx="8229600" cy="304698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"Love is the key. Joy is love singing. Peace is love resting. Longsuffering is love enduring. Kindness is love's touch. Goodness is love's character. Faithfulness is love's habit. Gentleness is love's self-forgetfulness. Self-control is love holding the reins." </a:t>
            </a:r>
            <a:r>
              <a:rPr lang="en-US" sz="3200" dirty="0" smtClean="0">
                <a:effectLst>
                  <a:outerShdw blurRad="38100" dist="38100" dir="2700000" algn="tl">
                    <a:srgbClr val="000000">
                      <a:alpha val="43137"/>
                    </a:srgbClr>
                  </a:outerShdw>
                </a:effectLst>
                <a:latin typeface="+mj-lt"/>
              </a:rPr>
              <a:t>– Donald Grey </a:t>
            </a:r>
            <a:r>
              <a:rPr lang="en-US" sz="3200" dirty="0" err="1" smtClean="0">
                <a:effectLst>
                  <a:outerShdw blurRad="38100" dist="38100" dir="2700000" algn="tl">
                    <a:srgbClr val="000000">
                      <a:alpha val="43137"/>
                    </a:srgbClr>
                  </a:outerShdw>
                </a:effectLst>
                <a:latin typeface="+mj-lt"/>
              </a:rPr>
              <a:t>Barnhouse</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1" nodeType="clickEffect">
                                  <p:stCondLst>
                                    <p:cond delay="0"/>
                                  </p:stCondLst>
                                  <p:childTnLst>
                                    <p:animEffect transition="out" filter="wipe(left)">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500"/>
                            </p:stCondLst>
                            <p:childTnLst>
                              <p:par>
                                <p:cTn id="28" presetID="22" presetClass="exit" presetSubtype="8" fill="hold" grpId="1" nodeType="afterEffect">
                                  <p:stCondLst>
                                    <p:cond delay="0"/>
                                  </p:stCondLst>
                                  <p:childTnLst>
                                    <p:animEffect transition="out" filter="wipe(left)">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8" fill="hold" grpId="1" nodeType="clickEffect">
                                  <p:stCondLst>
                                    <p:cond delay="0"/>
                                  </p:stCondLst>
                                  <p:childTnLst>
                                    <p:animEffect transition="out" filter="wipe(left)">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par>
                          <p:cTn id="44" fill="hold">
                            <p:stCondLst>
                              <p:cond delay="500"/>
                            </p:stCondLst>
                            <p:childTnLst>
                              <p:par>
                                <p:cTn id="45" presetID="22" presetClass="exit" presetSubtype="8" fill="hold" grpId="1" nodeType="afterEffect">
                                  <p:stCondLst>
                                    <p:cond delay="0"/>
                                  </p:stCondLst>
                                  <p:childTnLst>
                                    <p:animEffect transition="out" filter="wipe(left)">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8" fill="hold" grpId="1" nodeType="clickEffect">
                                  <p:stCondLst>
                                    <p:cond delay="0"/>
                                  </p:stCondLst>
                                  <p:childTnLst>
                                    <p:animEffect transition="out" filter="wipe(left)">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par>
                          <p:cTn id="65" fill="hold">
                            <p:stCondLst>
                              <p:cond delay="500"/>
                            </p:stCondLst>
                            <p:childTnLst>
                              <p:par>
                                <p:cTn id="66" presetID="22" presetClass="exit" presetSubtype="8" fill="hold" grpId="1" nodeType="afterEffect">
                                  <p:stCondLst>
                                    <p:cond delay="0"/>
                                  </p:stCondLst>
                                  <p:childTnLst>
                                    <p:animEffect transition="out" filter="wipe(left)">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childTnLst>
                          </p:cTn>
                        </p:par>
                        <p:par>
                          <p:cTn id="69" fill="hold">
                            <p:stCondLst>
                              <p:cond delay="1000"/>
                            </p:stCondLst>
                            <p:childTnLst>
                              <p:par>
                                <p:cTn id="70" presetID="22" presetClass="exit" presetSubtype="8" fill="hold" grpId="1" nodeType="afterEffect">
                                  <p:stCondLst>
                                    <p:cond delay="0"/>
                                  </p:stCondLst>
                                  <p:childTnLst>
                                    <p:animEffect transition="out" filter="wipe(left)">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xit" presetSubtype="8" fill="hold" nodeType="clickEffect">
                                  <p:stCondLst>
                                    <p:cond delay="0"/>
                                  </p:stCondLst>
                                  <p:childTnLst>
                                    <p:animEffect transition="out" filter="wipe(left)">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childTnLst>
                          </p:cTn>
                        </p:par>
                        <p:par>
                          <p:cTn id="86" fill="hold">
                            <p:stCondLst>
                              <p:cond delay="500"/>
                            </p:stCondLst>
                            <p:childTnLst>
                              <p:par>
                                <p:cTn id="87" presetID="22" presetClass="exit" presetSubtype="8" fill="hold" grpId="1" nodeType="afterEffect">
                                  <p:stCondLst>
                                    <p:cond delay="0"/>
                                  </p:stCondLst>
                                  <p:childTnLst>
                                    <p:animEffect transition="out" filter="wipe(left)">
                                      <p:cBhvr>
                                        <p:cTn id="88" dur="500"/>
                                        <p:tgtEl>
                                          <p:spTgt spid="16"/>
                                        </p:tgtEl>
                                      </p:cBhvr>
                                    </p:animEffect>
                                    <p:set>
                                      <p:cBhvr>
                                        <p:cTn id="89" dur="1" fill="hold">
                                          <p:stCondLst>
                                            <p:cond delay="499"/>
                                          </p:stCondLst>
                                        </p:cTn>
                                        <p:tgtEl>
                                          <p:spTgt spid="16"/>
                                        </p:tgtEl>
                                        <p:attrNameLst>
                                          <p:attrName>style.visibility</p:attrName>
                                        </p:attrNameLst>
                                      </p:cBhvr>
                                      <p:to>
                                        <p:strVal val="hidden"/>
                                      </p:to>
                                    </p:se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left)">
                                      <p:cBhvr>
                                        <p:cTn id="93" dur="500"/>
                                        <p:tgtEl>
                                          <p:spTgt spid="18"/>
                                        </p:tgtEl>
                                      </p:cBhvr>
                                    </p:animEffect>
                                  </p:childTnLst>
                                </p:cTn>
                              </p:par>
                            </p:childTnLst>
                          </p:cTn>
                        </p:par>
                        <p:par>
                          <p:cTn id="94" fill="hold">
                            <p:stCondLst>
                              <p:cond delay="2000"/>
                            </p:stCondLst>
                            <p:childTnLst>
                              <p:par>
                                <p:cTn id="95" presetID="22" presetClass="entr" presetSubtype="8"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left)">
                                      <p:cBhvr>
                                        <p:cTn id="101" dur="5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xit" presetSubtype="8" fill="hold" nodeType="clickEffect">
                                  <p:stCondLst>
                                    <p:cond delay="0"/>
                                  </p:stCondLst>
                                  <p:childTnLst>
                                    <p:animEffect transition="out" filter="wipe(left)">
                                      <p:cBhvr>
                                        <p:cTn id="105" dur="500"/>
                                        <p:tgtEl>
                                          <p:spTgt spid="17"/>
                                        </p:tgtEl>
                                      </p:cBhvr>
                                    </p:animEffect>
                                    <p:set>
                                      <p:cBhvr>
                                        <p:cTn id="106" dur="1" fill="hold">
                                          <p:stCondLst>
                                            <p:cond delay="499"/>
                                          </p:stCondLst>
                                        </p:cTn>
                                        <p:tgtEl>
                                          <p:spTgt spid="17"/>
                                        </p:tgtEl>
                                        <p:attrNameLst>
                                          <p:attrName>style.visibility</p:attrName>
                                        </p:attrNameLst>
                                      </p:cBhvr>
                                      <p:to>
                                        <p:strVal val="hidden"/>
                                      </p:to>
                                    </p:set>
                                  </p:childTnLst>
                                </p:cTn>
                              </p:par>
                            </p:childTnLst>
                          </p:cTn>
                        </p:par>
                        <p:par>
                          <p:cTn id="107" fill="hold">
                            <p:stCondLst>
                              <p:cond delay="500"/>
                            </p:stCondLst>
                            <p:childTnLst>
                              <p:par>
                                <p:cTn id="108" presetID="22" presetClass="exit" presetSubtype="8" fill="hold" grpId="1" nodeType="afterEffect">
                                  <p:stCondLst>
                                    <p:cond delay="0"/>
                                  </p:stCondLst>
                                  <p:childTnLst>
                                    <p:animEffect transition="out" filter="wipe(left)">
                                      <p:cBhvr>
                                        <p:cTn id="109" dur="500"/>
                                        <p:tgtEl>
                                          <p:spTgt spid="18"/>
                                        </p:tgtEl>
                                      </p:cBhvr>
                                    </p:animEffect>
                                    <p:set>
                                      <p:cBhvr>
                                        <p:cTn id="110" dur="1" fill="hold">
                                          <p:stCondLst>
                                            <p:cond delay="499"/>
                                          </p:stCondLst>
                                        </p:cTn>
                                        <p:tgtEl>
                                          <p:spTgt spid="18"/>
                                        </p:tgtEl>
                                        <p:attrNameLst>
                                          <p:attrName>style.visibility</p:attrName>
                                        </p:attrNameLst>
                                      </p:cBhvr>
                                      <p:to>
                                        <p:strVal val="hidden"/>
                                      </p:to>
                                    </p:set>
                                  </p:childTnLst>
                                </p:cTn>
                              </p:par>
                            </p:childTnLst>
                          </p:cTn>
                        </p:par>
                        <p:par>
                          <p:cTn id="111" fill="hold">
                            <p:stCondLst>
                              <p:cond delay="1000"/>
                            </p:stCondLst>
                            <p:childTnLst>
                              <p:par>
                                <p:cTn id="112" presetID="22" presetClass="exit" presetSubtype="8" fill="hold" grpId="1" nodeType="afterEffect">
                                  <p:stCondLst>
                                    <p:cond delay="0"/>
                                  </p:stCondLst>
                                  <p:childTnLst>
                                    <p:animEffect transition="out" filter="wipe(left)">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wipe(left)">
                                      <p:cBhvr>
                                        <p:cTn id="118" dur="500"/>
                                        <p:tgtEl>
                                          <p:spTgt spid="21"/>
                                        </p:tgtEl>
                                      </p:cBhvr>
                                    </p:animEffect>
                                  </p:childTnLst>
                                </p:cTn>
                              </p:par>
                            </p:childTnLst>
                          </p:cTn>
                        </p:par>
                        <p:par>
                          <p:cTn id="119" fill="hold">
                            <p:stCondLst>
                              <p:cond delay="2000"/>
                            </p:stCondLst>
                            <p:childTnLst>
                              <p:par>
                                <p:cTn id="120" presetID="22" presetClass="entr" presetSubtype="8" fill="hold" grpId="0" nodeType="after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left)">
                                      <p:cBhvr>
                                        <p:cTn id="122" dur="500"/>
                                        <p:tgtEl>
                                          <p:spTgt spid="2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xit" presetSubtype="8" fill="hold" nodeType="clickEffect">
                                  <p:stCondLst>
                                    <p:cond delay="0"/>
                                  </p:stCondLst>
                                  <p:childTnLst>
                                    <p:animEffect transition="out" filter="wipe(left)">
                                      <p:cBhvr>
                                        <p:cTn id="126" dur="500"/>
                                        <p:tgtEl>
                                          <p:spTgt spid="20"/>
                                        </p:tgtEl>
                                      </p:cBhvr>
                                    </p:animEffect>
                                    <p:set>
                                      <p:cBhvr>
                                        <p:cTn id="127" dur="1" fill="hold">
                                          <p:stCondLst>
                                            <p:cond delay="499"/>
                                          </p:stCondLst>
                                        </p:cTn>
                                        <p:tgtEl>
                                          <p:spTgt spid="20"/>
                                        </p:tgtEl>
                                        <p:attrNameLst>
                                          <p:attrName>style.visibility</p:attrName>
                                        </p:attrNameLst>
                                      </p:cBhvr>
                                      <p:to>
                                        <p:strVal val="hidden"/>
                                      </p:to>
                                    </p:set>
                                  </p:childTnLst>
                                </p:cTn>
                              </p:par>
                            </p:childTnLst>
                          </p:cTn>
                        </p:par>
                        <p:par>
                          <p:cTn id="128" fill="hold">
                            <p:stCondLst>
                              <p:cond delay="500"/>
                            </p:stCondLst>
                            <p:childTnLst>
                              <p:par>
                                <p:cTn id="129" presetID="22" presetClass="exit" presetSubtype="8" fill="hold" grpId="1" nodeType="afterEffect">
                                  <p:stCondLst>
                                    <p:cond delay="0"/>
                                  </p:stCondLst>
                                  <p:childTnLst>
                                    <p:animEffect transition="out" filter="wipe(left)">
                                      <p:cBhvr>
                                        <p:cTn id="130" dur="500"/>
                                        <p:tgtEl>
                                          <p:spTgt spid="21"/>
                                        </p:tgtEl>
                                      </p:cBhvr>
                                    </p:animEffect>
                                    <p:set>
                                      <p:cBhvr>
                                        <p:cTn id="131" dur="1" fill="hold">
                                          <p:stCondLst>
                                            <p:cond delay="499"/>
                                          </p:stCondLst>
                                        </p:cTn>
                                        <p:tgtEl>
                                          <p:spTgt spid="21"/>
                                        </p:tgtEl>
                                        <p:attrNameLst>
                                          <p:attrName>style.visibility</p:attrName>
                                        </p:attrNameLst>
                                      </p:cBhvr>
                                      <p:to>
                                        <p:strVal val="hidden"/>
                                      </p:to>
                                    </p:set>
                                  </p:childTnLst>
                                </p:cTn>
                              </p:par>
                            </p:childTnLst>
                          </p:cTn>
                        </p:par>
                        <p:par>
                          <p:cTn id="132" fill="hold">
                            <p:stCondLst>
                              <p:cond delay="1000"/>
                            </p:stCondLst>
                            <p:childTnLst>
                              <p:par>
                                <p:cTn id="133" presetID="22" presetClass="entr" presetSubtype="8" fill="hold" grpId="0" nodeType="after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left)">
                                      <p:cBhvr>
                                        <p:cTn id="135" dur="500"/>
                                        <p:tgtEl>
                                          <p:spTgt spid="23"/>
                                        </p:tgtEl>
                                      </p:cBhvr>
                                    </p:animEffect>
                                  </p:childTnLst>
                                </p:cTn>
                              </p:par>
                            </p:childTnLst>
                          </p:cTn>
                        </p:par>
                        <p:par>
                          <p:cTn id="136" fill="hold">
                            <p:stCondLst>
                              <p:cond delay="1500"/>
                            </p:stCondLst>
                            <p:childTnLst>
                              <p:par>
                                <p:cTn id="137" presetID="22" presetClass="entr" presetSubtype="8" fill="hold" grpId="0" nodeType="after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wipe(left)">
                                      <p:cBhvr>
                                        <p:cTn id="139" dur="500"/>
                                        <p:tgtEl>
                                          <p:spTgt spid="22"/>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xit" presetSubtype="8" fill="hold" nodeType="clickEffect">
                                  <p:stCondLst>
                                    <p:cond delay="0"/>
                                  </p:stCondLst>
                                  <p:childTnLst>
                                    <p:animEffect transition="out" filter="wipe(left)">
                                      <p:cBhvr>
                                        <p:cTn id="143" dur="500"/>
                                        <p:tgtEl>
                                          <p:spTgt spid="22"/>
                                        </p:tgtEl>
                                      </p:cBhvr>
                                    </p:animEffect>
                                    <p:set>
                                      <p:cBhvr>
                                        <p:cTn id="144" dur="1" fill="hold">
                                          <p:stCondLst>
                                            <p:cond delay="499"/>
                                          </p:stCondLst>
                                        </p:cTn>
                                        <p:tgtEl>
                                          <p:spTgt spid="22"/>
                                        </p:tgtEl>
                                        <p:attrNameLst>
                                          <p:attrName>style.visibility</p:attrName>
                                        </p:attrNameLst>
                                      </p:cBhvr>
                                      <p:to>
                                        <p:strVal val="hidden"/>
                                      </p:to>
                                    </p:set>
                                  </p:childTnLst>
                                </p:cTn>
                              </p:par>
                            </p:childTnLst>
                          </p:cTn>
                        </p:par>
                        <p:par>
                          <p:cTn id="145" fill="hold">
                            <p:stCondLst>
                              <p:cond delay="500"/>
                            </p:stCondLst>
                            <p:childTnLst>
                              <p:par>
                                <p:cTn id="146" presetID="22" presetClass="exit" presetSubtype="8" fill="hold" grpId="1" nodeType="afterEffect">
                                  <p:stCondLst>
                                    <p:cond delay="0"/>
                                  </p:stCondLst>
                                  <p:childTnLst>
                                    <p:animEffect transition="out" filter="wipe(left)">
                                      <p:cBhvr>
                                        <p:cTn id="147" dur="500"/>
                                        <p:tgtEl>
                                          <p:spTgt spid="23"/>
                                        </p:tgtEl>
                                      </p:cBhvr>
                                    </p:animEffect>
                                    <p:set>
                                      <p:cBhvr>
                                        <p:cTn id="148" dur="1" fill="hold">
                                          <p:stCondLst>
                                            <p:cond delay="499"/>
                                          </p:stCondLst>
                                        </p:cTn>
                                        <p:tgtEl>
                                          <p:spTgt spid="23"/>
                                        </p:tgtEl>
                                        <p:attrNameLst>
                                          <p:attrName>style.visibility</p:attrName>
                                        </p:attrNameLst>
                                      </p:cBhvr>
                                      <p:to>
                                        <p:strVal val="hidden"/>
                                      </p:to>
                                    </p:set>
                                  </p:childTnLst>
                                </p:cTn>
                              </p:par>
                            </p:childTnLst>
                          </p:cTn>
                        </p:par>
                        <p:par>
                          <p:cTn id="149" fill="hold">
                            <p:stCondLst>
                              <p:cond delay="1500"/>
                            </p:stCondLst>
                            <p:childTnLst>
                              <p:par>
                                <p:cTn id="150" presetID="22" presetClass="entr" presetSubtype="8" fill="hold" grpId="0" nodeType="after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wipe(left)">
                                      <p:cBhvr>
                                        <p:cTn id="152" dur="500"/>
                                        <p:tgtEl>
                                          <p:spTgt spid="25"/>
                                        </p:tgtEl>
                                      </p:cBhvr>
                                    </p:animEffect>
                                  </p:childTnLst>
                                </p:cTn>
                              </p:par>
                            </p:childTnLst>
                          </p:cTn>
                        </p:par>
                        <p:par>
                          <p:cTn id="153" fill="hold">
                            <p:stCondLst>
                              <p:cond delay="2000"/>
                            </p:stCondLst>
                            <p:childTnLst>
                              <p:par>
                                <p:cTn id="154" presetID="22" presetClass="entr" presetSubtype="8"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left)">
                                      <p:cBhvr>
                                        <p:cTn id="156" dur="500"/>
                                        <p:tgtEl>
                                          <p:spTgt spid="26"/>
                                        </p:tgtEl>
                                      </p:cBhvr>
                                    </p:animEffect>
                                  </p:childTnLst>
                                </p:cTn>
                              </p:par>
                            </p:childTnLst>
                          </p:cTn>
                        </p:par>
                        <p:par>
                          <p:cTn id="157" fill="hold">
                            <p:stCondLst>
                              <p:cond delay="2500"/>
                            </p:stCondLst>
                            <p:childTnLst>
                              <p:par>
                                <p:cTn id="158" presetID="22" presetClass="entr" presetSubtype="8" fill="hold" grpId="0" nodeType="after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wipe(left)">
                                      <p:cBhvr>
                                        <p:cTn id="160" dur="500"/>
                                        <p:tgtEl>
                                          <p:spTgt spid="2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xit" presetSubtype="8" fill="hold" nodeType="clickEffect">
                                  <p:stCondLst>
                                    <p:cond delay="0"/>
                                  </p:stCondLst>
                                  <p:childTnLst>
                                    <p:animEffect transition="out" filter="wipe(left)">
                                      <p:cBhvr>
                                        <p:cTn id="164" dur="500"/>
                                        <p:tgtEl>
                                          <p:spTgt spid="24"/>
                                        </p:tgtEl>
                                      </p:cBhvr>
                                    </p:animEffect>
                                    <p:set>
                                      <p:cBhvr>
                                        <p:cTn id="165" dur="1" fill="hold">
                                          <p:stCondLst>
                                            <p:cond delay="499"/>
                                          </p:stCondLst>
                                        </p:cTn>
                                        <p:tgtEl>
                                          <p:spTgt spid="24"/>
                                        </p:tgtEl>
                                        <p:attrNameLst>
                                          <p:attrName>style.visibility</p:attrName>
                                        </p:attrNameLst>
                                      </p:cBhvr>
                                      <p:to>
                                        <p:strVal val="hidden"/>
                                      </p:to>
                                    </p:set>
                                  </p:childTnLst>
                                </p:cTn>
                              </p:par>
                            </p:childTnLst>
                          </p:cTn>
                        </p:par>
                        <p:par>
                          <p:cTn id="166" fill="hold">
                            <p:stCondLst>
                              <p:cond delay="500"/>
                            </p:stCondLst>
                            <p:childTnLst>
                              <p:par>
                                <p:cTn id="167" presetID="22" presetClass="exit" presetSubtype="8" fill="hold" grpId="1" nodeType="afterEffect">
                                  <p:stCondLst>
                                    <p:cond delay="0"/>
                                  </p:stCondLst>
                                  <p:childTnLst>
                                    <p:animEffect transition="out" filter="wipe(left)">
                                      <p:cBhvr>
                                        <p:cTn id="168" dur="500"/>
                                        <p:tgtEl>
                                          <p:spTgt spid="25"/>
                                        </p:tgtEl>
                                      </p:cBhvr>
                                    </p:animEffect>
                                    <p:set>
                                      <p:cBhvr>
                                        <p:cTn id="169" dur="1" fill="hold">
                                          <p:stCondLst>
                                            <p:cond delay="499"/>
                                          </p:stCondLst>
                                        </p:cTn>
                                        <p:tgtEl>
                                          <p:spTgt spid="25"/>
                                        </p:tgtEl>
                                        <p:attrNameLst>
                                          <p:attrName>style.visibility</p:attrName>
                                        </p:attrNameLst>
                                      </p:cBhvr>
                                      <p:to>
                                        <p:strVal val="hidden"/>
                                      </p:to>
                                    </p:set>
                                  </p:childTnLst>
                                </p:cTn>
                              </p:par>
                            </p:childTnLst>
                          </p:cTn>
                        </p:par>
                        <p:par>
                          <p:cTn id="170" fill="hold">
                            <p:stCondLst>
                              <p:cond delay="1500"/>
                            </p:stCondLst>
                            <p:childTnLst>
                              <p:par>
                                <p:cTn id="171" presetID="22" presetClass="exit" presetSubtype="8" fill="hold" grpId="1" nodeType="afterEffect">
                                  <p:stCondLst>
                                    <p:cond delay="0"/>
                                  </p:stCondLst>
                                  <p:childTnLst>
                                    <p:animEffect transition="out" filter="wipe(left)">
                                      <p:cBhvr>
                                        <p:cTn id="172" dur="500"/>
                                        <p:tgtEl>
                                          <p:spTgt spid="26"/>
                                        </p:tgtEl>
                                      </p:cBhvr>
                                    </p:animEffect>
                                    <p:set>
                                      <p:cBhvr>
                                        <p:cTn id="173" dur="1" fill="hold">
                                          <p:stCondLst>
                                            <p:cond delay="499"/>
                                          </p:stCondLst>
                                        </p:cTn>
                                        <p:tgtEl>
                                          <p:spTgt spid="26"/>
                                        </p:tgtEl>
                                        <p:attrNameLst>
                                          <p:attrName>style.visibility</p:attrName>
                                        </p:attrNameLst>
                                      </p:cBhvr>
                                      <p:to>
                                        <p:strVal val="hidden"/>
                                      </p:to>
                                    </p:set>
                                  </p:childTnLst>
                                </p:cTn>
                              </p:par>
                            </p:childTnLst>
                          </p:cTn>
                        </p:par>
                        <p:par>
                          <p:cTn id="174" fill="hold">
                            <p:stCondLst>
                              <p:cond delay="2000"/>
                            </p:stCondLst>
                            <p:childTnLst>
                              <p:par>
                                <p:cTn id="175" presetID="22" presetClass="entr" presetSubtype="8" fill="hold" grpId="0" nodeType="after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left)">
                                      <p:cBhvr>
                                        <p:cTn id="177" dur="500"/>
                                        <p:tgtEl>
                                          <p:spTgt spid="28"/>
                                        </p:tgtEl>
                                      </p:cBhvr>
                                    </p:animEffect>
                                  </p:childTnLst>
                                </p:cTn>
                              </p:par>
                            </p:childTnLst>
                          </p:cTn>
                        </p:par>
                        <p:par>
                          <p:cTn id="178" fill="hold">
                            <p:stCondLst>
                              <p:cond delay="2500"/>
                            </p:stCondLst>
                            <p:childTnLst>
                              <p:par>
                                <p:cTn id="179" presetID="22" presetClass="entr" presetSubtype="8" fill="hold" grpId="0" nodeType="afterEffect">
                                  <p:stCondLst>
                                    <p:cond delay="0"/>
                                  </p:stCondLst>
                                  <p:childTnLst>
                                    <p:set>
                                      <p:cBhvr>
                                        <p:cTn id="180" dur="1" fill="hold">
                                          <p:stCondLst>
                                            <p:cond delay="0"/>
                                          </p:stCondLst>
                                        </p:cTn>
                                        <p:tgtEl>
                                          <p:spTgt spid="27"/>
                                        </p:tgtEl>
                                        <p:attrNameLst>
                                          <p:attrName>style.visibility</p:attrName>
                                        </p:attrNameLst>
                                      </p:cBhvr>
                                      <p:to>
                                        <p:strVal val="visible"/>
                                      </p:to>
                                    </p:set>
                                    <p:animEffect transition="in" filter="wipe(left)">
                                      <p:cBhvr>
                                        <p:cTn id="1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6" grpId="1" animBg="1"/>
      <p:bldP spid="7" grpId="0" animBg="1"/>
      <p:bldP spid="7" grpId="1" animBg="1"/>
      <p:bldP spid="8" grpId="0" animBg="1"/>
      <p:bldP spid="8" grpId="1" animBg="1"/>
      <p:bldP spid="9" grpId="0" animBg="1"/>
      <p:bldP spid="9" grpId="1" animBg="1"/>
      <p:bldP spid="12" grpId="0" animBg="1"/>
      <p:bldP spid="12" grpId="1" animBg="1"/>
      <p:bldP spid="13" grpId="0" animBg="1"/>
      <p:bldP spid="13" grpId="1" animBg="1"/>
      <p:bldP spid="14" grpId="0" animBg="1"/>
      <p:bldP spid="14" grpId="1" animBg="1"/>
      <p:bldP spid="15" grpId="0" animBg="1"/>
      <p:bldP spid="16" grpId="0" animBg="1"/>
      <p:bldP spid="16" grpId="1" animBg="1"/>
      <p:bldP spid="17" grpId="0" animBg="1"/>
      <p:bldP spid="18" grpId="0" animBg="1"/>
      <p:bldP spid="18" grpId="1" animBg="1"/>
      <p:bldP spid="19" grpId="0" animBg="1"/>
      <p:bldP spid="19" grpId="1" animBg="1"/>
      <p:bldP spid="20" grpId="0" animBg="1"/>
      <p:bldP spid="21" grpId="0" animBg="1"/>
      <p:bldP spid="21" grpId="1" animBg="1"/>
      <p:bldP spid="22" grpId="0" animBg="1"/>
      <p:bldP spid="23" grpId="0" animBg="1"/>
      <p:bldP spid="23" grpId="1" animBg="1"/>
      <p:bldP spid="24" grpId="0" animBg="1"/>
      <p:bldP spid="25" grpId="0" animBg="1"/>
      <p:bldP spid="25" grpId="1" animBg="1"/>
      <p:bldP spid="26" grpId="0" animBg="1"/>
      <p:bldP spid="26" grpId="1" animBg="1"/>
      <p:bldP spid="27" grpId="0" animBg="1"/>
      <p:bldP spid="28"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"God loved the world. Go thou and do likewise." </a:t>
            </a:r>
            <a:r>
              <a:rPr lang="en-US" sz="3200" dirty="0" smtClean="0">
                <a:effectLst>
                  <a:outerShdw blurRad="38100" dist="38100" dir="2700000" algn="tl">
                    <a:srgbClr val="000000">
                      <a:alpha val="43137"/>
                    </a:srgbClr>
                  </a:outerShdw>
                </a:effectLst>
                <a:latin typeface="+mj-lt"/>
              </a:rPr>
              <a:t>Erwin W. </a:t>
            </a:r>
            <a:r>
              <a:rPr lang="en-US" sz="3200" dirty="0" err="1" smtClean="0">
                <a:effectLst>
                  <a:outerShdw blurRad="38100" dist="38100" dir="2700000" algn="tl">
                    <a:srgbClr val="000000">
                      <a:alpha val="43137"/>
                    </a:srgbClr>
                  </a:outerShdw>
                </a:effectLst>
                <a:latin typeface="+mj-lt"/>
              </a:rPr>
              <a:t>Lutzer</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905000"/>
            <a:ext cx="82296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Vinedresser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geōrgos</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gē</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a:t>
            </a:r>
            <a:r>
              <a:rPr lang="en-US" sz="3200" i="1" dirty="0" smtClean="0">
                <a:solidFill>
                  <a:schemeClr val="bg1"/>
                </a:solidFill>
                <a:effectLst>
                  <a:outerShdw blurRad="38100" dist="38100" dir="2700000" algn="tl">
                    <a:srgbClr val="000000">
                      <a:alpha val="43137"/>
                    </a:srgbClr>
                  </a:outerShdw>
                </a:effectLst>
                <a:latin typeface="+mj-lt"/>
              </a:rPr>
              <a:t>earth</a:t>
            </a:r>
            <a:r>
              <a:rPr lang="en-US" sz="3200" dirty="0" smtClean="0">
                <a:solidFill>
                  <a:schemeClr val="bg1"/>
                </a:solidFill>
                <a:effectLst>
                  <a:outerShdw blurRad="38100" dist="38100" dir="2700000" algn="tl">
                    <a:srgbClr val="000000">
                      <a:alpha val="43137"/>
                    </a:srgbClr>
                  </a:outerShdw>
                </a:effectLst>
                <a:latin typeface="+mj-lt"/>
              </a:rPr>
              <a:t>) + </a:t>
            </a:r>
            <a:r>
              <a:rPr lang="en-US" sz="3200" b="1" i="1" dirty="0" err="1" smtClean="0">
                <a:effectLst>
                  <a:outerShdw blurRad="38100" dist="38100" dir="2700000" algn="tl">
                    <a:srgbClr val="000000">
                      <a:alpha val="43137"/>
                    </a:srgbClr>
                  </a:outerShdw>
                </a:effectLst>
              </a:rPr>
              <a:t>ergon</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a:t>
            </a:r>
            <a:r>
              <a:rPr lang="en-US" sz="3200" i="1" dirty="0" smtClean="0">
                <a:solidFill>
                  <a:schemeClr val="bg1"/>
                </a:solidFill>
                <a:effectLst>
                  <a:outerShdw blurRad="38100" dist="38100" dir="2700000" algn="tl">
                    <a:srgbClr val="000000">
                      <a:alpha val="43137"/>
                    </a:srgbClr>
                  </a:outerShdw>
                </a:effectLst>
                <a:latin typeface="+mj-lt"/>
              </a:rPr>
              <a:t>work</a:t>
            </a:r>
            <a:r>
              <a:rPr lang="en-US" sz="3200" dirty="0" smtClean="0">
                <a:solidFill>
                  <a:schemeClr val="bg1"/>
                </a:solidFill>
                <a:effectLst>
                  <a:outerShdw blurRad="38100" dist="38100" dir="2700000" algn="tl">
                    <a:srgbClr val="000000">
                      <a:alpha val="43137"/>
                    </a:srgbClr>
                  </a:outerShdw>
                </a:effectLst>
                <a:latin typeface="+mj-lt"/>
              </a:rPr>
              <a:t>) literally </a:t>
            </a:r>
            <a:r>
              <a:rPr lang="en-US" sz="3200" i="1" dirty="0" smtClean="0">
                <a:solidFill>
                  <a:schemeClr val="bg1"/>
                </a:solidFill>
                <a:effectLst>
                  <a:outerShdw blurRad="38100" dist="38100" dir="2700000" algn="tl">
                    <a:srgbClr val="000000">
                      <a:alpha val="43137"/>
                    </a:srgbClr>
                  </a:outerShdw>
                </a:effectLst>
                <a:latin typeface="+mj-lt"/>
              </a:rPr>
              <a:t>earth-worker</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914400"/>
            <a:ext cx="82296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True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alēthinos</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from a root meaning </a:t>
            </a:r>
            <a:r>
              <a:rPr lang="en-US" sz="3200" i="1" dirty="0" smtClean="0">
                <a:solidFill>
                  <a:schemeClr val="bg1"/>
                </a:solidFill>
                <a:effectLst>
                  <a:outerShdw blurRad="38100" dist="38100" dir="2700000" algn="tl">
                    <a:srgbClr val="000000">
                      <a:alpha val="43137"/>
                    </a:srgbClr>
                  </a:outerShdw>
                </a:effectLst>
                <a:latin typeface="+mj-lt"/>
              </a:rPr>
              <a:t>unhidden</a:t>
            </a:r>
            <a:r>
              <a:rPr lang="en-US" sz="3200" dirty="0" smtClean="0">
                <a:solidFill>
                  <a:schemeClr val="bg1"/>
                </a:solidFill>
                <a:effectLst>
                  <a:outerShdw blurRad="38100" dist="38100" dir="2700000" algn="tl">
                    <a:srgbClr val="000000">
                      <a:alpha val="43137"/>
                    </a:srgbClr>
                  </a:outerShdw>
                </a:effectLst>
                <a:latin typeface="+mj-lt"/>
              </a:rPr>
              <a:t> or </a:t>
            </a:r>
            <a:r>
              <a:rPr lang="en-US" sz="3200" i="1" dirty="0" smtClean="0">
                <a:solidFill>
                  <a:schemeClr val="bg1"/>
                </a:solidFill>
                <a:effectLst>
                  <a:outerShdw blurRad="38100" dist="38100" dir="2700000" algn="tl">
                    <a:srgbClr val="000000">
                      <a:alpha val="43137"/>
                    </a:srgbClr>
                  </a:outerShdw>
                </a:effectLst>
                <a:latin typeface="+mj-lt"/>
              </a:rPr>
              <a:t>to reveal</a:t>
            </a:r>
            <a:endParaRPr lang="en-US" sz="3200" dirty="0" smtClean="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Takes</a:t>
            </a:r>
            <a:r>
              <a:rPr lang="en-US" sz="3200" i="1" dirty="0" smtClean="0">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away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airō</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literally </a:t>
            </a:r>
            <a:r>
              <a:rPr lang="en-US" sz="3200" i="1" dirty="0" smtClean="0">
                <a:solidFill>
                  <a:schemeClr val="bg1"/>
                </a:solidFill>
                <a:effectLst>
                  <a:outerShdw blurRad="38100" dist="38100" dir="2700000" algn="tl">
                    <a:srgbClr val="000000">
                      <a:alpha val="43137"/>
                    </a:srgbClr>
                  </a:outerShdw>
                </a:effectLst>
                <a:latin typeface="+mj-lt"/>
              </a:rPr>
              <a:t>lifts up</a:t>
            </a:r>
            <a:endParaRPr lang="en-US" sz="3200" dirty="0">
              <a:solidFill>
                <a:schemeClr val="bg1"/>
              </a:solidFill>
              <a:effectLst>
                <a:outerShdw blurRad="38100" dist="38100" dir="2700000" algn="tl">
                  <a:srgbClr val="000000">
                    <a:alpha val="43137"/>
                  </a:srgbClr>
                </a:outerShdw>
              </a:effectLst>
              <a:latin typeface="+mj-lt"/>
            </a:endParaRPr>
          </a:p>
        </p:txBody>
      </p:sp>
      <p:sp>
        <p:nvSpPr>
          <p:cNvPr id="3" name="TextBox 2"/>
          <p:cNvSpPr txBox="1"/>
          <p:nvPr/>
        </p:nvSpPr>
        <p:spPr>
          <a:xfrm>
            <a:off x="457200" y="1440669"/>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Prunes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kathairō</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literally </a:t>
            </a:r>
            <a:r>
              <a:rPr lang="en-US" sz="3200" i="1" dirty="0" smtClean="0">
                <a:solidFill>
                  <a:schemeClr val="bg1"/>
                </a:solidFill>
                <a:effectLst>
                  <a:outerShdw blurRad="38100" dist="38100" dir="2700000" algn="tl">
                    <a:srgbClr val="000000">
                      <a:alpha val="43137"/>
                    </a:srgbClr>
                  </a:outerShdw>
                </a:effectLst>
                <a:latin typeface="+mj-lt"/>
              </a:rPr>
              <a:t>to cleanse</a:t>
            </a: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Abide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menō</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34x in John; 13x in chapter</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Fruit-bearing is not produced by human effort</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15:1-17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1472625"/>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Fruit-bearing is not produced by inactivity</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5" grpId="0"/>
    </p:bld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2900</TotalTime>
  <Words>434</Words>
  <Application>Microsoft Office PowerPoint</Application>
  <PresentationFormat>On-screen Show (4:3)</PresentationFormat>
  <Paragraphs>46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Times New Yorker</vt:lpstr>
      <vt:lpstr>Times New Roman</vt:lpstr>
      <vt:lpstr>AR ESSENCE</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177</cp:revision>
  <dcterms:created xsi:type="dcterms:W3CDTF">2011-01-13T04:46:18Z</dcterms:created>
  <dcterms:modified xsi:type="dcterms:W3CDTF">2011-01-17T21:14:04Z</dcterms:modified>
</cp:coreProperties>
</file>