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6" r:id="rId2"/>
    <p:sldId id="277" r:id="rId3"/>
    <p:sldId id="269" r:id="rId4"/>
    <p:sldId id="268" r:id="rId5"/>
    <p:sldId id="278" r:id="rId6"/>
    <p:sldId id="257" r:id="rId7"/>
    <p:sldId id="270" r:id="rId8"/>
    <p:sldId id="271" r:id="rId9"/>
    <p:sldId id="272" r:id="rId10"/>
    <p:sldId id="279" r:id="rId11"/>
    <p:sldId id="280" r:id="rId12"/>
    <p:sldId id="283" r:id="rId13"/>
    <p:sldId id="284" r:id="rId14"/>
    <p:sldId id="285" r:id="rId15"/>
    <p:sldId id="281" r:id="rId16"/>
    <p:sldId id="282" r:id="rId17"/>
    <p:sldId id="273" r:id="rId18"/>
    <p:sldId id="274" r:id="rId19"/>
    <p:sldId id="275" r:id="rId20"/>
    <p:sldId id="276" r:id="rId21"/>
  </p:sldIdLst>
  <p:sldSz cx="9144000" cy="6858000" type="screen4x3"/>
  <p:notesSz cx="6858000" cy="9144000"/>
  <p:embeddedFontLst>
    <p:embeddedFont>
      <p:font typeface="Times New Yorker" charset="0"/>
      <p:regular r:id="rId22"/>
    </p:embeddedFont>
    <p:embeddedFont>
      <p:font typeface="AR ESSENCE"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633D22"/>
    <a:srgbClr val="634722"/>
    <a:srgbClr val="7B5429"/>
    <a:srgbClr val="482400"/>
    <a:srgbClr val="FFFFFF"/>
    <a:srgbClr val="663300"/>
    <a:srgbClr val="2E1700"/>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8" y="-6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12/6/2010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12/6/2010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12/6/2010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12/6/2010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10 Nisan </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John 12:32 ~ </a:t>
            </a:r>
            <a:r>
              <a:rPr lang="en-US" sz="3200" dirty="0" smtClean="0">
                <a:effectLst>
                  <a:outerShdw blurRad="38100" dist="38100" dir="2700000" algn="tl">
                    <a:srgbClr val="000000">
                      <a:alpha val="43137"/>
                    </a:srgbClr>
                  </a:outerShdw>
                </a:effectLst>
                <a:latin typeface="+mj-lt"/>
              </a:rPr>
              <a:t>And I, if I am lifted up from the earth, will draw all </a:t>
            </a:r>
            <a:r>
              <a:rPr lang="en-US" sz="3200" i="1" dirty="0" smtClean="0">
                <a:effectLst>
                  <a:outerShdw blurRad="38100" dist="38100" dir="2700000" algn="tl">
                    <a:srgbClr val="000000">
                      <a:alpha val="43137"/>
                    </a:srgbClr>
                  </a:outerShdw>
                </a:effectLst>
                <a:latin typeface="+mj-lt"/>
              </a:rPr>
              <a:t>peoples</a:t>
            </a:r>
            <a:r>
              <a:rPr lang="en-US" sz="3200" dirty="0" smtClean="0">
                <a:effectLst>
                  <a:outerShdw blurRad="38100" dist="38100" dir="2700000" algn="tl">
                    <a:srgbClr val="000000">
                      <a:alpha val="43137"/>
                    </a:srgbClr>
                  </a:outerShdw>
                </a:effectLst>
                <a:latin typeface="+mj-lt"/>
              </a:rPr>
              <a:t> to Myself.</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062103"/>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A. W. </a:t>
            </a:r>
            <a:r>
              <a:rPr lang="en-US" sz="3200" dirty="0" err="1" smtClean="0">
                <a:effectLst>
                  <a:outerShdw blurRad="38100" dist="38100" dir="2700000" algn="tl">
                    <a:srgbClr val="000000">
                      <a:alpha val="43137"/>
                    </a:srgbClr>
                  </a:outerShdw>
                </a:effectLst>
                <a:latin typeface="+mj-lt"/>
              </a:rPr>
              <a:t>Tozer</a:t>
            </a:r>
            <a:r>
              <a:rPr lang="en-US" sz="3200" dirty="0" smtClean="0">
                <a:effectLst>
                  <a:outerShdw blurRad="38100" dist="38100" dir="2700000" algn="tl">
                    <a:srgbClr val="000000">
                      <a:alpha val="43137"/>
                    </a:srgbClr>
                  </a:outerShdw>
                </a:effectLst>
                <a:latin typeface="+mj-lt"/>
              </a:rPr>
              <a:t> ~ </a:t>
            </a:r>
            <a:r>
              <a:rPr lang="en-US" sz="3200" dirty="0" smtClean="0">
                <a:solidFill>
                  <a:schemeClr val="bg1"/>
                </a:solidFill>
                <a:effectLst>
                  <a:outerShdw blurRad="38100" dist="38100" dir="2700000" algn="tl">
                    <a:srgbClr val="000000">
                      <a:alpha val="43137"/>
                    </a:srgbClr>
                  </a:outerShdw>
                </a:effectLst>
                <a:latin typeface="+mj-lt"/>
              </a:rPr>
              <a:t>"I can safely say, on the authority of all that is revealed in the Word of God, that any man or woman on this earth who is bored and turned off by worship is not ready for heaven."</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4832092"/>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mj-lt"/>
              </a:rPr>
              <a:t>A. W. </a:t>
            </a:r>
            <a:r>
              <a:rPr lang="en-US" sz="2800" dirty="0" err="1" smtClean="0">
                <a:effectLst>
                  <a:outerShdw blurRad="38100" dist="38100" dir="2700000" algn="tl">
                    <a:srgbClr val="000000">
                      <a:alpha val="43137"/>
                    </a:srgbClr>
                  </a:outerShdw>
                </a:effectLst>
                <a:latin typeface="+mj-lt"/>
              </a:rPr>
              <a:t>Tozer</a:t>
            </a:r>
            <a:r>
              <a:rPr lang="en-US" sz="2800" dirty="0" smtClean="0">
                <a:effectLst>
                  <a:outerShdw blurRad="38100" dist="38100" dir="2700000" algn="tl">
                    <a:srgbClr val="000000">
                      <a:alpha val="43137"/>
                    </a:srgbClr>
                  </a:outerShdw>
                </a:effectLst>
                <a:latin typeface="+mj-lt"/>
              </a:rPr>
              <a:t> (Man, The Dwelling Place of God): </a:t>
            </a:r>
            <a:r>
              <a:rPr lang="en-US" sz="2800" dirty="0" smtClean="0">
                <a:solidFill>
                  <a:schemeClr val="bg1"/>
                </a:solidFill>
                <a:effectLst>
                  <a:outerShdw blurRad="38100" dist="38100" dir="2700000" algn="tl">
                    <a:srgbClr val="000000">
                      <a:alpha val="43137"/>
                    </a:srgbClr>
                  </a:outerShdw>
                </a:effectLst>
                <a:latin typeface="+mj-lt"/>
              </a:rPr>
              <a:t>"The old cross is a symbol of death. It stands for the abrupt, violent end of a human being. The man in Roman times who took up his cross and started down the road had already said good-by to his friends. He was not coming back. He was going out to have it ended. The cross made no compromise, modified nothing, spared nothing. It slew all of the man, completely and for good. It did not try to keep on good terms with its victim. It struck cruel and hard, and when it had finished its work, the man was no more.</a:t>
            </a:r>
          </a:p>
          <a:p>
            <a:r>
              <a:rPr lang="en-US" sz="2800" dirty="0" smtClean="0">
                <a:solidFill>
                  <a:schemeClr val="bg1"/>
                </a:solidFill>
                <a:effectLst>
                  <a:outerShdw blurRad="38100" dist="38100" dir="2700000" algn="tl">
                    <a:srgbClr val="000000">
                      <a:alpha val="43137"/>
                    </a:srgbClr>
                  </a:outerShdw>
                </a:effectLst>
                <a:latin typeface="+mj-lt"/>
              </a:rPr>
              <a:t>The race of Adam is under a death sentence. There is no </a:t>
            </a:r>
            <a:endParaRPr lang="en-US" sz="28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914400"/>
            <a:ext cx="8229600" cy="526297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commutation and no escape. God cannot approve any of the fruits of sin, however innocent they may appear to the eyes of men. God salvages the individual by liquidating him and then raising him again to newness of life.</a:t>
            </a:r>
          </a:p>
          <a:p>
            <a:r>
              <a:rPr lang="en-US" sz="2800" dirty="0" smtClean="0">
                <a:solidFill>
                  <a:schemeClr val="bg1"/>
                </a:solidFill>
                <a:effectLst>
                  <a:outerShdw blurRad="38100" dist="38100" dir="2700000" algn="tl">
                    <a:srgbClr val="000000">
                      <a:alpha val="43137"/>
                    </a:srgbClr>
                  </a:outerShdw>
                </a:effectLst>
                <a:latin typeface="+mj-lt"/>
              </a:rPr>
              <a:t>That evangelism which draws friendly parallels between the ways of God and the ways of men is false to the Bible and cruel to the souls of its hearers. The faith of Christ does not parallel the world, it intersects it. In coming to Christ we do not bring our old life up onto a higher plane–we leave it at the cross. The corn of wheat must fall into the ground and die."</a:t>
            </a:r>
          </a:p>
          <a:p>
            <a:endParaRPr lang="en-US" sz="2800" dirty="0" err="1">
              <a:solidFill>
                <a:srgbClr val="FFFF00"/>
              </a:solidFill>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42" fill="hold" grpId="0" nodeType="clickEffect">
                                  <p:stCondLst>
                                    <p:cond delay="0"/>
                                  </p:stCondLst>
                                  <p:childTnLst>
                                    <p:animEffect transition="out" filter="barn(out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6" presetClass="entr" presetSubtype="2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George Muller : </a:t>
            </a:r>
            <a:r>
              <a:rPr lang="en-US" sz="3200" dirty="0" smtClean="0">
                <a:solidFill>
                  <a:schemeClr val="bg1"/>
                </a:solidFill>
                <a:effectLst>
                  <a:outerShdw blurRad="38100" dist="38100" dir="2700000" algn="tl">
                    <a:srgbClr val="000000">
                      <a:alpha val="43137"/>
                    </a:srgbClr>
                  </a:outerShdw>
                </a:effectLst>
                <a:latin typeface="+mj-lt"/>
              </a:rPr>
              <a:t>"There was day when I died.</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936434"/>
            <a:ext cx="8229600" cy="304698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                                         Died to George Muller, his opinions, preferences, tastes, and will; died to the world, its approval or censure; died to the approval or blame even of my brethren or friends; and since then I have studied only to show myself approved unto God."</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726017" y="4506817"/>
            <a:ext cx="1339468"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43200" y="3059017"/>
            <a:ext cx="19050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914400"/>
            <a:ext cx="18288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Serves …</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1981200" y="914400"/>
            <a:ext cx="2514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not </a:t>
            </a:r>
            <a:r>
              <a:rPr lang="en-US" sz="3200" b="1" i="1" dirty="0" err="1" smtClean="0">
                <a:effectLst>
                  <a:outerShdw blurRad="38100" dist="38100" dir="2700000" algn="tl">
                    <a:srgbClr val="000000">
                      <a:alpha val="43137"/>
                    </a:srgbClr>
                  </a:outerShdw>
                </a:effectLst>
              </a:rPr>
              <a:t>hup</a:t>
            </a:r>
            <a:r>
              <a:rPr lang="en-US" sz="3200" b="1" i="1" dirty="0" err="1" smtClean="0">
                <a:effectLst>
                  <a:outerShdw blurRad="38100" dist="38100" dir="2700000" algn="tl">
                    <a:srgbClr val="000000">
                      <a:alpha val="43137"/>
                    </a:srgbClr>
                  </a:outerShdw>
                </a:effectLst>
                <a:cs typeface="Times New Roman"/>
              </a:rPr>
              <a:t>ē</a:t>
            </a:r>
            <a:r>
              <a:rPr lang="en-US" sz="3200" b="1" i="1" dirty="0" err="1" smtClean="0">
                <a:effectLst>
                  <a:outerShdw blurRad="38100" dist="38100" dir="2700000" algn="tl">
                    <a:srgbClr val="000000">
                      <a:alpha val="43137"/>
                    </a:srgbClr>
                  </a:outerShdw>
                </a:effectLst>
              </a:rPr>
              <a:t>ret</a:t>
            </a:r>
            <a:r>
              <a:rPr lang="en-US" sz="3200" b="1" i="1" dirty="0" err="1" smtClean="0">
                <a:effectLst>
                  <a:outerShdw blurRad="38100" dist="38100" dir="2700000" algn="tl">
                    <a:srgbClr val="000000">
                      <a:alpha val="43137"/>
                    </a:srgbClr>
                  </a:outerShdw>
                </a:effectLst>
                <a:cs typeface="Times New Roman"/>
              </a:rPr>
              <a:t>ē</a:t>
            </a:r>
            <a:r>
              <a:rPr lang="en-US" sz="3200" b="1" i="1" dirty="0" err="1" smtClean="0">
                <a:effectLst>
                  <a:outerShdw blurRad="38100" dist="38100" dir="2700000" algn="tl">
                    <a:srgbClr val="000000">
                      <a:alpha val="43137"/>
                    </a:srgbClr>
                  </a:outerShdw>
                </a:effectLst>
              </a:rPr>
              <a:t>s</a:t>
            </a:r>
            <a:endParaRPr lang="en-US" sz="3200" b="1" i="1" dirty="0" smtClean="0">
              <a:effectLst>
                <a:outerShdw blurRad="38100" dist="38100" dir="2700000" algn="tl">
                  <a:srgbClr val="000000">
                    <a:alpha val="43137"/>
                  </a:srgbClr>
                </a:outerShdw>
              </a:effectLst>
            </a:endParaRPr>
          </a:p>
        </p:txBody>
      </p:sp>
      <p:sp>
        <p:nvSpPr>
          <p:cNvPr id="6" name="TextBox 5"/>
          <p:cNvSpPr txBox="1"/>
          <p:nvPr/>
        </p:nvSpPr>
        <p:spPr>
          <a:xfrm>
            <a:off x="457200" y="1468915"/>
            <a:ext cx="33528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Service to superiors, </a:t>
            </a:r>
            <a:endParaRPr lang="en-US" sz="3200" dirty="0">
              <a:solidFill>
                <a:srgbClr val="FFFF00"/>
              </a:solidFill>
              <a:effectLst>
                <a:outerShdw blurRad="38100" dist="38100" dir="2700000" algn="tl">
                  <a:srgbClr val="000000">
                    <a:alpha val="43137"/>
                  </a:srgbClr>
                </a:outerShdw>
              </a:effectLst>
              <a:latin typeface="+mj-lt"/>
            </a:endParaRPr>
          </a:p>
        </p:txBody>
      </p:sp>
      <p:sp>
        <p:nvSpPr>
          <p:cNvPr id="7" name="Rectangle 6"/>
          <p:cNvSpPr/>
          <p:nvPr/>
        </p:nvSpPr>
        <p:spPr>
          <a:xfrm>
            <a:off x="2895600" y="2057400"/>
            <a:ext cx="13716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1200" y="1970183"/>
            <a:ext cx="20574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not</a:t>
            </a:r>
            <a:r>
              <a:rPr lang="en-US" sz="3200" dirty="0" smtClean="0">
                <a:solidFill>
                  <a:srgbClr val="FFFF00"/>
                </a:solidFill>
                <a:effectLst>
                  <a:outerShdw blurRad="38100" dist="38100" dir="2700000" algn="tl">
                    <a:srgbClr val="000000">
                      <a:alpha val="43137"/>
                    </a:srgbClr>
                  </a:outerShdw>
                </a:effectLst>
                <a:latin typeface="AR ESSENCE" pitchFamily="2" charset="0"/>
              </a:rPr>
              <a:t> </a:t>
            </a:r>
            <a:r>
              <a:rPr lang="en-US" sz="3200" b="1" i="1" dirty="0" err="1" smtClean="0">
                <a:solidFill>
                  <a:srgbClr val="FFFF00"/>
                </a:solidFill>
                <a:effectLst>
                  <a:outerShdw blurRad="38100" dist="38100" dir="2700000" algn="tl">
                    <a:srgbClr val="000000">
                      <a:alpha val="43137"/>
                    </a:srgbClr>
                  </a:outerShdw>
                </a:effectLst>
              </a:rPr>
              <a:t>doulos</a:t>
            </a:r>
            <a:endParaRPr lang="en-US" sz="3200" b="1" i="1" dirty="0">
              <a:solidFill>
                <a:srgbClr val="FFFF00"/>
              </a:solidFill>
              <a:effectLst>
                <a:outerShdw blurRad="38100" dist="38100" dir="2700000" algn="tl">
                  <a:srgbClr val="000000">
                    <a:alpha val="43137"/>
                  </a:srgbClr>
                </a:outerShdw>
              </a:effectLst>
            </a:endParaRPr>
          </a:p>
        </p:txBody>
      </p:sp>
      <p:sp>
        <p:nvSpPr>
          <p:cNvPr id="14" name="TextBox 13"/>
          <p:cNvSpPr txBox="1"/>
          <p:nvPr/>
        </p:nvSpPr>
        <p:spPr>
          <a:xfrm>
            <a:off x="457200" y="2513681"/>
            <a:ext cx="3200400" cy="584775"/>
          </a:xfrm>
          <a:prstGeom prst="rect">
            <a:avLst/>
          </a:prstGeom>
          <a:noFill/>
        </p:spPr>
        <p:txBody>
          <a:bodyPr wrap="square" rtlCol="0">
            <a:spAutoFit/>
          </a:bodyPr>
          <a:lstStyle/>
          <a:p>
            <a:r>
              <a:rPr lang="en-US" sz="3200" dirty="0" smtClean="0">
                <a:solidFill>
                  <a:schemeClr val="bg1"/>
                </a:solidFill>
                <a:latin typeface="AR ESSENCE" pitchFamily="2" charset="0"/>
              </a:rPr>
              <a:t>Service to the Lord, </a:t>
            </a:r>
            <a:endParaRPr lang="en-US" sz="3200" dirty="0">
              <a:solidFill>
                <a:schemeClr val="bg1"/>
              </a:solidFill>
              <a:latin typeface="AR ESSENCE" pitchFamily="2" charset="0"/>
            </a:endParaRPr>
          </a:p>
        </p:txBody>
      </p:sp>
      <p:sp>
        <p:nvSpPr>
          <p:cNvPr id="15" name="TextBox 14"/>
          <p:cNvSpPr txBox="1"/>
          <p:nvPr/>
        </p:nvSpPr>
        <p:spPr>
          <a:xfrm>
            <a:off x="457200" y="2504182"/>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                  Col. 4:12 ~ </a:t>
            </a:r>
            <a:r>
              <a:rPr lang="en-US" sz="3200" dirty="0" err="1" smtClean="0">
                <a:effectLst>
                  <a:outerShdw blurRad="38100" dist="38100" dir="2700000" algn="tl">
                    <a:srgbClr val="000000">
                      <a:alpha val="43137"/>
                    </a:srgbClr>
                  </a:outerShdw>
                </a:effectLst>
                <a:latin typeface="+mj-lt"/>
              </a:rPr>
              <a:t>Epaphras</a:t>
            </a:r>
            <a:r>
              <a:rPr lang="en-US" sz="3200" dirty="0" smtClean="0">
                <a:effectLst>
                  <a:outerShdw blurRad="38100" dist="38100" dir="2700000" algn="tl">
                    <a:srgbClr val="000000">
                      <a:alpha val="43137"/>
                    </a:srgbClr>
                  </a:outerShdw>
                </a:effectLst>
                <a:latin typeface="+mj-lt"/>
              </a:rPr>
              <a:t>, who is </a:t>
            </a:r>
            <a:r>
              <a:rPr lang="en-US" sz="3200" i="1" dirty="0" smtClean="0">
                <a:effectLst>
                  <a:outerShdw blurRad="38100" dist="38100" dir="2700000" algn="tl">
                    <a:srgbClr val="000000">
                      <a:alpha val="43137"/>
                    </a:srgbClr>
                  </a:outerShdw>
                </a:effectLst>
                <a:latin typeface="+mj-lt"/>
              </a:rPr>
              <a:t>one</a:t>
            </a:r>
            <a:r>
              <a:rPr lang="en-US" sz="3200" dirty="0" smtClean="0">
                <a:effectLst>
                  <a:outerShdw blurRad="38100" dist="38100" dir="2700000" algn="tl">
                    <a:srgbClr val="000000">
                      <a:alpha val="43137"/>
                    </a:srgbClr>
                  </a:outerShdw>
                </a:effectLst>
                <a:latin typeface="+mj-lt"/>
              </a:rPr>
              <a:t> of you, a bondservant of Christ, greets you …</a:t>
            </a:r>
            <a:endParaRPr lang="en-US" sz="3200" dirty="0">
              <a:solidFill>
                <a:srgbClr val="FFFF00"/>
              </a:solidFill>
              <a:effectLst>
                <a:outerShdw blurRad="38100" dist="38100" dir="2700000" algn="tl">
                  <a:srgbClr val="000000">
                    <a:alpha val="43137"/>
                  </a:srgbClr>
                </a:outerShdw>
              </a:effectLst>
              <a:latin typeface="+mj-lt"/>
            </a:endParaRPr>
          </a:p>
        </p:txBody>
      </p:sp>
      <p:sp>
        <p:nvSpPr>
          <p:cNvPr id="8" name="TextBox 7"/>
          <p:cNvSpPr txBox="1"/>
          <p:nvPr/>
        </p:nvSpPr>
        <p:spPr>
          <a:xfrm>
            <a:off x="457200" y="1469834"/>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                  1 Cor. 4:1 ~ </a:t>
            </a:r>
            <a:r>
              <a:rPr lang="en-US" sz="3200" dirty="0" smtClean="0">
                <a:effectLst>
                  <a:outerShdw blurRad="38100" dist="38100" dir="2700000" algn="tl">
                    <a:srgbClr val="000000">
                      <a:alpha val="43137"/>
                    </a:srgbClr>
                  </a:outerShdw>
                </a:effectLst>
                <a:latin typeface="+mj-lt"/>
              </a:rPr>
              <a:t>Let a man so consider us, as servants of Christ and stewards of the mysteries of God.</a:t>
            </a:r>
            <a:endParaRPr lang="en-US" sz="3200" dirty="0" err="1">
              <a:solidFill>
                <a:srgbClr val="FFFF00"/>
              </a:solidFill>
              <a:latin typeface="+mj-lt"/>
            </a:endParaRPr>
          </a:p>
        </p:txBody>
      </p:sp>
      <p:sp>
        <p:nvSpPr>
          <p:cNvPr id="17" name="TextBox 16"/>
          <p:cNvSpPr txBox="1"/>
          <p:nvPr/>
        </p:nvSpPr>
        <p:spPr>
          <a:xfrm>
            <a:off x="1981200" y="2996625"/>
            <a:ext cx="23622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but</a:t>
            </a:r>
            <a:r>
              <a:rPr lang="en-US" sz="3200" dirty="0" smtClean="0">
                <a:solidFill>
                  <a:srgbClr val="FFFF00"/>
                </a:solidFill>
                <a:effectLst>
                  <a:outerShdw blurRad="38100" dist="38100" dir="2700000" algn="tl">
                    <a:srgbClr val="000000">
                      <a:alpha val="43137"/>
                    </a:srgbClr>
                  </a:outerShdw>
                </a:effectLst>
                <a:latin typeface="AR ESSENCE" pitchFamily="2" charset="0"/>
              </a:rPr>
              <a:t> </a:t>
            </a:r>
            <a:r>
              <a:rPr lang="en-US" sz="3200" b="1" i="1" dirty="0" err="1" smtClean="0">
                <a:solidFill>
                  <a:srgbClr val="FFFF00"/>
                </a:solidFill>
                <a:effectLst>
                  <a:outerShdw blurRad="38100" dist="38100" dir="2700000" algn="tl">
                    <a:srgbClr val="000000">
                      <a:alpha val="43137"/>
                    </a:srgbClr>
                  </a:outerShdw>
                </a:effectLst>
              </a:rPr>
              <a:t>diakonos</a:t>
            </a:r>
            <a:endParaRPr lang="en-US" sz="3200" b="1" i="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457200" y="3494183"/>
            <a:ext cx="31242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Service to brothers,</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19" name="TextBox 18"/>
          <p:cNvSpPr txBox="1"/>
          <p:nvPr/>
        </p:nvSpPr>
        <p:spPr>
          <a:xfrm>
            <a:off x="457200" y="35052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                  Matt. 20:26 ~ </a:t>
            </a:r>
            <a:r>
              <a:rPr lang="en-US" sz="3200" dirty="0" smtClean="0">
                <a:effectLst>
                  <a:outerShdw blurRad="38100" dist="38100" dir="2700000" algn="tl">
                    <a:srgbClr val="000000">
                      <a:alpha val="43137"/>
                    </a:srgbClr>
                  </a:outerShdw>
                </a:effectLst>
                <a:latin typeface="+mj-lt"/>
              </a:rPr>
              <a:t>Yet it shall not be so among you; but whoever desires to become great among you, let him be your servant.</a:t>
            </a:r>
            <a:endParaRPr lang="en-US" sz="3200" dirty="0">
              <a:solidFill>
                <a:srgbClr val="FFFF00"/>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6" fill="hold" grpId="1" nodeType="clickEffect">
                                  <p:stCondLst>
                                    <p:cond delay="0"/>
                                  </p:stCondLst>
                                  <p:childTnLst>
                                    <p:animEffect transition="out" filter="barn(in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6" presetClass="exit" presetSubtype="42" fill="hold" grpId="1" nodeType="withEffect">
                                  <p:stCondLst>
                                    <p:cond delay="0"/>
                                  </p:stCondLst>
                                  <p:childTnLst>
                                    <p:animEffect transition="out" filter="barn(out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500"/>
                            </p:stCondLst>
                            <p:childTnLst>
                              <p:par>
                                <p:cTn id="37" presetID="16" presetClass="entr" presetSubtype="2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Horizontal)">
                                      <p:cBhvr>
                                        <p:cTn id="39" dur="500"/>
                                        <p:tgtEl>
                                          <p:spTgt spid="9"/>
                                        </p:tgtEl>
                                      </p:cBhvr>
                                    </p:animEffect>
                                  </p:childTnLst>
                                </p:cTn>
                              </p:par>
                            </p:childTnLst>
                          </p:cTn>
                        </p:par>
                        <p:par>
                          <p:cTn id="40" fill="hold">
                            <p:stCondLst>
                              <p:cond delay="1000"/>
                            </p:stCondLst>
                            <p:childTnLst>
                              <p:par>
                                <p:cTn id="41" presetID="9" presetClass="emph" presetSubtype="0" grpId="1" nodeType="afterEffect">
                                  <p:stCondLst>
                                    <p:cond delay="0"/>
                                  </p:stCondLst>
                                  <p:childTnLst>
                                    <p:set>
                                      <p:cBhvr rctx="PPT">
                                        <p:cTn id="42" dur="indefinite"/>
                                        <p:tgtEl>
                                          <p:spTgt spid="6"/>
                                        </p:tgtEl>
                                        <p:attrNameLst>
                                          <p:attrName>style.opacity</p:attrName>
                                        </p:attrNameLst>
                                      </p:cBhvr>
                                      <p:to>
                                        <p:strVal val="0.5"/>
                                      </p:to>
                                    </p:set>
                                    <p:animEffect filter="image" prLst="opacity: 0.5">
                                      <p:cBhvr rctx="IE">
                                        <p:cTn id="43" dur="indefinite"/>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Horizont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xit" presetSubtype="42" fill="hold" grpId="1" nodeType="clickEffect">
                                  <p:stCondLst>
                                    <p:cond delay="0"/>
                                  </p:stCondLst>
                                  <p:childTnLst>
                                    <p:animEffect transition="out" filter="barn(outHorizontal)">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par>
                                <p:cTn id="64" presetID="16" presetClass="exit" presetSubtype="42" fill="hold" grpId="1" nodeType="withEffect">
                                  <p:stCondLst>
                                    <p:cond delay="0"/>
                                  </p:stCondLst>
                                  <p:childTnLst>
                                    <p:animEffect transition="out" filter="barn(outHorizontal)">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par>
                          <p:cTn id="67" fill="hold">
                            <p:stCondLst>
                              <p:cond delay="500"/>
                            </p:stCondLst>
                            <p:childTnLst>
                              <p:par>
                                <p:cTn id="68" presetID="16" presetClass="entr" presetSubtype="26"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Horizontal)">
                                      <p:cBhvr>
                                        <p:cTn id="70" dur="500"/>
                                        <p:tgtEl>
                                          <p:spTgt spid="17"/>
                                        </p:tgtEl>
                                      </p:cBhvr>
                                    </p:animEffect>
                                  </p:childTnLst>
                                </p:cTn>
                              </p:par>
                            </p:childTnLst>
                          </p:cTn>
                        </p:par>
                        <p:par>
                          <p:cTn id="71" fill="hold">
                            <p:stCondLst>
                              <p:cond delay="1000"/>
                            </p:stCondLst>
                            <p:childTnLst>
                              <p:par>
                                <p:cTn id="72" presetID="9" presetClass="emph" presetSubtype="0" grpId="1" nodeType="afterEffect">
                                  <p:stCondLst>
                                    <p:cond delay="0"/>
                                  </p:stCondLst>
                                  <p:childTnLst>
                                    <p:set>
                                      <p:cBhvr rctx="PPT">
                                        <p:cTn id="73" dur="indefinite"/>
                                        <p:tgtEl>
                                          <p:spTgt spid="14"/>
                                        </p:tgtEl>
                                        <p:attrNameLst>
                                          <p:attrName>style.opacity</p:attrName>
                                        </p:attrNameLst>
                                      </p:cBhvr>
                                      <p:to>
                                        <p:strVal val="0.5"/>
                                      </p:to>
                                    </p:set>
                                    <p:animEffect filter="image" prLst="opacity: 0.5">
                                      <p:cBhvr rctx="IE">
                                        <p:cTn id="74" dur="indefinite"/>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arn(inHorizontal)">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6"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inHorizontal)">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6" grpId="1" animBg="1"/>
      <p:bldP spid="10" grpId="0"/>
      <p:bldP spid="5" grpId="0"/>
      <p:bldP spid="6" grpId="0"/>
      <p:bldP spid="6" grpId="1"/>
      <p:bldP spid="7" grpId="0" animBg="1"/>
      <p:bldP spid="7" grpId="1" animBg="1"/>
      <p:bldP spid="9" grpId="0"/>
      <p:bldP spid="14" grpId="0"/>
      <p:bldP spid="14" grpId="1"/>
      <p:bldP spid="15" grpId="0"/>
      <p:bldP spid="15" grpId="1"/>
      <p:bldP spid="8" grpId="0"/>
      <p:bldP spid="8" grpId="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71800" y="3429000"/>
            <a:ext cx="11430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914400"/>
            <a:ext cx="8229600" cy="403187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Matt. 21:9-11 ~ </a:t>
            </a:r>
            <a:r>
              <a:rPr lang="en-US" sz="3200" baseline="30000" dirty="0" smtClean="0">
                <a:solidFill>
                  <a:schemeClr val="bg1"/>
                </a:solidFill>
                <a:effectLst>
                  <a:outerShdw blurRad="38100" dist="38100" dir="2700000" algn="tl">
                    <a:srgbClr val="000000">
                      <a:alpha val="43137"/>
                    </a:srgbClr>
                  </a:outerShdw>
                </a:effectLst>
                <a:latin typeface="+mj-lt"/>
              </a:rPr>
              <a:t>9</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Then the multitudes who went before and those who followed cried out, saying: "Hosanna to the Son of David! ‘Blessed is He who comes in the name of the LORD!’ Hosanna in the highest!" </a:t>
            </a:r>
            <a:r>
              <a:rPr lang="en-US" sz="3200" baseline="30000" dirty="0" smtClean="0">
                <a:solidFill>
                  <a:schemeClr val="bg1"/>
                </a:solidFill>
                <a:effectLst>
                  <a:outerShdw blurRad="38100" dist="38100" dir="2700000" algn="tl">
                    <a:srgbClr val="000000">
                      <a:alpha val="43137"/>
                    </a:srgbClr>
                  </a:outerShdw>
                </a:effectLst>
                <a:latin typeface="+mj-lt"/>
              </a:rPr>
              <a:t>10</a:t>
            </a:r>
            <a:r>
              <a:rPr lang="en-US" sz="3200" dirty="0" smtClean="0">
                <a:effectLst>
                  <a:outerShdw blurRad="38100" dist="38100" dir="2700000" algn="tl">
                    <a:srgbClr val="000000">
                      <a:alpha val="43137"/>
                    </a:srgbClr>
                  </a:outerShdw>
                </a:effectLst>
                <a:latin typeface="+mj-lt"/>
              </a:rPr>
              <a:t> And when He had come into Jerusalem, all the city was moved, saying, "Who is this?" </a:t>
            </a:r>
            <a:r>
              <a:rPr lang="en-US" sz="3200" baseline="30000" dirty="0" smtClean="0">
                <a:solidFill>
                  <a:schemeClr val="bg1"/>
                </a:solidFill>
                <a:effectLst>
                  <a:outerShdw blurRad="38100" dist="38100" dir="2700000" algn="tl">
                    <a:srgbClr val="000000">
                      <a:alpha val="43137"/>
                    </a:srgbClr>
                  </a:outerShdw>
                </a:effectLst>
                <a:latin typeface="+mj-lt"/>
              </a:rPr>
              <a:t>11</a:t>
            </a:r>
            <a:r>
              <a:rPr lang="en-US" sz="3200" dirty="0" smtClean="0">
                <a:effectLst>
                  <a:outerShdw blurRad="38100" dist="38100" dir="2700000" algn="tl">
                    <a:srgbClr val="000000">
                      <a:alpha val="43137"/>
                    </a:srgbClr>
                  </a:outerShdw>
                </a:effectLst>
                <a:latin typeface="+mj-lt"/>
              </a:rPr>
              <a:t> So the multitudes said, "This is Jesus, the prophet from Nazareth of Galilee."</a:t>
            </a:r>
            <a:endParaRPr lang="en-US" sz="32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7" name="TextBox 6"/>
          <p:cNvSpPr txBox="1"/>
          <p:nvPr/>
        </p:nvSpPr>
        <p:spPr>
          <a:xfrm>
            <a:off x="685800" y="4853847"/>
            <a:ext cx="80010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 ESSENCE" pitchFamily="2" charset="0"/>
              </a:rPr>
              <a:t> </a:t>
            </a:r>
            <a:r>
              <a:rPr lang="en-US" sz="3200" dirty="0" smtClean="0">
                <a:effectLst>
                  <a:outerShdw blurRad="38100" dist="38100" dir="2700000" algn="tl">
                    <a:srgbClr val="000000">
                      <a:alpha val="43137"/>
                    </a:srgbClr>
                  </a:outerShdw>
                </a:effectLst>
                <a:latin typeface="AR ESSENCE" pitchFamily="2" charset="0"/>
              </a:rPr>
              <a:t>Moved</a:t>
            </a:r>
            <a:r>
              <a:rPr lang="en-US" sz="3200" dirty="0" smtClean="0">
                <a:solidFill>
                  <a:schemeClr val="bg1"/>
                </a:solidFill>
                <a:effectLst>
                  <a:outerShdw blurRad="38100" dist="38100" dir="2700000" algn="tl">
                    <a:srgbClr val="000000">
                      <a:alpha val="43137"/>
                    </a:srgbClr>
                  </a:outerShdw>
                </a:effectLst>
                <a:latin typeface="AR ESSENCE" pitchFamily="2" charset="0"/>
              </a:rPr>
              <a:t> ~ noun form of </a:t>
            </a:r>
            <a:r>
              <a:rPr lang="en-US" sz="3200" b="1" i="1" dirty="0" err="1" smtClean="0">
                <a:effectLst>
                  <a:outerShdw blurRad="38100" dist="38100" dir="2700000" algn="tl">
                    <a:srgbClr val="000000">
                      <a:alpha val="43137"/>
                    </a:srgbClr>
                  </a:outerShdw>
                </a:effectLst>
              </a:rPr>
              <a:t>seismos</a:t>
            </a:r>
            <a:endParaRPr lang="en-US" sz="3200" b="1" i="1" dirty="0">
              <a:effectLst>
                <a:outerShdw blurRad="38100" dist="38100" dir="2700000" algn="tl">
                  <a:srgbClr val="000000">
                    <a:alpha val="43137"/>
                  </a:srgbClr>
                </a:outerShdw>
              </a:effectLs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16" presetClass="entr" presetSubtype="2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90800" y="2819400"/>
            <a:ext cx="1905000" cy="4572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05662" y="2819400"/>
            <a:ext cx="2414337" cy="4572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4" name="TextBox 3"/>
          <p:cNvSpPr txBox="1"/>
          <p:nvPr/>
        </p:nvSpPr>
        <p:spPr>
          <a:xfrm>
            <a:off x="457200" y="914400"/>
            <a:ext cx="8229600" cy="5170646"/>
          </a:xfrm>
          <a:prstGeom prst="rect">
            <a:avLst/>
          </a:prstGeom>
          <a:noFill/>
        </p:spPr>
        <p:txBody>
          <a:bodyPr wrap="square" rtlCol="0">
            <a:spAutoFit/>
          </a:bodyPr>
          <a:lstStyle/>
          <a:p>
            <a:r>
              <a:rPr lang="en-US" sz="3000" dirty="0" smtClean="0">
                <a:solidFill>
                  <a:schemeClr val="bg1"/>
                </a:solidFill>
                <a:latin typeface="+mj-lt"/>
              </a:rPr>
              <a:t>Daniel 9:25–27 ~ </a:t>
            </a:r>
            <a:r>
              <a:rPr lang="en-US" sz="3000" baseline="30000" dirty="0" smtClean="0">
                <a:solidFill>
                  <a:schemeClr val="bg1"/>
                </a:solidFill>
                <a:latin typeface="+mj-lt"/>
              </a:rPr>
              <a:t>25</a:t>
            </a:r>
            <a:r>
              <a:rPr lang="en-US" sz="3000" dirty="0" smtClean="0">
                <a:latin typeface="+mj-lt"/>
              </a:rPr>
              <a:t> Know therefore and understand, </a:t>
            </a:r>
          </a:p>
          <a:p>
            <a:r>
              <a:rPr lang="en-US" sz="3000" i="1" dirty="0" smtClean="0">
                <a:latin typeface="+mj-lt"/>
              </a:rPr>
              <a:t>That</a:t>
            </a:r>
            <a:r>
              <a:rPr lang="en-US" sz="3000" dirty="0" smtClean="0">
                <a:latin typeface="+mj-lt"/>
              </a:rPr>
              <a:t> from the going forth of the command </a:t>
            </a:r>
          </a:p>
          <a:p>
            <a:r>
              <a:rPr lang="en-US" sz="3000" dirty="0" smtClean="0">
                <a:latin typeface="+mj-lt"/>
              </a:rPr>
              <a:t>To restore and build Jerusalem </a:t>
            </a:r>
          </a:p>
          <a:p>
            <a:r>
              <a:rPr lang="en-US" sz="3000" dirty="0" smtClean="0">
                <a:latin typeface="+mj-lt"/>
              </a:rPr>
              <a:t>Until Messiah the Prince, </a:t>
            </a:r>
          </a:p>
          <a:p>
            <a:r>
              <a:rPr lang="en-US" sz="3000" i="1" dirty="0" smtClean="0">
                <a:latin typeface="+mj-lt"/>
              </a:rPr>
              <a:t>There shall be</a:t>
            </a:r>
            <a:r>
              <a:rPr lang="en-US" sz="3000" dirty="0" smtClean="0">
                <a:latin typeface="+mj-lt"/>
              </a:rPr>
              <a:t> seven weeks and sixty-two weeks; </a:t>
            </a:r>
          </a:p>
          <a:p>
            <a:r>
              <a:rPr lang="en-US" sz="3000" dirty="0" smtClean="0">
                <a:latin typeface="+mj-lt"/>
              </a:rPr>
              <a:t>The street shall be built again, and the wall, </a:t>
            </a:r>
          </a:p>
          <a:p>
            <a:r>
              <a:rPr lang="en-US" sz="3000" dirty="0" smtClean="0">
                <a:latin typeface="+mj-lt"/>
              </a:rPr>
              <a:t>Even in troublesome times. </a:t>
            </a:r>
          </a:p>
          <a:p>
            <a:r>
              <a:rPr lang="en-US" sz="3000" baseline="30000" dirty="0" smtClean="0">
                <a:solidFill>
                  <a:schemeClr val="bg1"/>
                </a:solidFill>
                <a:latin typeface="+mj-lt"/>
              </a:rPr>
              <a:t>26</a:t>
            </a:r>
            <a:r>
              <a:rPr lang="en-US" sz="3000" dirty="0" smtClean="0">
                <a:latin typeface="+mj-lt"/>
              </a:rPr>
              <a:t> And after the sixty-two weeks </a:t>
            </a:r>
          </a:p>
          <a:p>
            <a:r>
              <a:rPr lang="en-US" sz="3000" dirty="0" smtClean="0">
                <a:latin typeface="+mj-lt"/>
              </a:rPr>
              <a:t>Messiah shall be cut off, but not for Himself; </a:t>
            </a:r>
          </a:p>
          <a:p>
            <a:r>
              <a:rPr lang="en-US" sz="3000" dirty="0" smtClean="0">
                <a:latin typeface="+mj-lt"/>
              </a:rPr>
              <a:t>And the people of the prince who is to come </a:t>
            </a:r>
          </a:p>
          <a:p>
            <a:r>
              <a:rPr lang="en-US" sz="3000" dirty="0" smtClean="0">
                <a:latin typeface="+mj-lt"/>
              </a:rPr>
              <a:t>Shall destroy the city and the sanctuary. </a:t>
            </a:r>
          </a:p>
        </p:txBody>
      </p:sp>
      <p:sp>
        <p:nvSpPr>
          <p:cNvPr id="8" name="TextBox 7"/>
          <p:cNvSpPr txBox="1"/>
          <p:nvPr/>
        </p:nvSpPr>
        <p:spPr>
          <a:xfrm>
            <a:off x="457200" y="902043"/>
            <a:ext cx="8229600" cy="5170646"/>
          </a:xfrm>
          <a:prstGeom prst="rect">
            <a:avLst/>
          </a:prstGeom>
          <a:noFill/>
        </p:spPr>
        <p:txBody>
          <a:bodyPr wrap="square" rtlCol="0">
            <a:spAutoFit/>
          </a:bodyPr>
          <a:lstStyle/>
          <a:p>
            <a:r>
              <a:rPr lang="en-US" sz="3000" dirty="0" smtClean="0">
                <a:latin typeface="+mj-lt"/>
              </a:rPr>
              <a:t>The end of it </a:t>
            </a:r>
            <a:r>
              <a:rPr lang="en-US" sz="3000" i="1" dirty="0" smtClean="0">
                <a:latin typeface="+mj-lt"/>
              </a:rPr>
              <a:t>shall be</a:t>
            </a:r>
            <a:r>
              <a:rPr lang="en-US" sz="3000" dirty="0" smtClean="0">
                <a:latin typeface="+mj-lt"/>
              </a:rPr>
              <a:t> with a flood, </a:t>
            </a:r>
          </a:p>
          <a:p>
            <a:r>
              <a:rPr lang="en-US" sz="3000" dirty="0" smtClean="0">
                <a:latin typeface="+mj-lt"/>
              </a:rPr>
              <a:t>And till the end of the war desolations are determined. </a:t>
            </a:r>
          </a:p>
          <a:p>
            <a:r>
              <a:rPr lang="en-US" sz="3000" baseline="30000" dirty="0" smtClean="0">
                <a:solidFill>
                  <a:schemeClr val="bg1"/>
                </a:solidFill>
                <a:latin typeface="+mj-lt"/>
              </a:rPr>
              <a:t>27</a:t>
            </a:r>
            <a:r>
              <a:rPr lang="en-US" sz="3000" dirty="0" smtClean="0">
                <a:latin typeface="+mj-lt"/>
              </a:rPr>
              <a:t> Then he shall confirm a covenant with many for one week; </a:t>
            </a:r>
          </a:p>
          <a:p>
            <a:r>
              <a:rPr lang="en-US" sz="3000" dirty="0" smtClean="0">
                <a:latin typeface="+mj-lt"/>
              </a:rPr>
              <a:t>But in the middle of the week </a:t>
            </a:r>
          </a:p>
          <a:p>
            <a:r>
              <a:rPr lang="en-US" sz="3000" dirty="0" smtClean="0">
                <a:latin typeface="+mj-lt"/>
              </a:rPr>
              <a:t>He shall bring an end to sacrifice and offering. </a:t>
            </a:r>
          </a:p>
          <a:p>
            <a:r>
              <a:rPr lang="en-US" sz="3000" dirty="0" smtClean="0">
                <a:latin typeface="+mj-lt"/>
              </a:rPr>
              <a:t>And on the wing of abominations shall be one who makes desolate, </a:t>
            </a:r>
          </a:p>
          <a:p>
            <a:r>
              <a:rPr lang="en-US" sz="3000" dirty="0" smtClean="0">
                <a:latin typeface="+mj-lt"/>
              </a:rPr>
              <a:t>Even until the consummation, which is determined, </a:t>
            </a:r>
          </a:p>
          <a:p>
            <a:r>
              <a:rPr lang="en-US" sz="3000" dirty="0" smtClean="0">
                <a:latin typeface="+mj-lt"/>
              </a:rPr>
              <a:t>Is poured out on the desolate.” </a:t>
            </a:r>
          </a:p>
          <a:p>
            <a:endParaRPr lang="en-US" sz="3000" dirty="0" err="1">
              <a:solidFill>
                <a:srgbClr val="FFFF00"/>
              </a:solidFill>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6" fill="hold" grpId="0" nodeType="clickEffect">
                                  <p:stCondLst>
                                    <p:cond delay="0"/>
                                  </p:stCondLst>
                                  <p:childTnLst>
                                    <p:animEffect transition="out" filter="barn(inHorizont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6" presetClass="exit" presetSubtype="26" fill="hold" grpId="1" nodeType="withEffect">
                                  <p:stCondLst>
                                    <p:cond delay="0"/>
                                  </p:stCondLst>
                                  <p:childTnLst>
                                    <p:animEffect transition="out" filter="barn(inHorizontal)">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6" presetClass="exit" presetSubtype="26" fill="hold" grpId="1" nodeType="withEffect">
                                  <p:stCondLst>
                                    <p:cond delay="0"/>
                                  </p:stCondLst>
                                  <p:childTnLst>
                                    <p:animEffect transition="out" filter="barn(inHorizont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500"/>
                            </p:stCondLst>
                            <p:childTnLst>
                              <p:par>
                                <p:cTn id="29" presetID="16" presetClass="entr" presetSubtype="4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out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5" grpId="0"/>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3429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7 weeks = 49 years</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3" name="TextBox 2"/>
          <p:cNvSpPr txBox="1"/>
          <p:nvPr/>
        </p:nvSpPr>
        <p:spPr>
          <a:xfrm>
            <a:off x="457200" y="1440669"/>
            <a:ext cx="1676400" cy="2062103"/>
          </a:xfrm>
          <a:prstGeom prst="rect">
            <a:avLst/>
          </a:prstGeom>
          <a:noFill/>
        </p:spPr>
        <p:txBody>
          <a:bodyPr wrap="square" rtlCol="0">
            <a:spAutoFit/>
          </a:bodyPr>
          <a:lstStyle/>
          <a:p>
            <a:pPr algn="r"/>
            <a:r>
              <a:rPr lang="en-US" sz="3200" dirty="0" smtClean="0">
                <a:solidFill>
                  <a:schemeClr val="bg1"/>
                </a:solidFill>
                <a:effectLst>
                  <a:outerShdw blurRad="38100" dist="38100" dir="2700000" algn="tl">
                    <a:srgbClr val="000000">
                      <a:alpha val="43137"/>
                    </a:srgbClr>
                  </a:outerShdw>
                </a:effectLst>
                <a:latin typeface="AR ESSENCE" pitchFamily="2" charset="0"/>
              </a:rPr>
              <a:t>49</a:t>
            </a:r>
          </a:p>
          <a:p>
            <a:pPr algn="r"/>
            <a:r>
              <a:rPr lang="en-US" sz="3200" u="sng" dirty="0" smtClean="0">
                <a:solidFill>
                  <a:schemeClr val="bg1"/>
                </a:solidFill>
                <a:effectLst>
                  <a:outerShdw blurRad="38100" dist="38100" dir="2700000" algn="tl">
                    <a:srgbClr val="000000">
                      <a:alpha val="43137"/>
                    </a:srgbClr>
                  </a:outerShdw>
                </a:effectLst>
                <a:latin typeface="AR ESSENCE" pitchFamily="2" charset="0"/>
              </a:rPr>
              <a:t>+ 424</a:t>
            </a:r>
          </a:p>
          <a:p>
            <a:pPr algn="r"/>
            <a:r>
              <a:rPr lang="en-US" sz="3200" dirty="0" smtClean="0">
                <a:solidFill>
                  <a:schemeClr val="bg1"/>
                </a:solidFill>
                <a:effectLst>
                  <a:outerShdw blurRad="38100" dist="38100" dir="2700000" algn="tl">
                    <a:srgbClr val="000000">
                      <a:alpha val="43137"/>
                    </a:srgbClr>
                  </a:outerShdw>
                </a:effectLst>
                <a:latin typeface="AR ESSENCE" pitchFamily="2" charset="0"/>
              </a:rPr>
              <a:t>483</a:t>
            </a:r>
            <a:r>
              <a:rPr lang="en-US" sz="3200" u="sng" dirty="0" smtClean="0">
                <a:solidFill>
                  <a:schemeClr val="bg1"/>
                </a:solidFill>
                <a:effectLst>
                  <a:outerShdw blurRad="38100" dist="38100" dir="2700000" algn="tl">
                    <a:srgbClr val="000000">
                      <a:alpha val="43137"/>
                    </a:srgbClr>
                  </a:outerShdw>
                </a:effectLst>
                <a:latin typeface="AR ESSENCE" pitchFamily="2" charset="0"/>
              </a:rPr>
              <a:t> </a:t>
            </a:r>
          </a:p>
          <a:p>
            <a:pPr algn="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5" name="TextBox 4"/>
          <p:cNvSpPr txBox="1"/>
          <p:nvPr/>
        </p:nvSpPr>
        <p:spPr>
          <a:xfrm>
            <a:off x="3200400" y="1447800"/>
            <a:ext cx="54864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Hebrew lunar year = 360 days</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11" name="TextBox 10"/>
          <p:cNvSpPr txBox="1"/>
          <p:nvPr/>
        </p:nvSpPr>
        <p:spPr>
          <a:xfrm>
            <a:off x="4343400" y="914400"/>
            <a:ext cx="43434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62 weeks </a:t>
            </a:r>
            <a:r>
              <a:rPr lang="en-US" sz="3200" dirty="0" smtClean="0">
                <a:solidFill>
                  <a:schemeClr val="bg1"/>
                </a:solidFill>
                <a:effectLst>
                  <a:outerShdw blurRad="38100" dist="38100" dir="2700000" algn="tl">
                    <a:srgbClr val="000000">
                      <a:alpha val="43137"/>
                    </a:srgbClr>
                  </a:outerShdw>
                </a:effectLst>
                <a:latin typeface="AR ESSENCE" pitchFamily="2" charset="0"/>
              </a:rPr>
              <a:t> = </a:t>
            </a:r>
            <a:r>
              <a:rPr lang="en-US" sz="3200" dirty="0" smtClean="0">
                <a:solidFill>
                  <a:schemeClr val="bg1"/>
                </a:solidFill>
                <a:effectLst>
                  <a:outerShdw blurRad="38100" dist="38100" dir="2700000" algn="tl">
                    <a:srgbClr val="000000">
                      <a:alpha val="43137"/>
                    </a:srgbClr>
                  </a:outerShdw>
                </a:effectLst>
                <a:latin typeface="AR ESSENCE" pitchFamily="2" charset="0"/>
              </a:rPr>
              <a:t>424 years</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12" name="TextBox 11"/>
          <p:cNvSpPr txBox="1"/>
          <p:nvPr/>
        </p:nvSpPr>
        <p:spPr>
          <a:xfrm>
            <a:off x="2079434" y="2394332"/>
            <a:ext cx="1044766"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years</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15" name="TextBox 14"/>
          <p:cNvSpPr txBox="1"/>
          <p:nvPr/>
        </p:nvSpPr>
        <p:spPr>
          <a:xfrm>
            <a:off x="457200" y="3124200"/>
            <a:ext cx="1676400" cy="1569660"/>
          </a:xfrm>
          <a:prstGeom prst="rect">
            <a:avLst/>
          </a:prstGeom>
          <a:noFill/>
        </p:spPr>
        <p:txBody>
          <a:bodyPr wrap="square" rtlCol="0">
            <a:spAutoFit/>
          </a:bodyPr>
          <a:lstStyle/>
          <a:p>
            <a:pPr algn="r"/>
            <a:r>
              <a:rPr lang="en-US" sz="3200" dirty="0" smtClean="0">
                <a:solidFill>
                  <a:schemeClr val="bg1"/>
                </a:solidFill>
                <a:effectLst>
                  <a:outerShdw blurRad="38100" dist="38100" dir="2700000" algn="tl">
                    <a:srgbClr val="000000">
                      <a:alpha val="43137"/>
                    </a:srgbClr>
                  </a:outerShdw>
                </a:effectLst>
                <a:latin typeface="AR ESSENCE" pitchFamily="2" charset="0"/>
              </a:rPr>
              <a:t>483</a:t>
            </a:r>
          </a:p>
          <a:p>
            <a:pPr algn="r"/>
            <a:r>
              <a:rPr lang="en-US" sz="3200" u="sng" dirty="0" smtClean="0">
                <a:solidFill>
                  <a:schemeClr val="bg1"/>
                </a:solidFill>
                <a:effectLst>
                  <a:outerShdw blurRad="38100" dist="38100" dir="2700000" algn="tl">
                    <a:srgbClr val="000000">
                      <a:alpha val="43137"/>
                    </a:srgbClr>
                  </a:outerShdw>
                </a:effectLst>
                <a:latin typeface="AR ESSENCE" pitchFamily="2" charset="0"/>
              </a:rPr>
              <a:t>x 360</a:t>
            </a:r>
          </a:p>
          <a:p>
            <a:pPr algn="r"/>
            <a:r>
              <a:rPr lang="en-US" sz="3200" dirty="0" smtClean="0">
                <a:solidFill>
                  <a:schemeClr val="bg1"/>
                </a:solidFill>
                <a:effectLst>
                  <a:outerShdw blurRad="38100" dist="38100" dir="2700000" algn="tl">
                    <a:srgbClr val="000000">
                      <a:alpha val="43137"/>
                    </a:srgbClr>
                  </a:outerShdw>
                </a:effectLst>
                <a:latin typeface="AR ESSENCE" pitchFamily="2" charset="0"/>
              </a:rPr>
              <a:t>173,880</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16" name="TextBox 15"/>
          <p:cNvSpPr txBox="1"/>
          <p:nvPr/>
        </p:nvSpPr>
        <p:spPr>
          <a:xfrm>
            <a:off x="2079434" y="4092766"/>
            <a:ext cx="1197166"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days</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17" name="TextBox 16"/>
          <p:cNvSpPr txBox="1"/>
          <p:nvPr/>
        </p:nvSpPr>
        <p:spPr>
          <a:xfrm>
            <a:off x="3200400" y="2002315"/>
            <a:ext cx="5943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Mar. 5, 444 BC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err="1" smtClean="0">
                <a:solidFill>
                  <a:schemeClr val="bg1"/>
                </a:solidFill>
                <a:effectLst>
                  <a:outerShdw blurRad="38100" dist="38100" dir="2700000" algn="tl">
                    <a:srgbClr val="000000">
                      <a:alpha val="43137"/>
                    </a:srgbClr>
                  </a:outerShdw>
                </a:effectLst>
                <a:latin typeface="+mj-lt"/>
              </a:rPr>
              <a:t>Artaxerxes</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decree)</a:t>
            </a:r>
          </a:p>
          <a:p>
            <a:r>
              <a:rPr lang="en-US" sz="3200" dirty="0" smtClean="0">
                <a:solidFill>
                  <a:schemeClr val="bg1"/>
                </a:solidFill>
                <a:effectLst>
                  <a:outerShdw blurRad="38100" dist="38100" dir="2700000" algn="tl">
                    <a:srgbClr val="000000">
                      <a:alpha val="43137"/>
                    </a:srgbClr>
                  </a:outerShdw>
                </a:effectLst>
                <a:latin typeface="+mj-lt"/>
              </a:rPr>
              <a:t>– Apr. 30, AD 33 (Triumphal Entry) = 173,880 days</a:t>
            </a:r>
            <a:endParaRPr lang="en-US" sz="3200" dirty="0">
              <a:solidFill>
                <a:schemeClr val="bg1"/>
              </a:solidFill>
              <a:effectLst>
                <a:outerShdw blurRad="38100" dist="38100" dir="2700000" algn="tl">
                  <a:srgbClr val="000000">
                    <a:alpha val="43137"/>
                  </a:srgbClr>
                </a:outerShdw>
              </a:effectLst>
              <a:latin typeface="+mj-lt"/>
            </a:endParaRPr>
          </a:p>
        </p:txBody>
      </p:sp>
      <p:sp>
        <p:nvSpPr>
          <p:cNvPr id="18" name="TextBox 17"/>
          <p:cNvSpPr txBox="1"/>
          <p:nvPr/>
        </p:nvSpPr>
        <p:spPr>
          <a:xfrm>
            <a:off x="3200400" y="3429000"/>
            <a:ext cx="5486400" cy="2092881"/>
          </a:xfrm>
          <a:prstGeom prst="rect">
            <a:avLst/>
          </a:prstGeom>
          <a:noFill/>
        </p:spPr>
        <p:txBody>
          <a:bodyPr wrap="square" rtlCol="0">
            <a:spAutoFit/>
          </a:bodyPr>
          <a:lstStyle/>
          <a:p>
            <a:r>
              <a:rPr lang="en-US" sz="2600" dirty="0" smtClean="0">
                <a:effectLst>
                  <a:outerShdw blurRad="38100" dist="38100" dir="2700000" algn="tl">
                    <a:srgbClr val="000000">
                      <a:alpha val="43137"/>
                    </a:srgbClr>
                  </a:outerShdw>
                </a:effectLst>
                <a:latin typeface="+mj-lt"/>
              </a:rPr>
              <a:t>… from the going forth of the command </a:t>
            </a:r>
          </a:p>
          <a:p>
            <a:r>
              <a:rPr lang="en-US" sz="2600" dirty="0" smtClean="0">
                <a:effectLst>
                  <a:outerShdw blurRad="38100" dist="38100" dir="2700000" algn="tl">
                    <a:srgbClr val="000000">
                      <a:alpha val="43137"/>
                    </a:srgbClr>
                  </a:outerShdw>
                </a:effectLst>
                <a:latin typeface="+mj-lt"/>
              </a:rPr>
              <a:t>To restore and build Jerusalem </a:t>
            </a:r>
          </a:p>
          <a:p>
            <a:r>
              <a:rPr lang="en-US" sz="2600" dirty="0" smtClean="0">
                <a:effectLst>
                  <a:outerShdw blurRad="38100" dist="38100" dir="2700000" algn="tl">
                    <a:srgbClr val="000000">
                      <a:alpha val="43137"/>
                    </a:srgbClr>
                  </a:outerShdw>
                </a:effectLst>
                <a:latin typeface="+mj-lt"/>
              </a:rPr>
              <a:t>Until Messiah the Prince, </a:t>
            </a:r>
          </a:p>
          <a:p>
            <a:r>
              <a:rPr lang="en-US" sz="2600" i="1" dirty="0" smtClean="0">
                <a:effectLst>
                  <a:outerShdw blurRad="38100" dist="38100" dir="2700000" algn="tl">
                    <a:srgbClr val="000000">
                      <a:alpha val="43137"/>
                    </a:srgbClr>
                  </a:outerShdw>
                </a:effectLst>
                <a:latin typeface="+mj-lt"/>
              </a:rPr>
              <a:t>There shall be</a:t>
            </a:r>
            <a:r>
              <a:rPr lang="en-US" sz="2600" dirty="0" smtClean="0">
                <a:effectLst>
                  <a:outerShdw blurRad="38100" dist="38100" dir="2700000" algn="tl">
                    <a:srgbClr val="000000">
                      <a:alpha val="43137"/>
                    </a:srgbClr>
                  </a:outerShdw>
                </a:effectLst>
                <a:latin typeface="+mj-lt"/>
              </a:rPr>
              <a:t> seven weeks and sixty-two weeks </a:t>
            </a:r>
            <a:r>
              <a:rPr lang="en-US" sz="2600" dirty="0" smtClean="0">
                <a:solidFill>
                  <a:schemeClr val="bg1"/>
                </a:solidFill>
                <a:effectLst>
                  <a:outerShdw blurRad="38100" dist="38100" dir="2700000" algn="tl">
                    <a:srgbClr val="000000">
                      <a:alpha val="43137"/>
                    </a:srgbClr>
                  </a:outerShdw>
                </a:effectLst>
                <a:latin typeface="+mj-lt"/>
              </a:rPr>
              <a:t>(total of 69 weeks)</a:t>
            </a:r>
            <a:endParaRPr lang="en-US" sz="26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par>
                          <p:cTn id="13" fill="hold">
                            <p:stCondLst>
                              <p:cond delay="500"/>
                            </p:stCondLst>
                            <p:childTnLst>
                              <p:par>
                                <p:cTn id="14" presetID="16" presetClass="entr" presetSubtype="2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Horizontal)">
                                      <p:cBhvr>
                                        <p:cTn id="16" dur="500"/>
                                        <p:tgtEl>
                                          <p:spTgt spid="3">
                                            <p:txEl>
                                              <p:pRg st="1" end="1"/>
                                            </p:txEl>
                                          </p:spTgt>
                                        </p:tgtEl>
                                      </p:cBhvr>
                                    </p:animEffect>
                                  </p:childTnLst>
                                </p:cTn>
                              </p:par>
                            </p:childTnLst>
                          </p:cTn>
                        </p:par>
                        <p:par>
                          <p:cTn id="17" fill="hold">
                            <p:stCondLst>
                              <p:cond delay="1000"/>
                            </p:stCondLst>
                            <p:childTnLst>
                              <p:par>
                                <p:cTn id="18" presetID="16" presetClass="entr" presetSubtype="26"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Horizontal)">
                                      <p:cBhvr>
                                        <p:cTn id="20" dur="500"/>
                                        <p:tgtEl>
                                          <p:spTgt spid="3">
                                            <p:txEl>
                                              <p:pRg st="2" end="2"/>
                                            </p:txEl>
                                          </p:spTgt>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barn(inHorizontal)">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barn(inHorizontal)">
                                      <p:cBhvr>
                                        <p:cTn id="33" dur="500"/>
                                        <p:tgtEl>
                                          <p:spTgt spid="15">
                                            <p:txEl>
                                              <p:pRg st="0" end="0"/>
                                            </p:txEl>
                                          </p:spTgt>
                                        </p:tgtEl>
                                      </p:cBhvr>
                                    </p:animEffect>
                                  </p:childTnLst>
                                </p:cTn>
                              </p:par>
                            </p:childTnLst>
                          </p:cTn>
                        </p:par>
                        <p:par>
                          <p:cTn id="34" fill="hold">
                            <p:stCondLst>
                              <p:cond delay="500"/>
                            </p:stCondLst>
                            <p:childTnLst>
                              <p:par>
                                <p:cTn id="35" presetID="16" presetClass="entr" presetSubtype="26" fill="hold" nodeType="after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barn(inHorizontal)">
                                      <p:cBhvr>
                                        <p:cTn id="37" dur="500"/>
                                        <p:tgtEl>
                                          <p:spTgt spid="15">
                                            <p:txEl>
                                              <p:pRg st="1" end="1"/>
                                            </p:txEl>
                                          </p:spTgt>
                                        </p:tgtEl>
                                      </p:cBhvr>
                                    </p:animEffect>
                                  </p:childTnLst>
                                </p:cTn>
                              </p:par>
                            </p:childTnLst>
                          </p:cTn>
                        </p:par>
                        <p:par>
                          <p:cTn id="38" fill="hold">
                            <p:stCondLst>
                              <p:cond delay="1000"/>
                            </p:stCondLst>
                            <p:childTnLst>
                              <p:par>
                                <p:cTn id="39" presetID="16" presetClass="entr" presetSubtype="26" fill="hold" nodeType="after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barn(inHorizontal)">
                                      <p:cBhvr>
                                        <p:cTn id="41" dur="500"/>
                                        <p:tgtEl>
                                          <p:spTgt spid="15">
                                            <p:txEl>
                                              <p:pRg st="2" end="2"/>
                                            </p:txEl>
                                          </p:spTgt>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Horizontal)">
                                      <p:cBhvr>
                                        <p:cTn id="44" dur="500"/>
                                        <p:tgtEl>
                                          <p:spTgt spid="16"/>
                                        </p:tgtEl>
                                      </p:cBhvr>
                                    </p:animEffect>
                                  </p:childTnLst>
                                </p:cTn>
                              </p:par>
                            </p:childTnLst>
                          </p:cTn>
                        </p:par>
                        <p:par>
                          <p:cTn id="45" fill="hold">
                            <p:stCondLst>
                              <p:cond delay="1500"/>
                            </p:stCondLst>
                            <p:childTnLst>
                              <p:par>
                                <p:cTn id="46" presetID="9" presetClass="emph" presetSubtype="0" grpId="0" nodeType="afterEffect">
                                  <p:stCondLst>
                                    <p:cond delay="0"/>
                                  </p:stCondLst>
                                  <p:childTnLst>
                                    <p:set>
                                      <p:cBhvr rctx="PPT">
                                        <p:cTn id="47" dur="indefinite"/>
                                        <p:tgtEl>
                                          <p:spTgt spid="4"/>
                                        </p:tgtEl>
                                        <p:attrNameLst>
                                          <p:attrName>style.opacity</p:attrName>
                                        </p:attrNameLst>
                                      </p:cBhvr>
                                      <p:to>
                                        <p:strVal val="0.5"/>
                                      </p:to>
                                    </p:set>
                                    <p:animEffect filter="image" prLst="opacity: 0.5">
                                      <p:cBhvr rctx="IE">
                                        <p:cTn id="48" dur="indefinite"/>
                                        <p:tgtEl>
                                          <p:spTgt spid="4"/>
                                        </p:tgtEl>
                                      </p:cBhvr>
                                    </p:animEffect>
                                  </p:childTnLst>
                                </p:cTn>
                              </p:par>
                              <p:par>
                                <p:cTn id="49" presetID="9" presetClass="emph" presetSubtype="0" grpId="0" nodeType="withEffect">
                                  <p:stCondLst>
                                    <p:cond delay="0"/>
                                  </p:stCondLst>
                                  <p:childTnLst>
                                    <p:set>
                                      <p:cBhvr rctx="PPT">
                                        <p:cTn id="50" dur="indefinite"/>
                                        <p:tgtEl>
                                          <p:spTgt spid="11"/>
                                        </p:tgtEl>
                                        <p:attrNameLst>
                                          <p:attrName>style.opacity</p:attrName>
                                        </p:attrNameLst>
                                      </p:cBhvr>
                                      <p:to>
                                        <p:strVal val="0.5"/>
                                      </p:to>
                                    </p:set>
                                    <p:animEffect filter="image" prLst="opacity: 0.5">
                                      <p:cBhvr rctx="IE">
                                        <p:cTn id="51" dur="indefinite"/>
                                        <p:tgtEl>
                                          <p:spTgt spid="11"/>
                                        </p:tgtEl>
                                      </p:cBhvr>
                                    </p:animEffect>
                                  </p:childTnLst>
                                </p:cTn>
                              </p:par>
                              <p:par>
                                <p:cTn id="52" presetID="9" presetClass="emph" presetSubtype="0" grpId="0" nodeType="withEffect">
                                  <p:stCondLst>
                                    <p:cond delay="0"/>
                                  </p:stCondLst>
                                  <p:childTnLst>
                                    <p:set>
                                      <p:cBhvr rctx="PPT">
                                        <p:cTn id="53" dur="indefinite"/>
                                        <p:tgtEl>
                                          <p:spTgt spid="3">
                                            <p:txEl>
                                              <p:pRg st="0" end="0"/>
                                            </p:txEl>
                                          </p:spTgt>
                                        </p:tgtEl>
                                        <p:attrNameLst>
                                          <p:attrName>style.opacity</p:attrName>
                                        </p:attrNameLst>
                                      </p:cBhvr>
                                      <p:to>
                                        <p:strVal val="0.5"/>
                                      </p:to>
                                    </p:set>
                                    <p:animEffect filter="image" prLst="opacity: 0.5">
                                      <p:cBhvr rctx="IE">
                                        <p:cTn id="54" dur="indefinite"/>
                                        <p:tgtEl>
                                          <p:spTgt spid="3">
                                            <p:txEl>
                                              <p:pRg st="0" end="0"/>
                                            </p:txEl>
                                          </p:spTgt>
                                        </p:tgtEl>
                                      </p:cBhvr>
                                    </p:animEffect>
                                  </p:childTnLst>
                                </p:cTn>
                              </p:par>
                              <p:par>
                                <p:cTn id="55" presetID="9" presetClass="emph" presetSubtype="0" grpId="0" nodeType="withEffect">
                                  <p:stCondLst>
                                    <p:cond delay="0"/>
                                  </p:stCondLst>
                                  <p:childTnLst>
                                    <p:set>
                                      <p:cBhvr rctx="PPT">
                                        <p:cTn id="56" dur="indefinite"/>
                                        <p:tgtEl>
                                          <p:spTgt spid="3">
                                            <p:txEl>
                                              <p:pRg st="1" end="1"/>
                                            </p:txEl>
                                          </p:spTgt>
                                        </p:tgtEl>
                                        <p:attrNameLst>
                                          <p:attrName>style.opacity</p:attrName>
                                        </p:attrNameLst>
                                      </p:cBhvr>
                                      <p:to>
                                        <p:strVal val="0.5"/>
                                      </p:to>
                                    </p:set>
                                    <p:animEffect filter="image" prLst="opacity: 0.5">
                                      <p:cBhvr rctx="IE">
                                        <p:cTn id="57" dur="indefinite"/>
                                        <p:tgtEl>
                                          <p:spTgt spid="3">
                                            <p:txEl>
                                              <p:pRg st="1" end="1"/>
                                            </p:txEl>
                                          </p:spTgt>
                                        </p:tgtEl>
                                      </p:cBhvr>
                                    </p:animEffect>
                                  </p:childTnLst>
                                </p:cTn>
                              </p:par>
                              <p:par>
                                <p:cTn id="58" presetID="9" presetClass="emph" presetSubtype="0" grpId="0" nodeType="withEffect">
                                  <p:stCondLst>
                                    <p:cond delay="0"/>
                                  </p:stCondLst>
                                  <p:childTnLst>
                                    <p:set>
                                      <p:cBhvr rctx="PPT">
                                        <p:cTn id="59" dur="indefinite"/>
                                        <p:tgtEl>
                                          <p:spTgt spid="3">
                                            <p:txEl>
                                              <p:pRg st="2" end="2"/>
                                            </p:txEl>
                                          </p:spTgt>
                                        </p:tgtEl>
                                        <p:attrNameLst>
                                          <p:attrName>style.opacity</p:attrName>
                                        </p:attrNameLst>
                                      </p:cBhvr>
                                      <p:to>
                                        <p:strVal val="0.5"/>
                                      </p:to>
                                    </p:set>
                                    <p:animEffect filter="image" prLst="opacity: 0.5">
                                      <p:cBhvr rctx="IE">
                                        <p:cTn id="60" dur="indefinite"/>
                                        <p:tgtEl>
                                          <p:spTgt spid="3">
                                            <p:txEl>
                                              <p:pRg st="2" end="2"/>
                                            </p:txEl>
                                          </p:spTgt>
                                        </p:tgtEl>
                                      </p:cBhvr>
                                    </p:animEffect>
                                  </p:childTnLst>
                                </p:cTn>
                              </p:par>
                              <p:par>
                                <p:cTn id="61" presetID="9" presetClass="emph" presetSubtype="0" grpId="1" nodeType="withEffect">
                                  <p:stCondLst>
                                    <p:cond delay="0"/>
                                  </p:stCondLst>
                                  <p:childTnLst>
                                    <p:set>
                                      <p:cBhvr rctx="PPT">
                                        <p:cTn id="62" dur="indefinite"/>
                                        <p:tgtEl>
                                          <p:spTgt spid="12"/>
                                        </p:tgtEl>
                                        <p:attrNameLst>
                                          <p:attrName>style.opacity</p:attrName>
                                        </p:attrNameLst>
                                      </p:cBhvr>
                                      <p:to>
                                        <p:strVal val="0.5"/>
                                      </p:to>
                                    </p:set>
                                    <p:animEffect filter="image" prLst="opacity: 0.5">
                                      <p:cBhvr rctx="IE">
                                        <p:cTn id="63" dur="indefinite"/>
                                        <p:tgtEl>
                                          <p:spTgt spid="12"/>
                                        </p:tgtEl>
                                      </p:cBhvr>
                                    </p:animEffect>
                                  </p:childTnLst>
                                </p:cTn>
                              </p:par>
                              <p:par>
                                <p:cTn id="64" presetID="9" presetClass="emph" presetSubtype="0" grpId="0" nodeType="withEffect">
                                  <p:stCondLst>
                                    <p:cond delay="0"/>
                                  </p:stCondLst>
                                  <p:childTnLst>
                                    <p:set>
                                      <p:cBhvr rctx="PPT">
                                        <p:cTn id="65" dur="indefinite"/>
                                        <p:tgtEl>
                                          <p:spTgt spid="5">
                                            <p:txEl>
                                              <p:pRg st="0" end="0"/>
                                            </p:txEl>
                                          </p:spTgt>
                                        </p:tgtEl>
                                        <p:attrNameLst>
                                          <p:attrName>style.opacity</p:attrName>
                                        </p:attrNameLst>
                                      </p:cBhvr>
                                      <p:to>
                                        <p:strVal val="0.5"/>
                                      </p:to>
                                    </p:set>
                                    <p:animEffect filter="image" prLst="opacity: 0.5">
                                      <p:cBhvr rctx="IE">
                                        <p:cTn id="66" dur="indefinite"/>
                                        <p:tgtEl>
                                          <p:spTgt spid="5">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inHorizontal)">
                                      <p:cBhvr>
                                        <p:cTn id="71" dur="500"/>
                                        <p:tgtEl>
                                          <p:spTgt spid="17"/>
                                        </p:tgtEl>
                                      </p:cBhvr>
                                    </p:animEffect>
                                  </p:childTnLst>
                                </p:cTn>
                              </p:par>
                            </p:childTnLst>
                          </p:cTn>
                        </p:par>
                        <p:par>
                          <p:cTn id="72" fill="hold">
                            <p:stCondLst>
                              <p:cond delay="500"/>
                            </p:stCondLst>
                            <p:childTnLst>
                              <p:par>
                                <p:cTn id="73" presetID="9" presetClass="emph" presetSubtype="0" grpId="0" nodeType="afterEffect">
                                  <p:stCondLst>
                                    <p:cond delay="0"/>
                                  </p:stCondLst>
                                  <p:childTnLst>
                                    <p:set>
                                      <p:cBhvr rctx="PPT">
                                        <p:cTn id="74" dur="indefinite"/>
                                        <p:tgtEl>
                                          <p:spTgt spid="15">
                                            <p:txEl>
                                              <p:pRg st="0" end="0"/>
                                            </p:txEl>
                                          </p:spTgt>
                                        </p:tgtEl>
                                        <p:attrNameLst>
                                          <p:attrName>style.opacity</p:attrName>
                                        </p:attrNameLst>
                                      </p:cBhvr>
                                      <p:to>
                                        <p:strVal val="0.5"/>
                                      </p:to>
                                    </p:set>
                                    <p:animEffect filter="image" prLst="opacity: 0.5">
                                      <p:cBhvr rctx="IE">
                                        <p:cTn id="75" dur="indefinite"/>
                                        <p:tgtEl>
                                          <p:spTgt spid="15">
                                            <p:txEl>
                                              <p:pRg st="0" end="0"/>
                                            </p:txEl>
                                          </p:spTgt>
                                        </p:tgtEl>
                                      </p:cBhvr>
                                    </p:animEffect>
                                  </p:childTnLst>
                                </p:cTn>
                              </p:par>
                            </p:childTnLst>
                          </p:cTn>
                        </p:par>
                        <p:par>
                          <p:cTn id="76" fill="hold">
                            <p:stCondLst>
                              <p:cond delay="500"/>
                            </p:stCondLst>
                            <p:childTnLst>
                              <p:par>
                                <p:cTn id="77" presetID="9" presetClass="emph" presetSubtype="0" grpId="0" nodeType="afterEffect">
                                  <p:stCondLst>
                                    <p:cond delay="0"/>
                                  </p:stCondLst>
                                  <p:childTnLst>
                                    <p:set>
                                      <p:cBhvr rctx="PPT">
                                        <p:cTn id="78" dur="indefinite"/>
                                        <p:tgtEl>
                                          <p:spTgt spid="15">
                                            <p:txEl>
                                              <p:pRg st="1" end="1"/>
                                            </p:txEl>
                                          </p:spTgt>
                                        </p:tgtEl>
                                        <p:attrNameLst>
                                          <p:attrName>style.opacity</p:attrName>
                                        </p:attrNameLst>
                                      </p:cBhvr>
                                      <p:to>
                                        <p:strVal val="0.5"/>
                                      </p:to>
                                    </p:set>
                                    <p:animEffect filter="image" prLst="opacity: 0.5">
                                      <p:cBhvr rctx="IE">
                                        <p:cTn id="79" dur="indefinite"/>
                                        <p:tgtEl>
                                          <p:spTgt spid="15">
                                            <p:txEl>
                                              <p:pRg st="1" end="1"/>
                                            </p:txEl>
                                          </p:spTgt>
                                        </p:tgtEl>
                                      </p:cBhvr>
                                    </p:animEffect>
                                  </p:childTnLst>
                                </p:cTn>
                              </p:par>
                            </p:childTnLst>
                          </p:cTn>
                        </p:par>
                        <p:par>
                          <p:cTn id="80" fill="hold">
                            <p:stCondLst>
                              <p:cond delay="500"/>
                            </p:stCondLst>
                            <p:childTnLst>
                              <p:par>
                                <p:cTn id="81" presetID="9" presetClass="emph" presetSubtype="0" grpId="0" nodeType="afterEffect">
                                  <p:stCondLst>
                                    <p:cond delay="0"/>
                                  </p:stCondLst>
                                  <p:childTnLst>
                                    <p:set>
                                      <p:cBhvr rctx="PPT">
                                        <p:cTn id="82" dur="indefinite"/>
                                        <p:tgtEl>
                                          <p:spTgt spid="15">
                                            <p:txEl>
                                              <p:pRg st="2" end="2"/>
                                            </p:txEl>
                                          </p:spTgt>
                                        </p:tgtEl>
                                        <p:attrNameLst>
                                          <p:attrName>style.opacity</p:attrName>
                                        </p:attrNameLst>
                                      </p:cBhvr>
                                      <p:to>
                                        <p:strVal val="0.5"/>
                                      </p:to>
                                    </p:set>
                                    <p:animEffect filter="image" prLst="opacity: 0.5">
                                      <p:cBhvr rctx="IE">
                                        <p:cTn id="83" dur="indefinite"/>
                                        <p:tgtEl>
                                          <p:spTgt spid="15">
                                            <p:txEl>
                                              <p:pRg st="2" end="2"/>
                                            </p:txEl>
                                          </p:spTgt>
                                        </p:tgtEl>
                                      </p:cBhvr>
                                    </p:animEffect>
                                  </p:childTnLst>
                                </p:cTn>
                              </p:par>
                              <p:par>
                                <p:cTn id="84" presetID="9" presetClass="emph" presetSubtype="0" grpId="1" nodeType="withEffect">
                                  <p:stCondLst>
                                    <p:cond delay="0"/>
                                  </p:stCondLst>
                                  <p:childTnLst>
                                    <p:set>
                                      <p:cBhvr rctx="PPT">
                                        <p:cTn id="85" dur="indefinite"/>
                                        <p:tgtEl>
                                          <p:spTgt spid="16"/>
                                        </p:tgtEl>
                                        <p:attrNameLst>
                                          <p:attrName>style.opacity</p:attrName>
                                        </p:attrNameLst>
                                      </p:cBhvr>
                                      <p:to>
                                        <p:strVal val="0.5"/>
                                      </p:to>
                                    </p:set>
                                    <p:animEffect filter="image" prLst="opacity: 0.5">
                                      <p:cBhvr rctx="IE">
                                        <p:cTn id="86" dur="indefinite"/>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6"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inHorizontal)">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allAtOnce"/>
      <p:bldP spid="5" grpId="0" build="allAtOnce"/>
      <p:bldP spid="10" grpId="0"/>
      <p:bldP spid="11" grpId="0"/>
      <p:bldP spid="12" grpId="0"/>
      <p:bldP spid="12" grpId="1"/>
      <p:bldP spid="15" grpId="0" build="allAtOnce"/>
      <p:bldP spid="16" grpId="0"/>
      <p:bldP spid="16" grpId="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4708981"/>
          </a:xfrm>
          <a:prstGeom prst="rect">
            <a:avLst/>
          </a:prstGeom>
          <a:noFill/>
        </p:spPr>
        <p:txBody>
          <a:bodyPr wrap="square" rtlCol="0">
            <a:spAutoFit/>
          </a:bodyPr>
          <a:lstStyle/>
          <a:p>
            <a:r>
              <a:rPr lang="en-US" sz="3000" dirty="0" smtClean="0">
                <a:solidFill>
                  <a:schemeClr val="bg1"/>
                </a:solidFill>
                <a:effectLst>
                  <a:outerShdw blurRad="38100" dist="38100" dir="2700000" algn="tl">
                    <a:srgbClr val="000000">
                      <a:alpha val="43137"/>
                    </a:srgbClr>
                  </a:outerShdw>
                </a:effectLst>
                <a:latin typeface="+mj-lt"/>
              </a:rPr>
              <a:t>Luke 19:41-44 ~ </a:t>
            </a:r>
            <a:r>
              <a:rPr lang="en-US" sz="3000" baseline="30000" dirty="0" smtClean="0">
                <a:solidFill>
                  <a:schemeClr val="bg1"/>
                </a:solidFill>
                <a:effectLst>
                  <a:outerShdw blurRad="38100" dist="38100" dir="2700000" algn="tl">
                    <a:srgbClr val="000000">
                      <a:alpha val="43137"/>
                    </a:srgbClr>
                  </a:outerShdw>
                </a:effectLst>
                <a:latin typeface="+mj-lt"/>
              </a:rPr>
              <a:t>41</a:t>
            </a:r>
            <a:r>
              <a:rPr lang="en-US" sz="3000" dirty="0" smtClean="0">
                <a:solidFill>
                  <a:schemeClr val="bg1"/>
                </a:solidFill>
                <a:effectLst>
                  <a:outerShdw blurRad="38100" dist="38100" dir="2700000" algn="tl">
                    <a:srgbClr val="000000">
                      <a:alpha val="43137"/>
                    </a:srgbClr>
                  </a:outerShdw>
                </a:effectLst>
                <a:latin typeface="+mj-lt"/>
              </a:rPr>
              <a:t> </a:t>
            </a:r>
            <a:r>
              <a:rPr lang="en-US" sz="3000" dirty="0" smtClean="0">
                <a:effectLst>
                  <a:outerShdw blurRad="38100" dist="38100" dir="2700000" algn="tl">
                    <a:srgbClr val="000000">
                      <a:alpha val="43137"/>
                    </a:srgbClr>
                  </a:outerShdw>
                </a:effectLst>
                <a:latin typeface="+mj-lt"/>
              </a:rPr>
              <a:t>Now as He drew near, He saw the city and wept over it, </a:t>
            </a:r>
            <a:r>
              <a:rPr lang="en-US" sz="3000" baseline="30000" dirty="0" smtClean="0">
                <a:solidFill>
                  <a:schemeClr val="bg1"/>
                </a:solidFill>
                <a:effectLst>
                  <a:outerShdw blurRad="38100" dist="38100" dir="2700000" algn="tl">
                    <a:srgbClr val="000000">
                      <a:alpha val="43137"/>
                    </a:srgbClr>
                  </a:outerShdw>
                </a:effectLst>
                <a:latin typeface="+mj-lt"/>
              </a:rPr>
              <a:t>42</a:t>
            </a:r>
            <a:r>
              <a:rPr lang="en-US" sz="3000" dirty="0" smtClean="0">
                <a:effectLst>
                  <a:outerShdw blurRad="38100" dist="38100" dir="2700000" algn="tl">
                    <a:srgbClr val="000000">
                      <a:alpha val="43137"/>
                    </a:srgbClr>
                  </a:outerShdw>
                </a:effectLst>
                <a:latin typeface="+mj-lt"/>
              </a:rPr>
              <a:t> saying, “If you had known, even you, especially in this your day, the things </a:t>
            </a:r>
            <a:r>
              <a:rPr lang="en-US" sz="3000" i="1" dirty="0" smtClean="0">
                <a:effectLst>
                  <a:outerShdw blurRad="38100" dist="38100" dir="2700000" algn="tl">
                    <a:srgbClr val="000000">
                      <a:alpha val="43137"/>
                    </a:srgbClr>
                  </a:outerShdw>
                </a:effectLst>
                <a:latin typeface="+mj-lt"/>
              </a:rPr>
              <a:t>that</a:t>
            </a:r>
            <a:r>
              <a:rPr lang="en-US" sz="3000" dirty="0" smtClean="0">
                <a:effectLst>
                  <a:outerShdw blurRad="38100" dist="38100" dir="2700000" algn="tl">
                    <a:srgbClr val="000000">
                      <a:alpha val="43137"/>
                    </a:srgbClr>
                  </a:outerShdw>
                </a:effectLst>
                <a:latin typeface="+mj-lt"/>
              </a:rPr>
              <a:t> </a:t>
            </a:r>
            <a:r>
              <a:rPr lang="en-US" sz="3000" i="1" dirty="0" smtClean="0">
                <a:effectLst>
                  <a:outerShdw blurRad="38100" dist="38100" dir="2700000" algn="tl">
                    <a:srgbClr val="000000">
                      <a:alpha val="43137"/>
                    </a:srgbClr>
                  </a:outerShdw>
                </a:effectLst>
                <a:latin typeface="+mj-lt"/>
              </a:rPr>
              <a:t>make</a:t>
            </a:r>
            <a:r>
              <a:rPr lang="en-US" sz="3000" dirty="0" smtClean="0">
                <a:effectLst>
                  <a:outerShdw blurRad="38100" dist="38100" dir="2700000" algn="tl">
                    <a:srgbClr val="000000">
                      <a:alpha val="43137"/>
                    </a:srgbClr>
                  </a:outerShdw>
                </a:effectLst>
                <a:latin typeface="+mj-lt"/>
              </a:rPr>
              <a:t> for your peace! But now they are hidden from your eyes. </a:t>
            </a:r>
            <a:r>
              <a:rPr lang="en-US" sz="3000" baseline="30000" dirty="0" smtClean="0">
                <a:solidFill>
                  <a:schemeClr val="bg1"/>
                </a:solidFill>
                <a:effectLst>
                  <a:outerShdw blurRad="38100" dist="38100" dir="2700000" algn="tl">
                    <a:srgbClr val="000000">
                      <a:alpha val="43137"/>
                    </a:srgbClr>
                  </a:outerShdw>
                </a:effectLst>
                <a:latin typeface="+mj-lt"/>
              </a:rPr>
              <a:t>43</a:t>
            </a:r>
            <a:r>
              <a:rPr lang="en-US" sz="3000" dirty="0" smtClean="0">
                <a:effectLst>
                  <a:outerShdw blurRad="38100" dist="38100" dir="2700000" algn="tl">
                    <a:srgbClr val="000000">
                      <a:alpha val="43137"/>
                    </a:srgbClr>
                  </a:outerShdw>
                </a:effectLst>
                <a:latin typeface="+mj-lt"/>
              </a:rPr>
              <a:t> For days will come upon you when your enemies will build an embankment around you, surround you and close you in on every side, </a:t>
            </a:r>
            <a:r>
              <a:rPr lang="en-US" sz="3000" baseline="30000" dirty="0" smtClean="0">
                <a:solidFill>
                  <a:schemeClr val="bg1"/>
                </a:solidFill>
                <a:effectLst>
                  <a:outerShdw blurRad="38100" dist="38100" dir="2700000" algn="tl">
                    <a:srgbClr val="000000">
                      <a:alpha val="43137"/>
                    </a:srgbClr>
                  </a:outerShdw>
                </a:effectLst>
                <a:latin typeface="+mj-lt"/>
              </a:rPr>
              <a:t>44</a:t>
            </a:r>
            <a:r>
              <a:rPr lang="en-US" sz="3000" dirty="0" smtClean="0">
                <a:effectLst>
                  <a:outerShdw blurRad="38100" dist="38100" dir="2700000" algn="tl">
                    <a:srgbClr val="000000">
                      <a:alpha val="43137"/>
                    </a:srgbClr>
                  </a:outerShdw>
                </a:effectLst>
                <a:latin typeface="+mj-lt"/>
              </a:rPr>
              <a:t> and level you, and your children within you, to the ground; and they will not leave in you one stone upon another, because you did not know the time of your visitation.” </a:t>
            </a:r>
            <a:endParaRPr lang="en-US" sz="30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12:9-26</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2973</TotalTime>
  <Words>980</Words>
  <Application>Microsoft Office PowerPoint</Application>
  <PresentationFormat>On-screen Show (4:3)</PresentationFormat>
  <Paragraphs>78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Times New Yorker</vt:lpstr>
      <vt:lpstr>Times New Roman</vt:lpstr>
      <vt:lpstr>AR ESSENCE</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186</cp:revision>
  <dcterms:created xsi:type="dcterms:W3CDTF">2010-12-02T11:40:36Z</dcterms:created>
  <dcterms:modified xsi:type="dcterms:W3CDTF">2010-12-06T17:15:43Z</dcterms:modified>
</cp:coreProperties>
</file>