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87" r:id="rId3"/>
    <p:sldId id="273" r:id="rId4"/>
    <p:sldId id="269" r:id="rId5"/>
    <p:sldId id="290" r:id="rId6"/>
    <p:sldId id="291" r:id="rId7"/>
    <p:sldId id="268" r:id="rId8"/>
    <p:sldId id="276" r:id="rId9"/>
    <p:sldId id="275" r:id="rId10"/>
    <p:sldId id="274" r:id="rId11"/>
    <p:sldId id="285" r:id="rId12"/>
    <p:sldId id="286" r:id="rId13"/>
    <p:sldId id="277" r:id="rId14"/>
    <p:sldId id="278" r:id="rId15"/>
    <p:sldId id="257" r:id="rId16"/>
    <p:sldId id="270" r:id="rId17"/>
    <p:sldId id="283" r:id="rId18"/>
    <p:sldId id="284" r:id="rId19"/>
    <p:sldId id="279" r:id="rId20"/>
    <p:sldId id="280" r:id="rId21"/>
    <p:sldId id="281" r:id="rId22"/>
    <p:sldId id="282" r:id="rId23"/>
    <p:sldId id="288" r:id="rId24"/>
    <p:sldId id="289" r:id="rId25"/>
    <p:sldId id="271" r:id="rId26"/>
    <p:sldId id="272" r:id="rId27"/>
  </p:sldIdLst>
  <p:sldSz cx="9144000" cy="6858000" type="screen4x3"/>
  <p:notesSz cx="6858000" cy="9144000"/>
  <p:embeddedFontLst>
    <p:embeddedFont>
      <p:font typeface="Times New Yorker" charset="0"/>
      <p:regular r:id="rId28"/>
    </p:embeddedFont>
    <p:embeddedFont>
      <p:font typeface="AR ESSENCE" pitchFamily="2"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xmlns:mc="http://schemas.openxmlformats.org/markup-compatibility/2006" xmlns:a14="http://schemas.microsoft.com/office/drawing/2010/main" val="FF0000" mc:Ignorable=""/>
        </p14:laserClr>
      </p:ext>
      <p:ext uri="{2FDB2607-1784-4EEB-B798-7EB5836EED8A}">
        <p14:showMediaCtrls xmlns="" xmlns:p14="http://schemas.microsoft.com/office/powerpoint/2010/main" val="1"/>
      </p:ext>
    </p:extLst>
  </p:showPr>
  <p:clrMru>
    <a:srgbClr val="633D22"/>
    <a:srgbClr val="634722"/>
    <a:srgbClr val="7B5429"/>
    <a:srgbClr val="482400"/>
    <a:srgbClr val="FFFFFF"/>
    <a:srgbClr val="663300"/>
    <a:srgbClr val="2E1700"/>
    <a:srgbClr val="C0504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1938" y="-7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0F23A8-8241-4E4E-A7B2-A7973A729C1B}" type="datetimeFigureOut">
              <a:rPr lang="en-US" smtClean="0"/>
              <a:pPr/>
              <a:t>11/29/2010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F23A8-8241-4E4E-A7B2-A7973A729C1B}" type="datetimeFigureOut">
              <a:rPr lang="en-US" smtClean="0"/>
              <a:pPr/>
              <a:t>11/29/2010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F23A8-8241-4E4E-A7B2-A7973A729C1B}" type="datetimeFigureOut">
              <a:rPr lang="en-US" smtClean="0"/>
              <a:pPr/>
              <a:t>11/29/2010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F23A8-8241-4E4E-A7B2-A7973A729C1B}" type="datetimeFigureOut">
              <a:rPr lang="en-US" smtClean="0"/>
              <a:pPr/>
              <a:t>11/29/2010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0F23A8-8241-4E4E-A7B2-A7973A729C1B}" type="datetimeFigureOut">
              <a:rPr lang="en-US" smtClean="0"/>
              <a:pPr/>
              <a:t>11/29/2010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0F23A8-8241-4E4E-A7B2-A7973A729C1B}" type="datetimeFigureOut">
              <a:rPr lang="en-US" smtClean="0"/>
              <a:pPr/>
              <a:t>11/29/2010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0F23A8-8241-4E4E-A7B2-A7973A729C1B}" type="datetimeFigureOut">
              <a:rPr lang="en-US" smtClean="0"/>
              <a:pPr/>
              <a:t>11/29/2010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0F23A8-8241-4E4E-A7B2-A7973A729C1B}" type="datetimeFigureOut">
              <a:rPr lang="en-US" smtClean="0"/>
              <a:pPr/>
              <a:t>11/29/2010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0F23A8-8241-4E4E-A7B2-A7973A729C1B}" type="datetimeFigureOut">
              <a:rPr lang="en-US" smtClean="0"/>
              <a:pPr/>
              <a:t>11/29/2010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F23A8-8241-4E4E-A7B2-A7973A729C1B}" type="datetimeFigureOut">
              <a:rPr lang="en-US" smtClean="0"/>
              <a:pPr/>
              <a:t>11/29/2010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F23A8-8241-4E4E-A7B2-A7973A729C1B}" type="datetimeFigureOut">
              <a:rPr lang="en-US" smtClean="0"/>
              <a:pPr/>
              <a:t>11/29/2010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0F23A8-8241-4E4E-A7B2-A7973A729C1B}" type="datetimeFigureOut">
              <a:rPr lang="en-US" smtClean="0"/>
              <a:pPr/>
              <a:t>11/29/2010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6923D-D558-4435-B725-A84DB54A17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plit dir="in"/>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11:46-12:8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11:46-12:8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1569660"/>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"Are we predetermined to be Arminians, or do we have a choice as to whether we are Calvinists or not?" </a:t>
            </a:r>
            <a:r>
              <a:rPr lang="en-US" sz="3200" dirty="0" smtClean="0">
                <a:effectLst>
                  <a:outerShdw blurRad="38100" dist="38100" dir="2700000" algn="tl">
                    <a:srgbClr val="000000">
                      <a:alpha val="43137"/>
                    </a:srgbClr>
                  </a:outerShdw>
                </a:effectLst>
                <a:latin typeface="+mj-lt"/>
              </a:rPr>
              <a:t>– Ray Stedman</a:t>
            </a:r>
            <a:endParaRPr lang="en-US" sz="3200" dirty="0">
              <a:effectLst>
                <a:outerShdw blurRad="38100" dist="38100" dir="2700000" algn="tl">
                  <a:srgbClr val="000000">
                    <a:alpha val="43137"/>
                  </a:srgbClr>
                </a:outerShdw>
              </a:effectLst>
              <a:latin typeface="+mj-lt"/>
            </a:endParaRPr>
          </a:p>
        </p:txBody>
      </p:sp>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11:46-12:8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11:46-12:8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11:46-12:8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pic>
        <p:nvPicPr>
          <p:cNvPr id="10" name="Picture 9" descr="Israel3.bmp"/>
          <p:cNvPicPr>
            <a:picLocks noChangeAspect="1"/>
          </p:cNvPicPr>
          <p:nvPr/>
        </p:nvPicPr>
        <p:blipFill>
          <a:blip r:embed="rId2" cstate="print"/>
          <a:srcRect l="5481" t="9533" b="6420"/>
          <a:stretch>
            <a:fillRect/>
          </a:stretch>
        </p:blipFill>
        <p:spPr>
          <a:xfrm>
            <a:off x="1295400" y="838199"/>
            <a:ext cx="6553200" cy="5050817"/>
          </a:xfrm>
          <a:prstGeom prst="rect">
            <a:avLst/>
          </a:prstGeom>
          <a:effectLst>
            <a:softEdge rad="127000"/>
          </a:effectLst>
        </p:spPr>
      </p:pic>
      <p:grpSp>
        <p:nvGrpSpPr>
          <p:cNvPr id="14" name="Group 13"/>
          <p:cNvGrpSpPr/>
          <p:nvPr/>
        </p:nvGrpSpPr>
        <p:grpSpPr>
          <a:xfrm>
            <a:off x="3413760" y="3697224"/>
            <a:ext cx="1219200" cy="451926"/>
            <a:chOff x="3413760" y="3697224"/>
            <a:chExt cx="1219200" cy="451926"/>
          </a:xfrm>
        </p:grpSpPr>
        <p:sp>
          <p:nvSpPr>
            <p:cNvPr id="11" name="Oval 10"/>
            <p:cNvSpPr/>
            <p:nvPr/>
          </p:nvSpPr>
          <p:spPr>
            <a:xfrm>
              <a:off x="4319016" y="3697224"/>
              <a:ext cx="76200" cy="762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13760" y="3749040"/>
              <a:ext cx="1219200" cy="400110"/>
            </a:xfrm>
            <a:prstGeom prst="rect">
              <a:avLst/>
            </a:prstGeom>
            <a:noFill/>
          </p:spPr>
          <p:txBody>
            <a:bodyPr wrap="square" rtlCol="0">
              <a:spAutoFit/>
            </a:bodyPr>
            <a:lstStyle/>
            <a:p>
              <a:r>
                <a:rPr lang="en-US" sz="2000" dirty="0" smtClean="0">
                  <a:solidFill>
                    <a:srgbClr val="FFFF00"/>
                  </a:solidFill>
                  <a:effectLst>
                    <a:outerShdw blurRad="38100" dist="38100" dir="2700000" algn="tl">
                      <a:srgbClr val="000000">
                        <a:alpha val="43137"/>
                      </a:srgbClr>
                    </a:outerShdw>
                  </a:effectLst>
                  <a:latin typeface="AR ESSENCE" pitchFamily="2" charset="0"/>
                </a:rPr>
                <a:t>Jerusalem</a:t>
              </a:r>
              <a:endParaRPr lang="en-US" sz="2000" dirty="0">
                <a:solidFill>
                  <a:srgbClr val="FFFF00"/>
                </a:solidFill>
                <a:effectLst>
                  <a:outerShdw blurRad="38100" dist="38100" dir="2700000" algn="tl">
                    <a:srgbClr val="000000">
                      <a:alpha val="43137"/>
                    </a:srgbClr>
                  </a:outerShdw>
                </a:effectLst>
                <a:latin typeface="AR ESSENCE" pitchFamily="2" charset="0"/>
              </a:endParaRPr>
            </a:p>
          </p:txBody>
        </p:sp>
      </p:grpSp>
      <p:grpSp>
        <p:nvGrpSpPr>
          <p:cNvPr id="16" name="Group 15"/>
          <p:cNvGrpSpPr/>
          <p:nvPr/>
        </p:nvGrpSpPr>
        <p:grpSpPr>
          <a:xfrm>
            <a:off x="3822192" y="2952690"/>
            <a:ext cx="990600" cy="476310"/>
            <a:chOff x="3810000" y="2952690"/>
            <a:chExt cx="990600" cy="476310"/>
          </a:xfrm>
        </p:grpSpPr>
        <p:sp>
          <p:nvSpPr>
            <p:cNvPr id="12" name="Oval 11"/>
            <p:cNvSpPr/>
            <p:nvPr/>
          </p:nvSpPr>
          <p:spPr>
            <a:xfrm>
              <a:off x="4367784" y="3352800"/>
              <a:ext cx="76200" cy="762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810000" y="2952690"/>
              <a:ext cx="990600" cy="400110"/>
            </a:xfrm>
            <a:prstGeom prst="rect">
              <a:avLst/>
            </a:prstGeom>
            <a:noFill/>
          </p:spPr>
          <p:txBody>
            <a:bodyPr wrap="square" rtlCol="0">
              <a:spAutoFit/>
            </a:bodyPr>
            <a:lstStyle/>
            <a:p>
              <a:r>
                <a:rPr lang="en-US" sz="2000" dirty="0" smtClean="0">
                  <a:solidFill>
                    <a:srgbClr val="FFFF00"/>
                  </a:solidFill>
                  <a:effectLst>
                    <a:outerShdw blurRad="38100" dist="38100" dir="2700000" algn="tl">
                      <a:srgbClr val="000000">
                        <a:alpha val="43137"/>
                      </a:srgbClr>
                    </a:outerShdw>
                  </a:effectLst>
                  <a:latin typeface="AR ESSENCE" pitchFamily="2" charset="0"/>
                </a:rPr>
                <a:t>Ephraim</a:t>
              </a:r>
              <a:endParaRPr lang="en-US" sz="2000" dirty="0">
                <a:solidFill>
                  <a:srgbClr val="FFFF00"/>
                </a:solidFill>
                <a:effectLst>
                  <a:outerShdw blurRad="38100" dist="38100" dir="2700000" algn="tl">
                    <a:srgbClr val="000000">
                      <a:alpha val="43137"/>
                    </a:srgbClr>
                  </a:outerShdw>
                </a:effectLst>
                <a:latin typeface="AR ESSENCE" pitchFamily="2" charset="0"/>
              </a:endParaRPr>
            </a:p>
          </p:txBody>
        </p:sp>
      </p:grpSp>
      <p:sp>
        <p:nvSpPr>
          <p:cNvPr id="17" name="Freeform 16"/>
          <p:cNvSpPr/>
          <p:nvPr/>
        </p:nvSpPr>
        <p:spPr>
          <a:xfrm>
            <a:off x="4352544" y="3389376"/>
            <a:ext cx="73152" cy="341376"/>
          </a:xfrm>
          <a:custGeom>
            <a:avLst/>
            <a:gdLst>
              <a:gd name="connsiteX0" fmla="*/ 0 w 73152"/>
              <a:gd name="connsiteY0" fmla="*/ 341376 h 341376"/>
              <a:gd name="connsiteX1" fmla="*/ 73152 w 73152"/>
              <a:gd name="connsiteY1" fmla="*/ 256032 h 341376"/>
              <a:gd name="connsiteX2" fmla="*/ 73152 w 73152"/>
              <a:gd name="connsiteY2" fmla="*/ 134112 h 341376"/>
              <a:gd name="connsiteX3" fmla="*/ 73152 w 73152"/>
              <a:gd name="connsiteY3" fmla="*/ 24384 h 341376"/>
              <a:gd name="connsiteX4" fmla="*/ 60960 w 73152"/>
              <a:gd name="connsiteY4" fmla="*/ 0 h 341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 h="341376">
                <a:moveTo>
                  <a:pt x="0" y="341376"/>
                </a:moveTo>
                <a:lnTo>
                  <a:pt x="73152" y="256032"/>
                </a:lnTo>
                <a:lnTo>
                  <a:pt x="73152" y="134112"/>
                </a:lnTo>
                <a:lnTo>
                  <a:pt x="73152" y="24384"/>
                </a:lnTo>
                <a:lnTo>
                  <a:pt x="60960" y="0"/>
                </a:lnTo>
              </a:path>
            </a:pathLst>
          </a:cu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par>
                          <p:cTn id="8" fill="hold">
                            <p:stCondLst>
                              <p:cond delay="0"/>
                            </p:stCondLst>
                            <p:childTnLst>
                              <p:par>
                                <p:cTn id="9" presetID="53"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par>
                          <p:cTn id="19" fill="hold">
                            <p:stCondLst>
                              <p:cond delay="500"/>
                            </p:stCondLst>
                            <p:childTnLst>
                              <p:par>
                                <p:cTn id="20" presetID="53"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11:46-12:8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AR ESSENCE" pitchFamily="2" charset="0"/>
              </a:rPr>
              <a:t>In Luke chapter 10, she served and complained</a:t>
            </a:r>
            <a:endParaRPr lang="en-US" sz="3200" dirty="0">
              <a:solidFill>
                <a:schemeClr val="bg1"/>
              </a:solidFill>
              <a:effectLst>
                <a:outerShdw blurRad="38100" dist="38100" dir="2700000" algn="tl">
                  <a:srgbClr val="000000">
                    <a:alpha val="43137"/>
                  </a:srgbClr>
                </a:outerShdw>
              </a:effectLst>
              <a:latin typeface="AR ESSENCE" pitchFamily="2" charset="0"/>
            </a:endParaRPr>
          </a:p>
        </p:txBody>
      </p:sp>
      <p:sp>
        <p:nvSpPr>
          <p:cNvPr id="3" name="TextBox 2"/>
          <p:cNvSpPr txBox="1"/>
          <p:nvPr/>
        </p:nvSpPr>
        <p:spPr>
          <a:xfrm>
            <a:off x="457200" y="1440669"/>
            <a:ext cx="8229600" cy="1077218"/>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AR ESSENCE" pitchFamily="2" charset="0"/>
              </a:rPr>
              <a:t>In John chapter 11, she met the Resurrection and the Life</a:t>
            </a:r>
            <a:endParaRPr lang="en-US" sz="3200" dirty="0">
              <a:solidFill>
                <a:schemeClr val="bg1"/>
              </a:solidFill>
              <a:effectLst>
                <a:outerShdw blurRad="38100" dist="38100" dir="2700000" algn="tl">
                  <a:srgbClr val="000000">
                    <a:alpha val="43137"/>
                  </a:srgbClr>
                </a:outerShdw>
              </a:effectLst>
              <a:latin typeface="AR ESSENCE" pitchFamily="2" charset="0"/>
            </a:endParaRPr>
          </a:p>
        </p:txBody>
      </p:sp>
      <p:sp>
        <p:nvSpPr>
          <p:cNvPr id="6" name="TextBox 5"/>
          <p:cNvSpPr txBox="1"/>
          <p:nvPr/>
        </p:nvSpPr>
        <p:spPr>
          <a:xfrm>
            <a:off x="457200" y="2410968"/>
            <a:ext cx="82296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AR ESSENCE" pitchFamily="2" charset="0"/>
              </a:rPr>
              <a:t>In John chapter 12, she served without complaining </a:t>
            </a:r>
            <a:endParaRPr lang="en-US" sz="3200" dirty="0">
              <a:solidFill>
                <a:schemeClr val="bg1"/>
              </a:solidFill>
              <a:effectLst>
                <a:outerShdw blurRad="38100" dist="38100" dir="2700000" algn="tl">
                  <a:srgbClr val="000000">
                    <a:alpha val="43137"/>
                  </a:srgbClr>
                </a:outerShdw>
              </a:effectLst>
              <a:latin typeface="AR ESSENCE" pitchFamily="2" charset="0"/>
            </a:endParaRPr>
          </a:p>
        </p:txBody>
      </p:sp>
      <p:sp>
        <p:nvSpPr>
          <p:cNvPr id="10" name="TextBox 9"/>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11:46-12:8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0"/>
                                        </p:tgtEl>
                                        <p:attrNameLst>
                                          <p:attrName>style.opacity</p:attrName>
                                        </p:attrNameLst>
                                      </p:cBhvr>
                                      <p:to>
                                        <p:strVal val="0.4"/>
                                      </p:to>
                                    </p:set>
                                    <p:animEffect filter="image" prLst="opacity: 0.4">
                                      <p:cBhvr rctx="IE">
                                        <p:cTn id="7" dur="indefinite"/>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Horizontal)">
                                      <p:cBhvr>
                                        <p:cTn id="12" dur="500"/>
                                        <p:tgtEl>
                                          <p:spTgt spid="3">
                                            <p:txEl>
                                              <p:pRg st="0" end="0"/>
                                            </p:txEl>
                                          </p:spTgt>
                                        </p:tgtEl>
                                      </p:cBhvr>
                                    </p:animEffect>
                                  </p:childTnLst>
                                </p:cTn>
                              </p:par>
                            </p:childTnLst>
                          </p:cTn>
                        </p:par>
                        <p:par>
                          <p:cTn id="13" fill="hold">
                            <p:stCondLst>
                              <p:cond delay="500"/>
                            </p:stCondLst>
                            <p:childTnLst>
                              <p:par>
                                <p:cTn id="14" presetID="9" presetClass="emph" presetSubtype="0" grpId="0" nodeType="afterEffect">
                                  <p:stCondLst>
                                    <p:cond delay="0"/>
                                  </p:stCondLst>
                                  <p:childTnLst>
                                    <p:set>
                                      <p:cBhvr rctx="PPT">
                                        <p:cTn id="15" dur="indefinite"/>
                                        <p:tgtEl>
                                          <p:spTgt spid="4"/>
                                        </p:tgtEl>
                                        <p:attrNameLst>
                                          <p:attrName>style.opacity</p:attrName>
                                        </p:attrNameLst>
                                      </p:cBhvr>
                                      <p:to>
                                        <p:strVal val="0.5"/>
                                      </p:to>
                                    </p:set>
                                    <p:animEffect filter="image" prLst="opacity: 0.5">
                                      <p:cBhvr rctx="IE">
                                        <p:cTn id="16" dur="indefinite"/>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barn(inHorizontal)">
                                      <p:cBhvr>
                                        <p:cTn id="21" dur="500"/>
                                        <p:tgtEl>
                                          <p:spTgt spid="6">
                                            <p:txEl>
                                              <p:pRg st="0" end="0"/>
                                            </p:txEl>
                                          </p:spTgt>
                                        </p:tgtEl>
                                      </p:cBhvr>
                                    </p:animEffect>
                                  </p:childTnLst>
                                </p:cTn>
                              </p:par>
                            </p:childTnLst>
                          </p:cTn>
                        </p:par>
                        <p:par>
                          <p:cTn id="22" fill="hold">
                            <p:stCondLst>
                              <p:cond delay="500"/>
                            </p:stCondLst>
                            <p:childTnLst>
                              <p:par>
                                <p:cTn id="23" presetID="9" presetClass="emph" presetSubtype="0" grpId="0" nodeType="afterEffect">
                                  <p:stCondLst>
                                    <p:cond delay="0"/>
                                  </p:stCondLst>
                                  <p:childTnLst>
                                    <p:set>
                                      <p:cBhvr rctx="PPT">
                                        <p:cTn id="24" dur="indefinite"/>
                                        <p:tgtEl>
                                          <p:spTgt spid="3">
                                            <p:txEl>
                                              <p:pRg st="0" end="0"/>
                                            </p:txEl>
                                          </p:spTgt>
                                        </p:tgtEl>
                                        <p:attrNameLst>
                                          <p:attrName>style.opacity</p:attrName>
                                        </p:attrNameLst>
                                      </p:cBhvr>
                                      <p:to>
                                        <p:strVal val="0.5"/>
                                      </p:to>
                                    </p:set>
                                    <p:animEffect filter="image" prLst="opacity: 0.5">
                                      <p:cBhvr rctx="IE">
                                        <p:cTn id="25" dur="indefinite"/>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allAtOnce"/>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11:46-12:8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mj-lt"/>
              </a:rPr>
              <a:t>Pound </a:t>
            </a:r>
            <a:r>
              <a:rPr lang="en-US" sz="3200" dirty="0" smtClean="0">
                <a:solidFill>
                  <a:schemeClr val="bg1"/>
                </a:solidFill>
                <a:effectLst>
                  <a:outerShdw blurRad="38100" dist="38100" dir="2700000" algn="tl">
                    <a:srgbClr val="000000">
                      <a:alpha val="43137"/>
                    </a:srgbClr>
                  </a:outerShdw>
                </a:effectLst>
                <a:latin typeface="+mj-lt"/>
              </a:rPr>
              <a:t>~</a:t>
            </a:r>
            <a:r>
              <a:rPr lang="en-US" sz="3200" dirty="0" smtClean="0">
                <a:effectLst>
                  <a:outerShdw blurRad="38100" dist="38100" dir="2700000" algn="tl">
                    <a:srgbClr val="000000">
                      <a:alpha val="43137"/>
                    </a:srgbClr>
                  </a:outerShdw>
                </a:effectLst>
                <a:latin typeface="+mj-lt"/>
              </a:rPr>
              <a:t> </a:t>
            </a:r>
            <a:r>
              <a:rPr lang="en-US" sz="3200" b="1" i="1" dirty="0" err="1" smtClean="0">
                <a:effectLst>
                  <a:outerShdw blurRad="38100" dist="38100" dir="2700000" algn="tl">
                    <a:srgbClr val="000000">
                      <a:alpha val="43137"/>
                    </a:srgbClr>
                  </a:outerShdw>
                </a:effectLst>
              </a:rPr>
              <a:t>litra</a:t>
            </a:r>
            <a:r>
              <a:rPr lang="en-US" sz="3200" dirty="0" smtClean="0">
                <a:effectLst>
                  <a:outerShdw blurRad="38100" dist="38100" dir="2700000" algn="tl">
                    <a:srgbClr val="000000">
                      <a:alpha val="43137"/>
                    </a:srgbClr>
                  </a:outerShdw>
                </a:effectLst>
                <a:latin typeface="+mj-lt"/>
              </a:rPr>
              <a:t> </a:t>
            </a:r>
            <a:r>
              <a:rPr lang="en-US" sz="3200" dirty="0" smtClean="0">
                <a:solidFill>
                  <a:schemeClr val="bg1"/>
                </a:solidFill>
                <a:effectLst>
                  <a:outerShdw blurRad="38100" dist="38100" dir="2700000" algn="tl">
                    <a:srgbClr val="000000">
                      <a:alpha val="43137"/>
                    </a:srgbClr>
                  </a:outerShdw>
                </a:effectLst>
                <a:latin typeface="+mj-lt"/>
              </a:rPr>
              <a:t>– a Roman lb. (12 oz.) (</a:t>
            </a:r>
            <a:r>
              <a:rPr lang="en-US" sz="3200" i="1" dirty="0" smtClean="0">
                <a:solidFill>
                  <a:schemeClr val="bg1"/>
                </a:solidFill>
                <a:effectLst>
                  <a:outerShdw blurRad="38100" dist="38100" dir="2700000" algn="tl">
                    <a:srgbClr val="000000">
                      <a:alpha val="43137"/>
                    </a:srgbClr>
                  </a:outerShdw>
                </a:effectLst>
                <a:latin typeface="+mj-lt"/>
              </a:rPr>
              <a:t>liter</a:t>
            </a:r>
            <a:r>
              <a:rPr lang="en-US" sz="3200" dirty="0" smtClean="0">
                <a:solidFill>
                  <a:schemeClr val="bg1"/>
                </a:solidFill>
                <a:effectLst>
                  <a:outerShdw blurRad="38100" dist="38100" dir="2700000" algn="tl">
                    <a:srgbClr val="000000">
                      <a:alpha val="43137"/>
                    </a:srgbClr>
                  </a:outerShdw>
                </a:effectLst>
                <a:latin typeface="+mj-lt"/>
              </a:rPr>
              <a:t>)</a:t>
            </a:r>
            <a:endParaRPr lang="en-US" sz="3200" dirty="0">
              <a:solidFill>
                <a:schemeClr val="bg1"/>
              </a:solidFill>
              <a:effectLst>
                <a:outerShdw blurRad="38100" dist="38100" dir="2700000" algn="tl">
                  <a:srgbClr val="000000">
                    <a:alpha val="43137"/>
                  </a:srgbClr>
                </a:outerShdw>
              </a:effectLst>
              <a:latin typeface="+mj-lt"/>
            </a:endParaRPr>
          </a:p>
        </p:txBody>
      </p:sp>
      <p:sp>
        <p:nvSpPr>
          <p:cNvPr id="3" name="TextBox 2"/>
          <p:cNvSpPr txBox="1"/>
          <p:nvPr/>
        </p:nvSpPr>
        <p:spPr>
          <a:xfrm>
            <a:off x="685800" y="1440669"/>
            <a:ext cx="8001000" cy="584775"/>
          </a:xfrm>
          <a:prstGeom prst="rect">
            <a:avLst/>
          </a:prstGeom>
          <a:noFill/>
        </p:spPr>
        <p:txBody>
          <a:bodyPr wrap="square" rtlCol="0">
            <a:spAutoFit/>
          </a:bodyPr>
          <a:lstStyle/>
          <a:p>
            <a:pPr>
              <a:buFont typeface="Arial" pitchFamily="34" charset="0"/>
              <a:buChar char="•"/>
            </a:pPr>
            <a:r>
              <a:rPr lang="en-US" sz="3200" dirty="0" smtClean="0">
                <a:solidFill>
                  <a:schemeClr val="bg1"/>
                </a:solidFill>
                <a:latin typeface="+mj-lt"/>
              </a:rPr>
              <a:t> Literally, </a:t>
            </a:r>
            <a:r>
              <a:rPr lang="en-US" sz="3200" i="1" dirty="0" smtClean="0">
                <a:solidFill>
                  <a:schemeClr val="bg1"/>
                </a:solidFill>
                <a:latin typeface="+mj-lt"/>
              </a:rPr>
              <a:t>a pound of genuine perfumed nard</a:t>
            </a:r>
            <a:endParaRPr lang="en-US" sz="3200" dirty="0" smtClean="0">
              <a:solidFill>
                <a:schemeClr val="bg1"/>
              </a:solidFill>
              <a:latin typeface="+mj-lt"/>
            </a:endParaRPr>
          </a:p>
        </p:txBody>
      </p:sp>
      <p:sp>
        <p:nvSpPr>
          <p:cNvPr id="10" name="TextBox 9"/>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11:46-12:8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0"/>
                                        </p:tgtEl>
                                        <p:attrNameLst>
                                          <p:attrName>style.opacity</p:attrName>
                                        </p:attrNameLst>
                                      </p:cBhvr>
                                      <p:to>
                                        <p:strVal val="0.4"/>
                                      </p:to>
                                    </p:set>
                                    <p:animEffect filter="image" prLst="opacity: 0.4">
                                      <p:cBhvr rctx="IE">
                                        <p:cTn id="7" dur="indefinite"/>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Horizontal)">
                                      <p:cBhvr>
                                        <p:cTn id="12" dur="500"/>
                                        <p:tgtEl>
                                          <p:spTgt spid="3">
                                            <p:txEl>
                                              <p:pRg st="0" end="0"/>
                                            </p:txEl>
                                          </p:spTgt>
                                        </p:tgtEl>
                                      </p:cBhvr>
                                    </p:animEffect>
                                  </p:childTnLst>
                                </p:cTn>
                              </p:par>
                            </p:childTnLst>
                          </p:cTn>
                        </p:par>
                        <p:par>
                          <p:cTn id="13" fill="hold">
                            <p:stCondLst>
                              <p:cond delay="500"/>
                            </p:stCondLst>
                            <p:childTnLst>
                              <p:par>
                                <p:cTn id="14" presetID="9" presetClass="emph" presetSubtype="0" grpId="0" nodeType="afterEffect">
                                  <p:stCondLst>
                                    <p:cond delay="0"/>
                                  </p:stCondLst>
                                  <p:childTnLst>
                                    <p:set>
                                      <p:cBhvr rctx="PPT">
                                        <p:cTn id="15" dur="indefinite"/>
                                        <p:tgtEl>
                                          <p:spTgt spid="4"/>
                                        </p:tgtEl>
                                        <p:attrNameLst>
                                          <p:attrName>style.opacity</p:attrName>
                                        </p:attrNameLst>
                                      </p:cBhvr>
                                      <p:to>
                                        <p:strVal val="0.5"/>
                                      </p:to>
                                    </p:set>
                                    <p:animEffect filter="image" prLst="opacity: 0.5">
                                      <p:cBhvr rctx="IE">
                                        <p:cTn id="16"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11:46-12:8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1077218"/>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Three hundred denarii </a:t>
            </a:r>
            <a:r>
              <a:rPr lang="en-US" sz="3200" dirty="0" smtClean="0">
                <a:effectLst>
                  <a:outerShdw blurRad="38100" dist="38100" dir="2700000" algn="tl">
                    <a:srgbClr val="000000">
                      <a:alpha val="43137"/>
                    </a:srgbClr>
                  </a:outerShdw>
                </a:effectLst>
                <a:latin typeface="+mj-lt"/>
              </a:rPr>
              <a:t>was between $12,000-12,500 based upon current minimum wage</a:t>
            </a:r>
            <a:endParaRPr lang="en-US" sz="3200" dirty="0">
              <a:solidFill>
                <a:schemeClr val="bg1"/>
              </a:solidFill>
              <a:effectLst>
                <a:outerShdw blurRad="38100" dist="38100" dir="2700000" algn="tl">
                  <a:srgbClr val="000000">
                    <a:alpha val="43137"/>
                  </a:srgbClr>
                </a:outerShdw>
              </a:effectLst>
              <a:latin typeface="+mj-lt"/>
            </a:endParaRPr>
          </a:p>
        </p:txBody>
      </p:sp>
      <p:sp>
        <p:nvSpPr>
          <p:cNvPr id="10" name="TextBox 9"/>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11:46-12:8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0"/>
                                        </p:tgtEl>
                                        <p:attrNameLst>
                                          <p:attrName>style.opacity</p:attrName>
                                        </p:attrNameLst>
                                      </p:cBhvr>
                                      <p:to>
                                        <p:strVal val="0.4"/>
                                      </p:to>
                                    </p:set>
                                    <p:animEffect filter="image" prLst="opacity: 0.4">
                                      <p:cBhvr rctx="IE">
                                        <p:cTn id="7"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11:46-12:8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11:46-12:8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mj-lt"/>
              </a:rPr>
              <a:t>Thief </a:t>
            </a:r>
            <a:r>
              <a:rPr lang="en-US" sz="3200" dirty="0" smtClean="0">
                <a:solidFill>
                  <a:schemeClr val="bg1"/>
                </a:solidFill>
                <a:effectLst>
                  <a:outerShdw blurRad="38100" dist="38100" dir="2700000" algn="tl">
                    <a:srgbClr val="000000">
                      <a:alpha val="43137"/>
                    </a:srgbClr>
                  </a:outerShdw>
                </a:effectLst>
                <a:latin typeface="+mj-lt"/>
              </a:rPr>
              <a:t>~</a:t>
            </a:r>
            <a:r>
              <a:rPr lang="en-US" sz="3200" dirty="0" smtClean="0">
                <a:effectLst>
                  <a:outerShdw blurRad="38100" dist="38100" dir="2700000" algn="tl">
                    <a:srgbClr val="000000">
                      <a:alpha val="43137"/>
                    </a:srgbClr>
                  </a:outerShdw>
                </a:effectLst>
                <a:latin typeface="+mj-lt"/>
              </a:rPr>
              <a:t> </a:t>
            </a:r>
            <a:r>
              <a:rPr lang="en-US" sz="3200" b="1" i="1" dirty="0" err="1" smtClean="0">
                <a:effectLst>
                  <a:outerShdw blurRad="38100" dist="38100" dir="2700000" algn="tl">
                    <a:srgbClr val="000000">
                      <a:alpha val="43137"/>
                    </a:srgbClr>
                  </a:outerShdw>
                </a:effectLst>
              </a:rPr>
              <a:t>kleptēs</a:t>
            </a:r>
            <a:endParaRPr lang="en-US" sz="3200" b="1" dirty="0">
              <a:solidFill>
                <a:schemeClr val="bg1"/>
              </a:solidFill>
              <a:effectLst>
                <a:outerShdw blurRad="38100" dist="38100" dir="2700000" algn="tl">
                  <a:srgbClr val="000000">
                    <a:alpha val="43137"/>
                  </a:srgbClr>
                </a:outerShdw>
              </a:effectLst>
              <a:latin typeface="+mj-lt"/>
            </a:endParaRPr>
          </a:p>
        </p:txBody>
      </p:sp>
      <p:sp>
        <p:nvSpPr>
          <p:cNvPr id="10" name="TextBox 9"/>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11:46-12:8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0"/>
                                        </p:tgtEl>
                                        <p:attrNameLst>
                                          <p:attrName>style.opacity</p:attrName>
                                        </p:attrNameLst>
                                      </p:cBhvr>
                                      <p:to>
                                        <p:strVal val="0.4"/>
                                      </p:to>
                                    </p:set>
                                    <p:animEffect filter="image" prLst="opacity: 0.4">
                                      <p:cBhvr rctx="IE">
                                        <p:cTn id="7"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11:46-12:8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3046988"/>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Matt. 6:19-21 ~ </a:t>
            </a:r>
            <a:r>
              <a:rPr lang="en-US" sz="3200" baseline="30000" dirty="0" smtClean="0">
                <a:solidFill>
                  <a:schemeClr val="bg1"/>
                </a:solidFill>
                <a:effectLst>
                  <a:outerShdw blurRad="38100" dist="38100" dir="2700000" algn="tl">
                    <a:srgbClr val="000000">
                      <a:alpha val="43137"/>
                    </a:srgbClr>
                  </a:outerShdw>
                </a:effectLst>
                <a:latin typeface="+mj-lt"/>
              </a:rPr>
              <a:t>19</a:t>
            </a:r>
            <a:r>
              <a:rPr lang="en-US" sz="3200" dirty="0" smtClean="0">
                <a:solidFill>
                  <a:schemeClr val="bg1"/>
                </a:solidFill>
                <a:effectLst>
                  <a:outerShdw blurRad="38100" dist="38100" dir="2700000" algn="tl">
                    <a:srgbClr val="000000">
                      <a:alpha val="43137"/>
                    </a:srgbClr>
                  </a:outerShdw>
                </a:effectLst>
                <a:latin typeface="+mj-lt"/>
              </a:rPr>
              <a:t> </a:t>
            </a:r>
            <a:r>
              <a:rPr lang="en-US" sz="3200" dirty="0" smtClean="0">
                <a:effectLst>
                  <a:outerShdw blurRad="38100" dist="38100" dir="2700000" algn="tl">
                    <a:srgbClr val="000000">
                      <a:alpha val="43137"/>
                    </a:srgbClr>
                  </a:outerShdw>
                </a:effectLst>
                <a:latin typeface="+mj-lt"/>
              </a:rPr>
              <a:t>Do not lay up for yourselves treasures on earth, where moth and rust destroy and where thieves break in and steal; </a:t>
            </a:r>
            <a:r>
              <a:rPr lang="en-US" sz="3200" baseline="30000" dirty="0" smtClean="0">
                <a:solidFill>
                  <a:schemeClr val="bg1"/>
                </a:solidFill>
                <a:effectLst>
                  <a:outerShdw blurRad="38100" dist="38100" dir="2700000" algn="tl">
                    <a:srgbClr val="000000">
                      <a:alpha val="43137"/>
                    </a:srgbClr>
                  </a:outerShdw>
                </a:effectLst>
                <a:latin typeface="+mj-lt"/>
              </a:rPr>
              <a:t>20</a:t>
            </a:r>
            <a:r>
              <a:rPr lang="en-US" sz="3200" dirty="0" smtClean="0">
                <a:effectLst>
                  <a:outerShdw blurRad="38100" dist="38100" dir="2700000" algn="tl">
                    <a:srgbClr val="000000">
                      <a:alpha val="43137"/>
                    </a:srgbClr>
                  </a:outerShdw>
                </a:effectLst>
                <a:latin typeface="+mj-lt"/>
              </a:rPr>
              <a:t> but lay up for yourselves treasures in heaven, where neither moth nor rust destroys and where thieves do not break in and steal. </a:t>
            </a:r>
            <a:endParaRPr lang="en-US" sz="3200" b="1" dirty="0">
              <a:solidFill>
                <a:schemeClr val="bg1"/>
              </a:solidFill>
              <a:effectLst>
                <a:outerShdw blurRad="38100" dist="38100" dir="2700000" algn="tl">
                  <a:srgbClr val="000000">
                    <a:alpha val="43137"/>
                  </a:srgbClr>
                </a:outerShdw>
              </a:effectLst>
              <a:latin typeface="+mj-lt"/>
            </a:endParaRPr>
          </a:p>
        </p:txBody>
      </p:sp>
      <p:sp>
        <p:nvSpPr>
          <p:cNvPr id="10" name="TextBox 9"/>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11:46-12:8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5" name="TextBox 4"/>
          <p:cNvSpPr txBox="1"/>
          <p:nvPr/>
        </p:nvSpPr>
        <p:spPr>
          <a:xfrm>
            <a:off x="457200" y="3352800"/>
            <a:ext cx="8229600" cy="1077218"/>
          </a:xfrm>
          <a:prstGeom prst="rect">
            <a:avLst/>
          </a:prstGeom>
          <a:noFill/>
        </p:spPr>
        <p:txBody>
          <a:bodyPr wrap="square" rtlCol="0">
            <a:spAutoFit/>
          </a:bodyPr>
          <a:lstStyle/>
          <a:p>
            <a:r>
              <a:rPr lang="en-US" sz="3200" baseline="30000" dirty="0" smtClean="0">
                <a:solidFill>
                  <a:schemeClr val="bg1"/>
                </a:solidFill>
                <a:effectLst>
                  <a:outerShdw blurRad="38100" dist="38100" dir="2700000" algn="tl">
                    <a:srgbClr val="000000">
                      <a:alpha val="43137"/>
                    </a:srgbClr>
                  </a:outerShdw>
                </a:effectLst>
                <a:latin typeface="+mj-lt"/>
              </a:rPr>
              <a:t>              21</a:t>
            </a:r>
            <a:r>
              <a:rPr lang="en-US" sz="3200" dirty="0" smtClean="0">
                <a:effectLst>
                  <a:outerShdw blurRad="38100" dist="38100" dir="2700000" algn="tl">
                    <a:srgbClr val="000000">
                      <a:alpha val="43137"/>
                    </a:srgbClr>
                  </a:outerShdw>
                </a:effectLst>
                <a:latin typeface="+mj-lt"/>
              </a:rPr>
              <a:t> For where your treasure is, there your heart will be also.</a:t>
            </a: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0"/>
                                        </p:tgtEl>
                                        <p:attrNameLst>
                                          <p:attrName>style.opacity</p:attrName>
                                        </p:attrNameLst>
                                      </p:cBhvr>
                                      <p:to>
                                        <p:strVal val="0.4"/>
                                      </p:to>
                                    </p:set>
                                    <p:animEffect filter="image" prLst="opacity: 0.4">
                                      <p:cBhvr rctx="IE">
                                        <p:cTn id="7" dur="indefinite"/>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11:46-12:8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2062103"/>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mj-lt"/>
              </a:rPr>
              <a:t>A. W. </a:t>
            </a:r>
            <a:r>
              <a:rPr lang="en-US" sz="3200" dirty="0" err="1" smtClean="0">
                <a:effectLst>
                  <a:outerShdw blurRad="38100" dist="38100" dir="2700000" algn="tl">
                    <a:srgbClr val="000000">
                      <a:alpha val="43137"/>
                    </a:srgbClr>
                  </a:outerShdw>
                </a:effectLst>
                <a:latin typeface="+mj-lt"/>
              </a:rPr>
              <a:t>Tozer</a:t>
            </a:r>
            <a:r>
              <a:rPr lang="en-US" sz="3200" dirty="0" smtClean="0">
                <a:effectLst>
                  <a:outerShdw blurRad="38100" dist="38100" dir="2700000" algn="tl">
                    <a:srgbClr val="000000">
                      <a:alpha val="43137"/>
                    </a:srgbClr>
                  </a:outerShdw>
                </a:effectLst>
                <a:latin typeface="+mj-lt"/>
              </a:rPr>
              <a:t> ~ </a:t>
            </a:r>
            <a:r>
              <a:rPr lang="en-US" sz="3200" dirty="0" smtClean="0">
                <a:solidFill>
                  <a:schemeClr val="bg1"/>
                </a:solidFill>
                <a:effectLst>
                  <a:outerShdw blurRad="38100" dist="38100" dir="2700000" algn="tl">
                    <a:srgbClr val="000000">
                      <a:alpha val="43137"/>
                    </a:srgbClr>
                  </a:outerShdw>
                </a:effectLst>
                <a:latin typeface="+mj-lt"/>
              </a:rPr>
              <a:t>"I can safely say, on the authority of all that is revealed in the Word of God, that any man or woman on this earth who is bored and turned off by worship is not ready for heaven."</a:t>
            </a:r>
            <a:endParaRPr lang="en-US" sz="3200" dirty="0">
              <a:solidFill>
                <a:schemeClr val="bg1"/>
              </a:solidFill>
              <a:effectLst>
                <a:outerShdw blurRad="38100" dist="38100" dir="2700000" algn="tl">
                  <a:srgbClr val="000000">
                    <a:alpha val="43137"/>
                  </a:srgbClr>
                </a:outerShdw>
              </a:effectLst>
              <a:latin typeface="+mj-lt"/>
            </a:endParaRPr>
          </a:p>
        </p:txBody>
      </p:sp>
      <p:sp>
        <p:nvSpPr>
          <p:cNvPr id="10" name="TextBox 9"/>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11:46-12:8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0"/>
                                        </p:tgtEl>
                                        <p:attrNameLst>
                                          <p:attrName>style.opacity</p:attrName>
                                        </p:attrNameLst>
                                      </p:cBhvr>
                                      <p:to>
                                        <p:strVal val="0.4"/>
                                      </p:to>
                                    </p:set>
                                    <p:animEffect filter="image" prLst="opacity: 0.4">
                                      <p:cBhvr rctx="IE">
                                        <p:cTn id="7"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11:46-12:8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3046988"/>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2 Cor. 2:15-16a ~ </a:t>
            </a:r>
            <a:r>
              <a:rPr lang="en-US" sz="3200" baseline="30000" dirty="0" smtClean="0">
                <a:solidFill>
                  <a:schemeClr val="bg1"/>
                </a:solidFill>
                <a:effectLst>
                  <a:outerShdw blurRad="38100" dist="38100" dir="2700000" algn="tl">
                    <a:srgbClr val="000000">
                      <a:alpha val="43137"/>
                    </a:srgbClr>
                  </a:outerShdw>
                </a:effectLst>
                <a:latin typeface="+mj-lt"/>
              </a:rPr>
              <a:t>15</a:t>
            </a:r>
            <a:r>
              <a:rPr lang="en-US" sz="3200" dirty="0" smtClean="0">
                <a:solidFill>
                  <a:schemeClr val="bg1"/>
                </a:solidFill>
                <a:effectLst>
                  <a:outerShdw blurRad="38100" dist="38100" dir="2700000" algn="tl">
                    <a:srgbClr val="000000">
                      <a:alpha val="43137"/>
                    </a:srgbClr>
                  </a:outerShdw>
                </a:effectLst>
                <a:latin typeface="+mj-lt"/>
              </a:rPr>
              <a:t> </a:t>
            </a:r>
            <a:r>
              <a:rPr lang="en-US" sz="3200" dirty="0" smtClean="0">
                <a:effectLst>
                  <a:outerShdw blurRad="38100" dist="38100" dir="2700000" algn="tl">
                    <a:srgbClr val="000000">
                      <a:alpha val="43137"/>
                    </a:srgbClr>
                  </a:outerShdw>
                </a:effectLst>
                <a:latin typeface="+mj-lt"/>
              </a:rPr>
              <a:t>For we are to God the fragrance of Christ among those who are being saved and among those who are perishing. </a:t>
            </a:r>
            <a:r>
              <a:rPr lang="en-US" sz="3200" baseline="30000" dirty="0" smtClean="0">
                <a:solidFill>
                  <a:schemeClr val="bg1"/>
                </a:solidFill>
                <a:effectLst>
                  <a:outerShdw blurRad="38100" dist="38100" dir="2700000" algn="tl">
                    <a:srgbClr val="000000">
                      <a:alpha val="43137"/>
                    </a:srgbClr>
                  </a:outerShdw>
                </a:effectLst>
                <a:latin typeface="+mj-lt"/>
              </a:rPr>
              <a:t>16a</a:t>
            </a:r>
            <a:r>
              <a:rPr lang="en-US" sz="3200" dirty="0" smtClean="0">
                <a:effectLst>
                  <a:outerShdw blurRad="38100" dist="38100" dir="2700000" algn="tl">
                    <a:srgbClr val="000000">
                      <a:alpha val="43137"/>
                    </a:srgbClr>
                  </a:outerShdw>
                </a:effectLst>
                <a:latin typeface="+mj-lt"/>
              </a:rPr>
              <a:t> To the one </a:t>
            </a:r>
            <a:r>
              <a:rPr lang="en-US" sz="3200" i="1" dirty="0" smtClean="0">
                <a:effectLst>
                  <a:outerShdw blurRad="38100" dist="38100" dir="2700000" algn="tl">
                    <a:srgbClr val="000000">
                      <a:alpha val="43137"/>
                    </a:srgbClr>
                  </a:outerShdw>
                </a:effectLst>
                <a:latin typeface="+mj-lt"/>
              </a:rPr>
              <a:t>we are</a:t>
            </a:r>
            <a:r>
              <a:rPr lang="en-US" sz="3200" dirty="0" smtClean="0">
                <a:effectLst>
                  <a:outerShdw blurRad="38100" dist="38100" dir="2700000" algn="tl">
                    <a:srgbClr val="000000">
                      <a:alpha val="43137"/>
                    </a:srgbClr>
                  </a:outerShdw>
                </a:effectLst>
                <a:latin typeface="+mj-lt"/>
              </a:rPr>
              <a:t> the aroma of death </a:t>
            </a:r>
            <a:r>
              <a:rPr lang="en-US" sz="3200" i="1" dirty="0" smtClean="0">
                <a:effectLst>
                  <a:outerShdw blurRad="38100" dist="38100" dir="2700000" algn="tl">
                    <a:srgbClr val="000000">
                      <a:alpha val="43137"/>
                    </a:srgbClr>
                  </a:outerShdw>
                </a:effectLst>
                <a:latin typeface="+mj-lt"/>
              </a:rPr>
              <a:t>leading</a:t>
            </a:r>
            <a:r>
              <a:rPr lang="en-US" sz="3200" dirty="0" smtClean="0">
                <a:effectLst>
                  <a:outerShdw blurRad="38100" dist="38100" dir="2700000" algn="tl">
                    <a:srgbClr val="000000">
                      <a:alpha val="43137"/>
                    </a:srgbClr>
                  </a:outerShdw>
                </a:effectLst>
                <a:latin typeface="+mj-lt"/>
              </a:rPr>
              <a:t> to death, and to the other the aroma of life </a:t>
            </a:r>
            <a:r>
              <a:rPr lang="en-US" sz="3200" i="1" dirty="0" smtClean="0">
                <a:effectLst>
                  <a:outerShdw blurRad="38100" dist="38100" dir="2700000" algn="tl">
                    <a:srgbClr val="000000">
                      <a:alpha val="43137"/>
                    </a:srgbClr>
                  </a:outerShdw>
                </a:effectLst>
                <a:latin typeface="+mj-lt"/>
              </a:rPr>
              <a:t>leading</a:t>
            </a:r>
            <a:r>
              <a:rPr lang="en-US" sz="3200" dirty="0" smtClean="0">
                <a:effectLst>
                  <a:outerShdw blurRad="38100" dist="38100" dir="2700000" algn="tl">
                    <a:srgbClr val="000000">
                      <a:alpha val="43137"/>
                    </a:srgbClr>
                  </a:outerShdw>
                </a:effectLst>
                <a:latin typeface="+mj-lt"/>
              </a:rPr>
              <a:t> to life.</a:t>
            </a:r>
            <a:endParaRPr lang="en-US" sz="3200" dirty="0">
              <a:effectLst>
                <a:outerShdw blurRad="38100" dist="38100" dir="2700000" algn="tl">
                  <a:srgbClr val="000000">
                    <a:alpha val="43137"/>
                  </a:srgbClr>
                </a:outerShdw>
              </a:effectLst>
              <a:latin typeface="+mj-lt"/>
            </a:endParaRPr>
          </a:p>
        </p:txBody>
      </p:sp>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11:46-12:8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11:46-12:8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1077218"/>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mj-lt"/>
              </a:rPr>
              <a:t>Council </a:t>
            </a:r>
            <a:r>
              <a:rPr lang="en-US" sz="3200" dirty="0" smtClean="0">
                <a:solidFill>
                  <a:schemeClr val="bg1"/>
                </a:solidFill>
                <a:effectLst>
                  <a:outerShdw blurRad="38100" dist="38100" dir="2700000" algn="tl">
                    <a:srgbClr val="000000">
                      <a:alpha val="43137"/>
                    </a:srgbClr>
                  </a:outerShdw>
                </a:effectLst>
                <a:latin typeface="+mj-lt"/>
              </a:rPr>
              <a:t>~</a:t>
            </a:r>
            <a:r>
              <a:rPr lang="en-US" sz="3200" dirty="0" smtClean="0">
                <a:effectLst>
                  <a:outerShdw blurRad="38100" dist="38100" dir="2700000" algn="tl">
                    <a:srgbClr val="000000">
                      <a:alpha val="43137"/>
                    </a:srgbClr>
                  </a:outerShdw>
                </a:effectLst>
                <a:latin typeface="+mj-lt"/>
              </a:rPr>
              <a:t> </a:t>
            </a:r>
            <a:r>
              <a:rPr lang="en-US" sz="3200" b="1" i="1" dirty="0" err="1" smtClean="0">
                <a:effectLst>
                  <a:outerShdw blurRad="38100" dist="38100" dir="2700000" algn="tl">
                    <a:srgbClr val="000000">
                      <a:alpha val="43137"/>
                    </a:srgbClr>
                  </a:outerShdw>
                </a:effectLst>
              </a:rPr>
              <a:t>sunedrion</a:t>
            </a:r>
            <a:r>
              <a:rPr lang="en-US" sz="3200" dirty="0" smtClean="0">
                <a:effectLst>
                  <a:outerShdw blurRad="38100" dist="38100" dir="2700000" algn="tl">
                    <a:srgbClr val="000000">
                      <a:alpha val="43137"/>
                    </a:srgbClr>
                  </a:outerShdw>
                </a:effectLst>
                <a:latin typeface="+mj-lt"/>
              </a:rPr>
              <a:t> </a:t>
            </a:r>
            <a:r>
              <a:rPr lang="en-US" sz="3200" dirty="0" smtClean="0">
                <a:solidFill>
                  <a:schemeClr val="bg1"/>
                </a:solidFill>
                <a:effectLst>
                  <a:outerShdw blurRad="38100" dist="38100" dir="2700000" algn="tl">
                    <a:srgbClr val="000000">
                      <a:alpha val="43137"/>
                    </a:srgbClr>
                  </a:outerShdw>
                </a:effectLst>
                <a:latin typeface="+mj-lt"/>
              </a:rPr>
              <a:t>–</a:t>
            </a:r>
            <a:r>
              <a:rPr lang="en-US" sz="3200" dirty="0" smtClean="0">
                <a:effectLst>
                  <a:outerShdw blurRad="38100" dist="38100" dir="2700000" algn="tl">
                    <a:srgbClr val="000000">
                      <a:alpha val="43137"/>
                    </a:srgbClr>
                  </a:outerShdw>
                </a:effectLst>
                <a:latin typeface="+mj-lt"/>
              </a:rPr>
              <a:t> </a:t>
            </a:r>
            <a:r>
              <a:rPr lang="en-US" sz="3200" b="1" i="1" dirty="0" smtClean="0">
                <a:effectLst>
                  <a:outerShdw blurRad="38100" dist="38100" dir="2700000" algn="tl">
                    <a:srgbClr val="000000">
                      <a:alpha val="43137"/>
                    </a:srgbClr>
                  </a:outerShdw>
                </a:effectLst>
              </a:rPr>
              <a:t>sun</a:t>
            </a:r>
            <a:r>
              <a:rPr lang="en-US" sz="3200" dirty="0" smtClean="0">
                <a:solidFill>
                  <a:schemeClr val="bg1"/>
                </a:solidFill>
                <a:effectLst>
                  <a:outerShdw blurRad="38100" dist="38100" dir="2700000" algn="tl">
                    <a:srgbClr val="000000">
                      <a:alpha val="43137"/>
                    </a:srgbClr>
                  </a:outerShdw>
                </a:effectLst>
                <a:latin typeface="+mj-lt"/>
              </a:rPr>
              <a:t>,</a:t>
            </a:r>
            <a:r>
              <a:rPr lang="en-US" sz="3200" dirty="0" smtClean="0">
                <a:effectLst>
                  <a:outerShdw blurRad="38100" dist="38100" dir="2700000" algn="tl">
                    <a:srgbClr val="000000">
                      <a:alpha val="43137"/>
                    </a:srgbClr>
                  </a:outerShdw>
                </a:effectLst>
                <a:latin typeface="+mj-lt"/>
              </a:rPr>
              <a:t> </a:t>
            </a:r>
            <a:r>
              <a:rPr lang="en-US" sz="3200" i="1" dirty="0" smtClean="0">
                <a:solidFill>
                  <a:schemeClr val="bg1"/>
                </a:solidFill>
                <a:effectLst>
                  <a:outerShdw blurRad="38100" dist="38100" dir="2700000" algn="tl">
                    <a:srgbClr val="000000">
                      <a:alpha val="43137"/>
                    </a:srgbClr>
                  </a:outerShdw>
                </a:effectLst>
                <a:latin typeface="+mj-lt"/>
              </a:rPr>
              <a:t>with</a:t>
            </a:r>
            <a:r>
              <a:rPr lang="en-US" sz="3200" dirty="0" smtClean="0">
                <a:solidFill>
                  <a:schemeClr val="bg1"/>
                </a:solidFill>
                <a:effectLst>
                  <a:outerShdw blurRad="38100" dist="38100" dir="2700000" algn="tl">
                    <a:srgbClr val="000000">
                      <a:alpha val="43137"/>
                    </a:srgbClr>
                  </a:outerShdw>
                </a:effectLst>
                <a:latin typeface="+mj-lt"/>
              </a:rPr>
              <a:t> +</a:t>
            </a:r>
            <a:r>
              <a:rPr lang="en-US" sz="3200" dirty="0" smtClean="0">
                <a:effectLst>
                  <a:outerShdw blurRad="38100" dist="38100" dir="2700000" algn="tl">
                    <a:srgbClr val="000000">
                      <a:alpha val="43137"/>
                    </a:srgbClr>
                  </a:outerShdw>
                </a:effectLst>
                <a:latin typeface="+mj-lt"/>
              </a:rPr>
              <a:t> </a:t>
            </a:r>
            <a:r>
              <a:rPr lang="en-US" sz="3200" b="1" i="1" dirty="0" err="1" smtClean="0">
                <a:effectLst>
                  <a:outerShdw blurRad="38100" dist="38100" dir="2700000" algn="tl">
                    <a:srgbClr val="000000">
                      <a:alpha val="43137"/>
                    </a:srgbClr>
                  </a:outerShdw>
                </a:effectLst>
              </a:rPr>
              <a:t>hedraios</a:t>
            </a:r>
            <a:r>
              <a:rPr lang="en-US" sz="3200" dirty="0" smtClean="0">
                <a:solidFill>
                  <a:schemeClr val="bg1"/>
                </a:solidFill>
                <a:effectLst>
                  <a:outerShdw blurRad="38100" dist="38100" dir="2700000" algn="tl">
                    <a:srgbClr val="000000">
                      <a:alpha val="43137"/>
                    </a:srgbClr>
                  </a:outerShdw>
                </a:effectLst>
                <a:latin typeface="+mj-lt"/>
              </a:rPr>
              <a:t>, </a:t>
            </a:r>
            <a:r>
              <a:rPr lang="en-US" sz="3200" i="1" dirty="0" smtClean="0">
                <a:solidFill>
                  <a:schemeClr val="bg1"/>
                </a:solidFill>
                <a:effectLst>
                  <a:outerShdw blurRad="38100" dist="38100" dir="2700000" algn="tl">
                    <a:srgbClr val="000000">
                      <a:alpha val="43137"/>
                    </a:srgbClr>
                  </a:outerShdw>
                </a:effectLst>
                <a:latin typeface="+mj-lt"/>
              </a:rPr>
              <a:t>immovable, settled, steadfast</a:t>
            </a:r>
            <a:endParaRPr lang="en-US" sz="3200" dirty="0">
              <a:solidFill>
                <a:schemeClr val="bg1"/>
              </a:solidFill>
              <a:effectLst>
                <a:outerShdw blurRad="38100" dist="38100" dir="2700000" algn="tl">
                  <a:srgbClr val="000000">
                    <a:alpha val="43137"/>
                  </a:srgbClr>
                </a:outerShdw>
              </a:effectLst>
              <a:latin typeface="+mj-lt"/>
            </a:endParaRPr>
          </a:p>
        </p:txBody>
      </p:sp>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11:46-12:8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6" name="TextBox 5"/>
          <p:cNvSpPr txBox="1"/>
          <p:nvPr/>
        </p:nvSpPr>
        <p:spPr>
          <a:xfrm>
            <a:off x="685800" y="1944624"/>
            <a:ext cx="8001000" cy="584775"/>
          </a:xfrm>
          <a:prstGeom prst="rect">
            <a:avLst/>
          </a:prstGeom>
          <a:noFill/>
        </p:spPr>
        <p:txBody>
          <a:bodyPr wrap="square" rtlCol="0">
            <a:spAutoFit/>
          </a:bodyPr>
          <a:lstStyle/>
          <a:p>
            <a:pPr>
              <a:buFont typeface="Arial" pitchFamily="34" charset="0"/>
              <a:buChar char="•"/>
            </a:pPr>
            <a:r>
              <a:rPr lang="en-US" sz="3200" dirty="0" smtClean="0">
                <a:solidFill>
                  <a:schemeClr val="bg1"/>
                </a:solidFill>
                <a:effectLst>
                  <a:outerShdw blurRad="38100" dist="38100" dir="2700000" algn="tl">
                    <a:srgbClr val="000000">
                      <a:alpha val="43137"/>
                    </a:srgbClr>
                  </a:outerShdw>
                </a:effectLst>
                <a:latin typeface="AR ESSENCE" pitchFamily="2" charset="0"/>
              </a:rPr>
              <a:t> Sanhedrin</a:t>
            </a:r>
            <a:endParaRPr lang="en-US" sz="3200" dirty="0">
              <a:solidFill>
                <a:schemeClr val="bg1"/>
              </a:solidFill>
              <a:effectLst>
                <a:outerShdw blurRad="38100" dist="38100" dir="2700000" algn="tl">
                  <a:srgbClr val="000000">
                    <a:alpha val="43137"/>
                  </a:srgbClr>
                </a:outerShdw>
              </a:effectLst>
              <a:latin typeface="AR ESSENCE" pitchFamily="2"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11:46-12:8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1077218"/>
          </a:xfrm>
          <a:prstGeom prst="rect">
            <a:avLst/>
          </a:prstGeom>
          <a:noFill/>
        </p:spPr>
        <p:txBody>
          <a:bodyPr wrap="square" rtlCol="0">
            <a:spAutoFit/>
          </a:bodyPr>
          <a:lstStyle/>
          <a:p>
            <a:r>
              <a:rPr lang="en-US" sz="3200" dirty="0" err="1" smtClean="0">
                <a:effectLst>
                  <a:outerShdw blurRad="38100" dist="38100" dir="2700000" algn="tl">
                    <a:srgbClr val="000000">
                      <a:alpha val="43137"/>
                    </a:srgbClr>
                  </a:outerShdw>
                </a:effectLst>
                <a:latin typeface="+mj-lt"/>
              </a:rPr>
              <a:t>Blaise</a:t>
            </a:r>
            <a:r>
              <a:rPr lang="en-US" sz="3200" dirty="0" smtClean="0">
                <a:effectLst>
                  <a:outerShdw blurRad="38100" dist="38100" dir="2700000" algn="tl">
                    <a:srgbClr val="000000">
                      <a:alpha val="43137"/>
                    </a:srgbClr>
                  </a:outerShdw>
                </a:effectLst>
                <a:latin typeface="+mj-lt"/>
              </a:rPr>
              <a:t> Pascal ~ </a:t>
            </a:r>
            <a:r>
              <a:rPr lang="en-US" sz="3200" dirty="0" smtClean="0">
                <a:solidFill>
                  <a:schemeClr val="bg1"/>
                </a:solidFill>
                <a:effectLst>
                  <a:outerShdw blurRad="38100" dist="38100" dir="2700000" algn="tl">
                    <a:srgbClr val="000000">
                      <a:alpha val="43137"/>
                    </a:srgbClr>
                  </a:outerShdw>
                </a:effectLst>
                <a:latin typeface="+mj-lt"/>
              </a:rPr>
              <a:t>"Men never delight in doing evil as much as if they can do it for religious reasons"</a:t>
            </a:r>
            <a:endParaRPr lang="en-US" sz="3200" dirty="0">
              <a:solidFill>
                <a:schemeClr val="bg1"/>
              </a:solidFill>
              <a:effectLst>
                <a:outerShdw blurRad="38100" dist="38100" dir="2700000" algn="tl">
                  <a:srgbClr val="000000">
                    <a:alpha val="43137"/>
                  </a:srgbClr>
                </a:outerShdw>
              </a:effectLst>
              <a:latin typeface="+mj-lt"/>
            </a:endParaRPr>
          </a:p>
        </p:txBody>
      </p:sp>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11:46-12:8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11:46-12:8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11:46-12:8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6" name="Rectangle 5"/>
          <p:cNvSpPr/>
          <p:nvPr/>
        </p:nvSpPr>
        <p:spPr>
          <a:xfrm>
            <a:off x="6482688" y="1447800"/>
            <a:ext cx="1975512" cy="533400"/>
          </a:xfrm>
          <a:prstGeom prst="rect">
            <a:avLst/>
          </a:prstGeom>
          <a:solidFill>
            <a:srgbClr val="633D2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05968" y="1929384"/>
            <a:ext cx="457200" cy="533400"/>
          </a:xfrm>
          <a:prstGeom prst="rect">
            <a:avLst/>
          </a:prstGeom>
          <a:solidFill>
            <a:srgbClr val="633D2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16912" y="1932432"/>
            <a:ext cx="1707288" cy="533400"/>
          </a:xfrm>
          <a:prstGeom prst="rect">
            <a:avLst/>
          </a:prstGeom>
          <a:solidFill>
            <a:srgbClr val="633D2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586984" y="990600"/>
            <a:ext cx="762000" cy="533400"/>
          </a:xfrm>
          <a:prstGeom prst="rect">
            <a:avLst/>
          </a:prstGeom>
          <a:solidFill>
            <a:srgbClr val="633D2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 y="914400"/>
            <a:ext cx="8229600" cy="1569660"/>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mj-lt"/>
              </a:rPr>
              <a:t>For</a:t>
            </a:r>
            <a:r>
              <a:rPr lang="en-US" sz="3200" dirty="0" smtClean="0">
                <a:effectLst>
                  <a:outerShdw blurRad="38100" dist="38100" dir="2700000" algn="tl">
                    <a:srgbClr val="000000">
                      <a:alpha val="43137"/>
                    </a:srgbClr>
                  </a:outerShdw>
                </a:effectLst>
              </a:rPr>
              <a:t> </a:t>
            </a:r>
            <a:r>
              <a:rPr lang="en-US" sz="3200" dirty="0" smtClean="0">
                <a:solidFill>
                  <a:schemeClr val="bg1"/>
                </a:solidFill>
                <a:effectLst>
                  <a:outerShdw blurRad="38100" dist="38100" dir="2700000" algn="tl">
                    <a:srgbClr val="000000">
                      <a:alpha val="43137"/>
                    </a:srgbClr>
                  </a:outerShdw>
                </a:effectLst>
                <a:latin typeface="+mj-lt"/>
              </a:rPr>
              <a:t>~</a:t>
            </a:r>
            <a:r>
              <a:rPr lang="en-US" sz="3200" dirty="0" smtClean="0">
                <a:effectLst>
                  <a:outerShdw blurRad="38100" dist="38100" dir="2700000" algn="tl">
                    <a:srgbClr val="000000">
                      <a:alpha val="43137"/>
                    </a:srgbClr>
                  </a:outerShdw>
                </a:effectLst>
              </a:rPr>
              <a:t> </a:t>
            </a:r>
            <a:r>
              <a:rPr lang="en-US" sz="3200" b="1" i="1" dirty="0" err="1" smtClean="0">
                <a:effectLst>
                  <a:outerShdw blurRad="38100" dist="38100" dir="2700000" algn="tl">
                    <a:srgbClr val="000000">
                      <a:alpha val="43137"/>
                    </a:srgbClr>
                  </a:outerShdw>
                </a:effectLst>
              </a:rPr>
              <a:t>huper</a:t>
            </a:r>
            <a:r>
              <a:rPr lang="en-US" sz="3200" dirty="0" smtClean="0">
                <a:effectLst>
                  <a:outerShdw blurRad="38100" dist="38100" dir="2700000" algn="tl">
                    <a:srgbClr val="000000">
                      <a:alpha val="43137"/>
                    </a:srgbClr>
                  </a:outerShdw>
                </a:effectLst>
              </a:rPr>
              <a:t> </a:t>
            </a:r>
            <a:r>
              <a:rPr lang="en-US" sz="3200" dirty="0" smtClean="0">
                <a:solidFill>
                  <a:schemeClr val="bg1"/>
                </a:solidFill>
                <a:effectLst>
                  <a:outerShdw blurRad="38100" dist="38100" dir="2700000" algn="tl">
                    <a:srgbClr val="000000">
                      <a:alpha val="43137"/>
                    </a:srgbClr>
                  </a:outerShdw>
                </a:effectLst>
                <a:latin typeface="+mj-lt"/>
              </a:rPr>
              <a:t>– usually translated </a:t>
            </a:r>
            <a:r>
              <a:rPr lang="en-US" sz="3200" i="1" dirty="0" smtClean="0">
                <a:solidFill>
                  <a:schemeClr val="bg1"/>
                </a:solidFill>
                <a:effectLst>
                  <a:outerShdw blurRad="38100" dist="38100" dir="2700000" algn="tl">
                    <a:srgbClr val="000000">
                      <a:alpha val="43137"/>
                    </a:srgbClr>
                  </a:outerShdw>
                </a:effectLst>
                <a:latin typeface="+mj-lt"/>
              </a:rPr>
              <a:t>over</a:t>
            </a:r>
            <a:r>
              <a:rPr lang="en-US" sz="3200" dirty="0" smtClean="0">
                <a:solidFill>
                  <a:schemeClr val="bg1"/>
                </a:solidFill>
                <a:effectLst>
                  <a:outerShdw blurRad="38100" dist="38100" dir="2700000" algn="tl">
                    <a:srgbClr val="000000">
                      <a:alpha val="43137"/>
                    </a:srgbClr>
                  </a:outerShdw>
                </a:effectLst>
                <a:latin typeface="+mj-lt"/>
              </a:rPr>
              <a:t>, but when used in this kind of context, it means </a:t>
            </a:r>
            <a:r>
              <a:rPr lang="en-US" sz="3200" i="1" dirty="0" smtClean="0">
                <a:solidFill>
                  <a:schemeClr val="bg1"/>
                </a:solidFill>
                <a:effectLst>
                  <a:outerShdw blurRad="38100" dist="38100" dir="2700000" algn="tl">
                    <a:srgbClr val="000000">
                      <a:alpha val="43137"/>
                    </a:srgbClr>
                  </a:outerShdw>
                </a:effectLst>
                <a:latin typeface="+mj-lt"/>
              </a:rPr>
              <a:t>in the place of</a:t>
            </a:r>
            <a:r>
              <a:rPr lang="en-US" sz="3200" dirty="0" smtClean="0">
                <a:solidFill>
                  <a:schemeClr val="bg1"/>
                </a:solidFill>
                <a:effectLst>
                  <a:outerShdw blurRad="38100" dist="38100" dir="2700000" algn="tl">
                    <a:srgbClr val="000000">
                      <a:alpha val="43137"/>
                    </a:srgbClr>
                  </a:outerShdw>
                </a:effectLst>
                <a:latin typeface="+mj-lt"/>
              </a:rPr>
              <a:t> or </a:t>
            </a:r>
            <a:r>
              <a:rPr lang="en-US" sz="3200" i="1" dirty="0" smtClean="0">
                <a:solidFill>
                  <a:schemeClr val="bg1"/>
                </a:solidFill>
                <a:effectLst>
                  <a:outerShdw blurRad="38100" dist="38100" dir="2700000" algn="tl">
                    <a:srgbClr val="000000">
                      <a:alpha val="43137"/>
                    </a:srgbClr>
                  </a:outerShdw>
                </a:effectLst>
                <a:latin typeface="+mj-lt"/>
              </a:rPr>
              <a:t>instead of</a:t>
            </a:r>
            <a:endParaRPr lang="en-US" sz="3200" dirty="0">
              <a:solidFill>
                <a:schemeClr val="bg1"/>
              </a:solidFill>
              <a:effectLst>
                <a:outerShdw blurRad="38100" dist="38100" dir="2700000" algn="tl">
                  <a:srgbClr val="000000">
                    <a:alpha val="43137"/>
                  </a:srgbClr>
                </a:outerShdw>
              </a:effectLst>
              <a:latin typeface="+mj-lt"/>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Lst>
  </p:timing>
</p:sld>
</file>

<file path=ppt/theme/theme1.xml><?xml version="1.0" encoding="utf-8"?>
<a:theme xmlns:a="http://schemas.openxmlformats.org/drawingml/2006/main" name="John">
  <a:themeElements>
    <a:clrScheme name="John">
      <a:dk1>
        <a:srgbClr val="FFFF00"/>
      </a:dk1>
      <a:lt1>
        <a:srgbClr val="FFFFFF"/>
      </a:lt1>
      <a:dk2>
        <a:srgbClr val="1F497D"/>
      </a:dk2>
      <a:lt2>
        <a:srgbClr val="EEECE1"/>
      </a:lt2>
      <a:accent1>
        <a:srgbClr val="462300"/>
      </a:accent1>
      <a:accent2>
        <a:srgbClr val="FFFF00"/>
      </a:accent2>
      <a:accent3>
        <a:srgbClr val="9BBB59"/>
      </a:accent3>
      <a:accent4>
        <a:srgbClr val="8064A2"/>
      </a:accent4>
      <a:accent5>
        <a:srgbClr val="4BACC6"/>
      </a:accent5>
      <a:accent6>
        <a:srgbClr val="F79646"/>
      </a:accent6>
      <a:hlink>
        <a:srgbClr val="0000FF"/>
      </a:hlink>
      <a:folHlink>
        <a:srgbClr val="800080"/>
      </a:folHlink>
    </a:clrScheme>
    <a:fontScheme name="John">
      <a:majorFont>
        <a:latin typeface="AR ESSENCE"/>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dirty="0" err="1">
            <a:solidFill>
              <a:srgbClr val="FFFF00"/>
            </a:solidFill>
            <a:latin typeface="AR ESSENCE" pitchFamily="2"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John</Template>
  <TotalTime>4880</TotalTime>
  <Words>359</Words>
  <Application>Microsoft Office PowerPoint</Application>
  <PresentationFormat>On-screen Show (4:3)</PresentationFormat>
  <Paragraphs>44</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Times New Yorker</vt:lpstr>
      <vt:lpstr>Times New Roman</vt:lpstr>
      <vt:lpstr>AR ESSENCE</vt:lpstr>
      <vt:lpstr>John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dc:creator>
  <cp:lastModifiedBy>Kathy</cp:lastModifiedBy>
  <cp:revision>417</cp:revision>
  <dcterms:created xsi:type="dcterms:W3CDTF">2010-11-24T23:03:10Z</dcterms:created>
  <dcterms:modified xsi:type="dcterms:W3CDTF">2010-11-29T21:34:11Z</dcterms:modified>
</cp:coreProperties>
</file>