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71" r:id="rId6"/>
    <p:sldId id="270" r:id="rId7"/>
    <p:sldId id="272" r:id="rId8"/>
    <p:sldId id="273" r:id="rId9"/>
    <p:sldId id="279" r:id="rId10"/>
    <p:sldId id="280" r:id="rId11"/>
    <p:sldId id="281" r:id="rId12"/>
    <p:sldId id="282" r:id="rId13"/>
    <p:sldId id="274" r:id="rId14"/>
    <p:sldId id="275" r:id="rId15"/>
    <p:sldId id="278" r:id="rId16"/>
    <p:sldId id="276" r:id="rId17"/>
    <p:sldId id="277" r:id="rId18"/>
  </p:sldIdLst>
  <p:sldSz cx="9144000" cy="6858000" type="screen4x3"/>
  <p:notesSz cx="6858000" cy="9144000"/>
  <p:embeddedFontLst>
    <p:embeddedFont>
      <p:font typeface="Times New Yorker" charset="0"/>
      <p:regular r:id="rId19"/>
    </p:embeddedFont>
    <p:embeddedFont>
      <p:font typeface="AR ESSENCE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D8BA7"/>
    <a:srgbClr val="9795AE"/>
    <a:srgbClr val="8895AE"/>
    <a:srgbClr val="96A1B8"/>
    <a:srgbClr val="6E94E0"/>
    <a:srgbClr val="633D22"/>
    <a:srgbClr val="634722"/>
    <a:srgbClr val="7B5429"/>
    <a:srgbClr val="4824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v. 11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Man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5795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v. 17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Prophet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v. 38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Kurios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3:17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God did not send His Son into the world to condemn the world, but that the world through Him might be saved.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00952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Cor. 2:14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the natural man does not receive the things of the Spirit of God, for they are foolishness to him; nor can he know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because they are spiritually discerned.</a:t>
            </a:r>
            <a:endParaRPr lang="en-US" sz="3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12:30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who is not with Me is against Me, and he who does not gather with Me scatters abroad.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6:23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if your eye is bad, your whole body will be full of darkness. If therefore the light that is in you is darkness, how great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that darkness!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You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8376" y="1245040"/>
            <a:ext cx="1347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Deep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6184" y="1245040"/>
            <a:ext cx="317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an Intellectual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8376" y="1232848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an Artist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8376" y="1251136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 Critic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9232" y="124504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 Poet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1219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are not</a:t>
            </a:r>
            <a:endParaRPr lang="en-US" sz="4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46632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just have</a:t>
            </a:r>
            <a:endParaRPr lang="en-US" sz="4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9376" y="1232848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Internet access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8178E-6 C -0.00608 -0.00532 -0.02396 -0.0104 -0.03021 -0.0104 C -0.07031 -0.0104 -0.11146 0.0754 -0.11146 0.16143 C -0.11146 0.11772 -0.13212 0.0754 -0.15156 0.0754 C -0.17222 0.0754 -0.19167 0.11818 -0.19167 0.16143 C -0.19167 0.13969 -0.20174 0.11772 -0.21233 0.11772 C -0.22257 0.11772 -0.23281 0.139 -0.23281 0.16143 C -0.23281 0.1501 -0.23819 0.13969 -0.24306 0.13969 C -0.24826 0.13969 -0.2533 0.15056 -0.2533 0.16143 C -0.2533 0.15542 -0.25608 0.1501 -0.25816 0.1501 C -0.2599 0.1501 -0.26389 0.15542 -0.26389 0.16143 C -0.26389 0.15796 -0.26493 0.15542 -0.26649 0.15542 C -0.26649 0.15472 -0.26927 0.15796 -0.26927 0.16143 C -0.26927 0.15958 -0.26927 0.15796 -0.27031 0.15796 C -0.27031 0.15888 -0.27187 0.15958 -0.27187 0.16143 C -0.27187 0.16027 -0.27187 0.15958 -0.27187 0.15888 C -0.27309 0.15888 -0.27309 0.15958 -0.27309 0.1605 C -0.27465 0.1605 -0.27465 0.15958 -0.27465 0.15888 C -0.275 0.15888 -0.275 0.15958 -0.275 0.1605 " pathEditMode="relative" rAng="0" ptsTypes="fffffffffffffffffff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46 C -0.00608 -0.00856 -0.02379 -0.01688 -0.03039 -0.01688 C -0.07049 -0.01688 -0.11164 0.12327 -0.11164 0.26411 C -0.11164 0.19265 -0.13264 0.12327 -0.15191 0.12327 C -0.17292 0.12327 -0.19219 0.1938 -0.19219 0.26411 C -0.19219 0.22872 -0.20261 0.19265 -0.2132 0.19265 C -0.22344 0.19265 -0.23386 0.22757 -0.23386 0.26411 C -0.23386 0.24561 -0.23872 0.22872 -0.24393 0.22872 C -0.24931 0.22872 -0.25434 0.24653 -0.25434 0.26411 C -0.25434 0.25439 -0.25747 0.24561 -0.25921 0.24561 C -0.26112 0.24561 -0.26494 0.25439 -0.26494 0.26411 C -0.26494 0.25879 -0.26598 0.25439 -0.26737 0.25439 C -0.26737 0.25324 -0.27066 0.25879 -0.27066 0.26411 C -0.27066 0.2611 -0.27066 0.25879 -0.27119 0.25879 C -0.27119 0.26018 -0.27275 0.26133 -0.27275 0.26411 C -0.27275 0.26226 -0.27275 0.2611 -0.27275 0.26018 C -0.27431 0.26018 -0.27431 0.26133 -0.27431 0.26249 C -0.2757 0.26249 -0.2757 0.26133 -0.2757 0.26018 C -0.27622 0.26018 -0.27622 0.26133 -0.27622 0.26249 " pathEditMode="relative" rAng="0" ptsTypes="fffffffffffffffffff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014E-8 C -0.01233 0.11818 -0.02431 0.23636 -0.05417 0.30157 C -0.08403 0.36656 -0.14149 0.3802 -0.17882 0.38945 C -0.21649 0.39917 -0.24792 0.37789 -0.27899 0.35708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4.77336E-6 C -0.00365 0.0962 -0.0073 0.19241 -0.01389 0.25578 C -0.02066 0.31914 -0.01823 0.34528 -0.04011 0.38112 C -0.06216 0.41674 -0.11389 0.45698 -0.14514 0.47109 C -0.17639 0.48519 -0.20556 0.46901 -0.22778 0.46577 C -0.25018 0.46253 -0.26476 0.45698 -0.279 0.45143 " pathEditMode="relative" rAng="0" ptsTypes="aaaa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57262E-7 C 0.00382 0.13668 0.00798 0.27405 0.01545 0.34829 C 0.02291 0.42253 0.04843 0.41883 0.04479 0.44542 C 0.04132 0.47248 0.02014 0.4926 -0.00556 0.50879 C -0.03143 0.52498 -0.07413 0.53423 -0.10955 0.54325 C -0.14479 0.55227 -0.19011 0.5636 -0.21788 0.56314 C -0.24549 0.56267 -0.26042 0.55111 -0.27535 0.53955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0600" y="2362200"/>
            <a:ext cx="4726251" cy="4095240"/>
            <a:chOff x="707303" y="2092247"/>
            <a:chExt cx="4726251" cy="4095240"/>
          </a:xfrm>
        </p:grpSpPr>
        <p:sp>
          <p:nvSpPr>
            <p:cNvPr id="11" name="Rectangle 10"/>
            <p:cNvSpPr/>
            <p:nvPr/>
          </p:nvSpPr>
          <p:spPr>
            <a:xfrm rot="282787">
              <a:off x="707303" y="2092247"/>
              <a:ext cx="4726251" cy="4095240"/>
            </a:xfrm>
            <a:prstGeom prst="rect">
              <a:avLst/>
            </a:prstGeom>
            <a:solidFill>
              <a:srgbClr val="8D8BA7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user\AppData\Local\Microsoft\Windows\Temporary Internet Files\Content.IE5\A2BTMA6X\MC90039113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39915">
              <a:off x="1108816" y="2529685"/>
              <a:ext cx="3832993" cy="3298995"/>
            </a:xfrm>
            <a:prstGeom prst="rect">
              <a:avLst/>
            </a:prstGeom>
            <a:noFill/>
          </p:spPr>
        </p:pic>
      </p:grpSp>
      <p:sp>
        <p:nvSpPr>
          <p:cNvPr id="1027" name="AutoShape 3"/>
          <p:cNvSpPr>
            <a:spLocks noChangeArrowheads="1"/>
          </p:cNvSpPr>
          <p:nvPr/>
        </p:nvSpPr>
        <p:spPr bwMode="auto">
          <a:xfrm rot="19038146">
            <a:off x="2765135" y="2193620"/>
            <a:ext cx="3306121" cy="2255881"/>
          </a:xfrm>
          <a:custGeom>
            <a:avLst/>
            <a:gdLst>
              <a:gd name="G0" fmla="+- -2978308 0 0"/>
              <a:gd name="G1" fmla="+- -11219876 0 0"/>
              <a:gd name="G2" fmla="+- -2978308 0 -11219876"/>
              <a:gd name="G3" fmla="+- 10800 0 0"/>
              <a:gd name="G4" fmla="+- 0 0 -297830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3092 0 0"/>
              <a:gd name="G9" fmla="+- 0 0 -11219876"/>
              <a:gd name="G10" fmla="+- 3092 0 2700"/>
              <a:gd name="G11" fmla="cos G10 -2978308"/>
              <a:gd name="G12" fmla="sin G10 -2978308"/>
              <a:gd name="G13" fmla="cos 13500 -2978308"/>
              <a:gd name="G14" fmla="sin 13500 -2978308"/>
              <a:gd name="G15" fmla="+- G11 10800 0"/>
              <a:gd name="G16" fmla="+- G12 10800 0"/>
              <a:gd name="G17" fmla="+- G13 10800 0"/>
              <a:gd name="G18" fmla="+- G14 10800 0"/>
              <a:gd name="G19" fmla="*/ 3092 1 2"/>
              <a:gd name="G20" fmla="+- G19 5400 0"/>
              <a:gd name="G21" fmla="cos G20 -2978308"/>
              <a:gd name="G22" fmla="sin G20 -2978308"/>
              <a:gd name="G23" fmla="+- G21 10800 0"/>
              <a:gd name="G24" fmla="+- G12 G23 G22"/>
              <a:gd name="G25" fmla="+- G22 G23 G11"/>
              <a:gd name="G26" fmla="cos 10800 -2978308"/>
              <a:gd name="G27" fmla="sin 10800 -2978308"/>
              <a:gd name="G28" fmla="cos 3092 -2978308"/>
              <a:gd name="G29" fmla="sin 3092 -297830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19876"/>
              <a:gd name="G36" fmla="sin G34 -11219876"/>
              <a:gd name="G37" fmla="+/ -11219876 -297830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3092 G39"/>
              <a:gd name="G43" fmla="sin 30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404 w 21600"/>
              <a:gd name="T5" fmla="*/ 547 h 21600"/>
              <a:gd name="T6" fmla="*/ 3935 w 21600"/>
              <a:gd name="T7" fmla="*/ 9737 h 21600"/>
              <a:gd name="T8" fmla="*/ 9827 w 21600"/>
              <a:gd name="T9" fmla="*/ 7864 h 21600"/>
              <a:gd name="T10" fmla="*/ 20271 w 21600"/>
              <a:gd name="T11" fmla="*/ 1180 h 21600"/>
              <a:gd name="T12" fmla="*/ 20343 w 21600"/>
              <a:gd name="T13" fmla="*/ 10448 h 21600"/>
              <a:gd name="T14" fmla="*/ 11075 w 21600"/>
              <a:gd name="T15" fmla="*/ 1052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969" y="8596"/>
                </a:moveTo>
                <a:cubicBezTo>
                  <a:pt x="12390" y="8027"/>
                  <a:pt x="11611" y="7708"/>
                  <a:pt x="10800" y="7708"/>
                </a:cubicBezTo>
                <a:cubicBezTo>
                  <a:pt x="9274" y="7707"/>
                  <a:pt x="7977" y="8819"/>
                  <a:pt x="7744" y="10327"/>
                </a:cubicBezTo>
                <a:lnTo>
                  <a:pt x="127" y="9148"/>
                </a:lnTo>
                <a:cubicBezTo>
                  <a:pt x="941" y="3883"/>
                  <a:pt x="5473" y="-1"/>
                  <a:pt x="10800" y="0"/>
                </a:cubicBezTo>
                <a:cubicBezTo>
                  <a:pt x="13635" y="0"/>
                  <a:pt x="16356" y="1114"/>
                  <a:pt x="18377" y="3104"/>
                </a:cubicBezTo>
                <a:lnTo>
                  <a:pt x="20271" y="1180"/>
                </a:lnTo>
                <a:lnTo>
                  <a:pt x="20343" y="10448"/>
                </a:lnTo>
                <a:lnTo>
                  <a:pt x="11075" y="10520"/>
                </a:lnTo>
                <a:lnTo>
                  <a:pt x="12969" y="8596"/>
                </a:lnTo>
                <a:close/>
              </a:path>
            </a:pathLst>
          </a:custGeom>
          <a:gradFill flip="none" rotWithShape="1">
            <a:gsLst>
              <a:gs pos="40000">
                <a:schemeClr val="bg1"/>
              </a:gs>
              <a:gs pos="57000">
                <a:schemeClr val="tx1"/>
              </a:gs>
              <a:gs pos="51000">
                <a:schemeClr val="tx1">
                  <a:lumMod val="60000"/>
                  <a:lumOff val="40000"/>
                </a:schemeClr>
              </a:gs>
            </a:gsLst>
            <a:lin ang="0" scaled="0"/>
            <a:tileRect/>
          </a:gradFill>
          <a:ln w="9525" algn="in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Exegesis ~ 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96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an explanation or critical interpretation (especially of the Bible).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27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990600" y="2362200"/>
            <a:ext cx="4726251" cy="4095240"/>
            <a:chOff x="707303" y="2092247"/>
            <a:chExt cx="4726251" cy="4095240"/>
          </a:xfrm>
        </p:grpSpPr>
        <p:sp>
          <p:nvSpPr>
            <p:cNvPr id="11" name="Rectangle 10"/>
            <p:cNvSpPr/>
            <p:nvPr/>
          </p:nvSpPr>
          <p:spPr>
            <a:xfrm rot="282787">
              <a:off x="707303" y="2092247"/>
              <a:ext cx="4726251" cy="4095240"/>
            </a:xfrm>
            <a:prstGeom prst="rect">
              <a:avLst/>
            </a:prstGeom>
            <a:solidFill>
              <a:srgbClr val="8D8BA7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user\AppData\Local\Microsoft\Windows\Temporary Internet Files\Content.IE5\A2BTMA6X\MC90039113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39915">
              <a:off x="1108816" y="2529685"/>
              <a:ext cx="3832993" cy="3298995"/>
            </a:xfrm>
            <a:prstGeom prst="rect">
              <a:avLst/>
            </a:prstGeom>
            <a:noFill/>
          </p:spPr>
        </p:pic>
      </p:grpSp>
      <p:sp>
        <p:nvSpPr>
          <p:cNvPr id="1027" name="AutoShape 3"/>
          <p:cNvSpPr>
            <a:spLocks noChangeArrowheads="1"/>
          </p:cNvSpPr>
          <p:nvPr/>
        </p:nvSpPr>
        <p:spPr bwMode="auto">
          <a:xfrm rot="19590986" flipH="1">
            <a:off x="2765135" y="2193620"/>
            <a:ext cx="3306121" cy="2255881"/>
          </a:xfrm>
          <a:custGeom>
            <a:avLst/>
            <a:gdLst>
              <a:gd name="G0" fmla="+- -2978308 0 0"/>
              <a:gd name="G1" fmla="+- -11219876 0 0"/>
              <a:gd name="G2" fmla="+- -2978308 0 -11219876"/>
              <a:gd name="G3" fmla="+- 10800 0 0"/>
              <a:gd name="G4" fmla="+- 0 0 -297830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3092 0 0"/>
              <a:gd name="G9" fmla="+- 0 0 -11219876"/>
              <a:gd name="G10" fmla="+- 3092 0 2700"/>
              <a:gd name="G11" fmla="cos G10 -2978308"/>
              <a:gd name="G12" fmla="sin G10 -2978308"/>
              <a:gd name="G13" fmla="cos 13500 -2978308"/>
              <a:gd name="G14" fmla="sin 13500 -2978308"/>
              <a:gd name="G15" fmla="+- G11 10800 0"/>
              <a:gd name="G16" fmla="+- G12 10800 0"/>
              <a:gd name="G17" fmla="+- G13 10800 0"/>
              <a:gd name="G18" fmla="+- G14 10800 0"/>
              <a:gd name="G19" fmla="*/ 3092 1 2"/>
              <a:gd name="G20" fmla="+- G19 5400 0"/>
              <a:gd name="G21" fmla="cos G20 -2978308"/>
              <a:gd name="G22" fmla="sin G20 -2978308"/>
              <a:gd name="G23" fmla="+- G21 10800 0"/>
              <a:gd name="G24" fmla="+- G12 G23 G22"/>
              <a:gd name="G25" fmla="+- G22 G23 G11"/>
              <a:gd name="G26" fmla="cos 10800 -2978308"/>
              <a:gd name="G27" fmla="sin 10800 -2978308"/>
              <a:gd name="G28" fmla="cos 3092 -2978308"/>
              <a:gd name="G29" fmla="sin 3092 -297830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19876"/>
              <a:gd name="G36" fmla="sin G34 -11219876"/>
              <a:gd name="G37" fmla="+/ -11219876 -297830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3092 G39"/>
              <a:gd name="G43" fmla="sin 30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404 w 21600"/>
              <a:gd name="T5" fmla="*/ 547 h 21600"/>
              <a:gd name="T6" fmla="*/ 3935 w 21600"/>
              <a:gd name="T7" fmla="*/ 9737 h 21600"/>
              <a:gd name="T8" fmla="*/ 9827 w 21600"/>
              <a:gd name="T9" fmla="*/ 7864 h 21600"/>
              <a:gd name="T10" fmla="*/ 20271 w 21600"/>
              <a:gd name="T11" fmla="*/ 1180 h 21600"/>
              <a:gd name="T12" fmla="*/ 20343 w 21600"/>
              <a:gd name="T13" fmla="*/ 10448 h 21600"/>
              <a:gd name="T14" fmla="*/ 11075 w 21600"/>
              <a:gd name="T15" fmla="*/ 1052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969" y="8596"/>
                </a:moveTo>
                <a:cubicBezTo>
                  <a:pt x="12390" y="8027"/>
                  <a:pt x="11611" y="7708"/>
                  <a:pt x="10800" y="7708"/>
                </a:cubicBezTo>
                <a:cubicBezTo>
                  <a:pt x="9274" y="7707"/>
                  <a:pt x="7977" y="8819"/>
                  <a:pt x="7744" y="10327"/>
                </a:cubicBezTo>
                <a:lnTo>
                  <a:pt x="127" y="9148"/>
                </a:lnTo>
                <a:cubicBezTo>
                  <a:pt x="941" y="3883"/>
                  <a:pt x="5473" y="-1"/>
                  <a:pt x="10800" y="0"/>
                </a:cubicBezTo>
                <a:cubicBezTo>
                  <a:pt x="13635" y="0"/>
                  <a:pt x="16356" y="1114"/>
                  <a:pt x="18377" y="3104"/>
                </a:cubicBezTo>
                <a:lnTo>
                  <a:pt x="20271" y="1180"/>
                </a:lnTo>
                <a:lnTo>
                  <a:pt x="20343" y="10448"/>
                </a:lnTo>
                <a:lnTo>
                  <a:pt x="11075" y="10520"/>
                </a:lnTo>
                <a:lnTo>
                  <a:pt x="12969" y="8596"/>
                </a:lnTo>
                <a:close/>
              </a:path>
            </a:pathLst>
          </a:custGeom>
          <a:gradFill flip="none" rotWithShape="1">
            <a:gsLst>
              <a:gs pos="40000">
                <a:schemeClr val="tx1"/>
              </a:gs>
              <a:gs pos="57000">
                <a:schemeClr val="bg1"/>
              </a:gs>
              <a:gs pos="51000">
                <a:schemeClr val="tx1">
                  <a:lumMod val="60000"/>
                  <a:lumOff val="40000"/>
                </a:schemeClr>
              </a:gs>
            </a:gsLst>
            <a:lin ang="0" scaled="0"/>
            <a:tileRect/>
          </a:gradFill>
          <a:ln w="9525" algn="in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Eisegesis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~ 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928048"/>
            <a:ext cx="8256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an interpretation, esp. of Scripture, that expresses the interpreter's own ideas, bias or the like, rather than the meaning of the text.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27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Cast…out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ekballō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out +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ballō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to throw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and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exō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away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029200"/>
            <a:ext cx="1295400" cy="533400"/>
          </a:xfrm>
          <a:prstGeom prst="rect">
            <a:avLst/>
          </a:prstGeom>
          <a:solidFill>
            <a:srgbClr val="633D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9:26-41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Worshiped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prosuneō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before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+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kuōn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[canine])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2092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54x in New Testament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67968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53x used of worshipping God (or Jesus) or false gods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0047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Exception: Rev. 3:9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Indeed I will make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those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the synagogue of Satan, who say they are Jews and are not, but lie—indeed I will make them come and worship before your feet, and to know that I have loved you.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/>
      <p:bldP spid="4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6130</TotalTime>
  <Words>327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188</cp:revision>
  <dcterms:created xsi:type="dcterms:W3CDTF">2010-10-21T11:13:26Z</dcterms:created>
  <dcterms:modified xsi:type="dcterms:W3CDTF">2010-11-01T20:59:03Z</dcterms:modified>
</cp:coreProperties>
</file>