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9" r:id="rId4"/>
    <p:sldId id="293" r:id="rId5"/>
    <p:sldId id="294" r:id="rId6"/>
    <p:sldId id="283" r:id="rId7"/>
    <p:sldId id="284" r:id="rId8"/>
    <p:sldId id="271" r:id="rId9"/>
    <p:sldId id="272" r:id="rId10"/>
    <p:sldId id="285" r:id="rId11"/>
    <p:sldId id="286" r:id="rId12"/>
    <p:sldId id="291" r:id="rId13"/>
    <p:sldId id="292" r:id="rId14"/>
    <p:sldId id="289" r:id="rId15"/>
    <p:sldId id="290" r:id="rId16"/>
    <p:sldId id="257" r:id="rId17"/>
    <p:sldId id="270" r:id="rId18"/>
    <p:sldId id="273" r:id="rId19"/>
    <p:sldId id="274" r:id="rId20"/>
    <p:sldId id="287" r:id="rId21"/>
    <p:sldId id="288" r:id="rId22"/>
    <p:sldId id="277" r:id="rId23"/>
    <p:sldId id="278" r:id="rId24"/>
    <p:sldId id="279" r:id="rId25"/>
    <p:sldId id="280" r:id="rId26"/>
    <p:sldId id="281" r:id="rId27"/>
    <p:sldId id="282" r:id="rId28"/>
  </p:sldIdLst>
  <p:sldSz cx="9144000" cy="6858000" type="screen4x3"/>
  <p:notesSz cx="6858000" cy="9144000"/>
  <p:embeddedFontLst>
    <p:embeddedFont>
      <p:font typeface="Times New Yorker" charset="0"/>
      <p:regular r:id="rId29"/>
    </p:embeddedFont>
    <p:embeddedFont>
      <p:font typeface="AR ESSENCE"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000000"/>
    <a:srgbClr val="633D22"/>
    <a:srgbClr val="634722"/>
    <a:srgbClr val="7B5429"/>
    <a:srgbClr val="482400"/>
    <a:srgbClr val="FFFFFF"/>
    <a:srgbClr val="663300"/>
    <a:srgbClr val="2E1700"/>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78"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10/5/2010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10/5/2010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10/5/2010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10/5/2010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06210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Deut. 17:7 ~ </a:t>
            </a:r>
            <a:r>
              <a:rPr lang="en-US" sz="3200" dirty="0" smtClean="0">
                <a:effectLst>
                  <a:outerShdw blurRad="38100" dist="38100" dir="2700000" algn="tl">
                    <a:srgbClr val="000000">
                      <a:alpha val="43137"/>
                    </a:srgbClr>
                  </a:outerShdw>
                </a:effectLst>
                <a:latin typeface="+mj-lt"/>
              </a:rPr>
              <a:t>The hands of the witnesses shall be the first against him to put him to death, and afterward the hands of all the people. So you shall put away the evil from among you.</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Alan </a:t>
            </a:r>
            <a:r>
              <a:rPr lang="en-US" sz="3200" dirty="0" err="1" smtClean="0">
                <a:effectLst>
                  <a:outerShdw blurRad="38100" dist="38100" dir="2700000" algn="tl">
                    <a:srgbClr val="000000">
                      <a:alpha val="43137"/>
                    </a:srgbClr>
                  </a:outerShdw>
                </a:effectLst>
                <a:latin typeface="+mj-lt"/>
              </a:rPr>
              <a:t>Redpath</a:t>
            </a:r>
            <a:r>
              <a:rPr lang="en-US" sz="3200" dirty="0" smtClean="0">
                <a:effectLst>
                  <a:outerShdw blurRad="38100" dist="38100" dir="2700000" algn="tl">
                    <a:srgbClr val="000000">
                      <a:alpha val="43137"/>
                    </a:srgbClr>
                  </a:outerShdw>
                </a:effectLst>
                <a:latin typeface="+mj-lt"/>
              </a:rPr>
              <a:t> ~ </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928048"/>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               "Freedom from outward guilt does not mean freedom from inward sin." </a:t>
            </a:r>
            <a:endParaRPr lang="en-US" sz="3200"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457200" y="1934568"/>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"Outward guilt does not cut someone off from hope." </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457200" y="297503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"Only Jesus can separate between the </a:t>
            </a:r>
            <a:r>
              <a:rPr lang="en-US" sz="3200" i="1" dirty="0" smtClean="0">
                <a:solidFill>
                  <a:schemeClr val="bg1"/>
                </a:solidFill>
                <a:effectLst>
                  <a:outerShdw blurRad="38100" dist="38100" dir="2700000" algn="tl">
                    <a:srgbClr val="000000">
                      <a:alpha val="43137"/>
                    </a:srgbClr>
                  </a:outerShdw>
                </a:effectLst>
                <a:latin typeface="+mj-lt"/>
              </a:rPr>
              <a:t>act</a:t>
            </a:r>
            <a:r>
              <a:rPr lang="en-US" sz="3200" dirty="0" smtClean="0">
                <a:solidFill>
                  <a:schemeClr val="bg1"/>
                </a:solidFill>
                <a:effectLst>
                  <a:outerShdw blurRad="38100" dist="38100" dir="2700000" algn="tl">
                    <a:srgbClr val="000000">
                      <a:alpha val="43137"/>
                    </a:srgbClr>
                  </a:outerShdw>
                </a:effectLst>
                <a:latin typeface="+mj-lt"/>
              </a:rPr>
              <a:t> (which He condemns) and the </a:t>
            </a:r>
            <a:r>
              <a:rPr lang="en-US" sz="3200" i="1" dirty="0" smtClean="0">
                <a:solidFill>
                  <a:schemeClr val="bg1"/>
                </a:solidFill>
                <a:effectLst>
                  <a:outerShdw blurRad="38100" dist="38100" dir="2700000" algn="tl">
                    <a:srgbClr val="000000">
                      <a:alpha val="43137"/>
                    </a:srgbClr>
                  </a:outerShdw>
                </a:effectLst>
                <a:latin typeface="+mj-lt"/>
              </a:rPr>
              <a:t>sinner</a:t>
            </a:r>
            <a:r>
              <a:rPr lang="en-US" sz="3200" dirty="0" smtClean="0">
                <a:solidFill>
                  <a:schemeClr val="bg1"/>
                </a:solidFill>
                <a:effectLst>
                  <a:outerShdw blurRad="38100" dist="38100" dir="2700000" algn="tl">
                    <a:srgbClr val="000000">
                      <a:alpha val="43137"/>
                    </a:srgbClr>
                  </a:outerShdw>
                </a:effectLst>
                <a:latin typeface="+mj-lt"/>
              </a:rPr>
              <a:t> (whom He forgives)."</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500"/>
                                        <p:tgtEl>
                                          <p:spTgt spid="10"/>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9"/>
                                        </p:tgtEl>
                                        <p:attrNameLst>
                                          <p:attrName>style.opacity</p:attrName>
                                        </p:attrNameLst>
                                      </p:cBhvr>
                                      <p:to>
                                        <p:strVal val="0.5"/>
                                      </p:to>
                                    </p:set>
                                    <p:animEffect filter="image" prLst="opacity: 0.5">
                                      <p:cBhvr rctx="IE">
                                        <p:cTn id="25"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9" grpId="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grpSp>
        <p:nvGrpSpPr>
          <p:cNvPr id="8" name="Group 7"/>
          <p:cNvGrpSpPr/>
          <p:nvPr/>
        </p:nvGrpSpPr>
        <p:grpSpPr>
          <a:xfrm rot="21122574">
            <a:off x="595791" y="931269"/>
            <a:ext cx="4639397" cy="5052975"/>
            <a:chOff x="575339" y="954233"/>
            <a:chExt cx="4329681" cy="4735942"/>
          </a:xfrm>
        </p:grpSpPr>
        <p:pic>
          <p:nvPicPr>
            <p:cNvPr id="2052" name="Picture 4" descr="http://www.calvarybaptistchurchsapulpa.com/images/ten_commandments_tablets_4hm1.bmp"/>
            <p:cNvPicPr>
              <a:picLocks noChangeAspect="1" noChangeArrowheads="1"/>
            </p:cNvPicPr>
            <p:nvPr/>
          </p:nvPicPr>
          <p:blipFill>
            <a:blip r:embed="rId2" cstate="print"/>
            <a:srcRect/>
            <a:stretch>
              <a:fillRect/>
            </a:stretch>
          </p:blipFill>
          <p:spPr bwMode="auto">
            <a:xfrm>
              <a:off x="575339" y="954233"/>
              <a:ext cx="4329681" cy="4372891"/>
            </a:xfrm>
            <a:prstGeom prst="rect">
              <a:avLst/>
            </a:prstGeom>
            <a:noFill/>
            <a:effectLst>
              <a:softEdge rad="127000"/>
            </a:effectLst>
          </p:spPr>
        </p:pic>
        <p:sp>
          <p:nvSpPr>
            <p:cNvPr id="7" name="TextBox 6"/>
            <p:cNvSpPr txBox="1"/>
            <p:nvPr/>
          </p:nvSpPr>
          <p:spPr>
            <a:xfrm>
              <a:off x="685800" y="5105400"/>
              <a:ext cx="4038600"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AR ESSENCE" pitchFamily="2" charset="0"/>
                </a:rPr>
                <a:t>Exodus 31:18</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grpSp>
      <p:grpSp>
        <p:nvGrpSpPr>
          <p:cNvPr id="10" name="Group 9"/>
          <p:cNvGrpSpPr/>
          <p:nvPr/>
        </p:nvGrpSpPr>
        <p:grpSpPr>
          <a:xfrm rot="268851">
            <a:off x="4167999" y="844353"/>
            <a:ext cx="4271363" cy="5430370"/>
            <a:chOff x="4759193" y="1046631"/>
            <a:chExt cx="3550770" cy="4991560"/>
          </a:xfrm>
        </p:grpSpPr>
        <p:pic>
          <p:nvPicPr>
            <p:cNvPr id="2050" name="Picture 2" descr="http://new.rejesus.co.uk/images/area_uploads/mels_passion/adultery1.jpg"/>
            <p:cNvPicPr>
              <a:picLocks noChangeAspect="1" noChangeArrowheads="1"/>
            </p:cNvPicPr>
            <p:nvPr/>
          </p:nvPicPr>
          <p:blipFill>
            <a:blip r:embed="rId3" cstate="print"/>
            <a:srcRect/>
            <a:stretch>
              <a:fillRect/>
            </a:stretch>
          </p:blipFill>
          <p:spPr bwMode="auto">
            <a:xfrm>
              <a:off x="4759193" y="1046631"/>
              <a:ext cx="3550770" cy="4600220"/>
            </a:xfrm>
            <a:prstGeom prst="rect">
              <a:avLst/>
            </a:prstGeom>
            <a:noFill/>
            <a:effectLst>
              <a:softEdge rad="127000"/>
            </a:effectLst>
          </p:spPr>
        </p:pic>
        <p:sp>
          <p:nvSpPr>
            <p:cNvPr id="9" name="TextBox 8"/>
            <p:cNvSpPr txBox="1"/>
            <p:nvPr/>
          </p:nvSpPr>
          <p:spPr>
            <a:xfrm>
              <a:off x="4876800" y="5453416"/>
              <a:ext cx="3276600"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AR ESSENCE" pitchFamily="2" charset="0"/>
                </a:rPr>
                <a:t>John 8:6-8</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16" presetClass="entr" presetSubtype="2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Horizontal)">
                                      <p:cBhvr>
                                        <p:cTn id="16" dur="500"/>
                                        <p:tgtEl>
                                          <p:spTgt spid="10"/>
                                        </p:tgtEl>
                                      </p:cBhvr>
                                    </p:animEffect>
                                  </p:childTnLst>
                                </p:cTn>
                              </p:par>
                            </p:childTnLst>
                          </p:cTn>
                        </p:par>
                        <p:par>
                          <p:cTn id="17" fill="hold">
                            <p:stCondLst>
                              <p:cond delay="500"/>
                            </p:stCondLst>
                            <p:childTnLst>
                              <p:par>
                                <p:cTn id="18" presetID="10" presetClass="exit" presetSubtype="0" fill="hold" nodeType="afterEffect">
                                  <p:stCondLst>
                                    <p:cond delay="1500"/>
                                  </p:stCondLst>
                                  <p:childTnLst>
                                    <p:animEffect transition="out" filter="fade">
                                      <p:cBhvr>
                                        <p:cTn id="19" dur="5000"/>
                                        <p:tgtEl>
                                          <p:spTgt spid="8"/>
                                        </p:tgtEl>
                                      </p:cBhvr>
                                    </p:animEffect>
                                    <p:set>
                                      <p:cBhvr>
                                        <p:cTn id="20"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5" name="TextBox 54"/>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1 Pet. 4:10 ~ </a:t>
            </a:r>
            <a:r>
              <a:rPr lang="en-US" sz="3200" dirty="0" smtClean="0">
                <a:effectLst>
                  <a:outerShdw blurRad="38100" dist="38100" dir="2700000" algn="tl">
                    <a:srgbClr val="000000">
                      <a:alpha val="43137"/>
                    </a:srgbClr>
                  </a:outerShdw>
                </a:effectLst>
                <a:latin typeface="+mj-lt"/>
              </a:rPr>
              <a:t>As each one has received a gift, minister it to one another, as good stewards of the manifold grace of God. </a:t>
            </a:r>
            <a:endParaRPr lang="en-US" sz="3200" dirty="0" err="1">
              <a:solidFill>
                <a:srgbClr val="FFFF00"/>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5" name="TextBox 54"/>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Two main hindrances with extending grace:</a:t>
            </a:r>
            <a:endParaRPr lang="en-US" sz="3200"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685800" y="1406856"/>
            <a:ext cx="8001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1. Incorrect perspective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The NIV: </a:t>
            </a:r>
            <a:r>
              <a:rPr lang="en-US" sz="3200" dirty="0" smtClean="0">
                <a:solidFill>
                  <a:schemeClr val="bg1"/>
                </a:solidFill>
                <a:effectLst>
                  <a:outerShdw blurRad="38100" dist="38100" dir="2700000" algn="tl">
                    <a:srgbClr val="000000">
                      <a:alpha val="43137"/>
                    </a:srgbClr>
                  </a:outerShdw>
                </a:effectLst>
                <a:latin typeface="+mj-lt"/>
              </a:rPr>
              <a:t>"The earliest manuscripts and other ancient witnesses do not have John 7:53-8:11"</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1921878"/>
            <a:ext cx="82296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The NASB: </a:t>
            </a:r>
            <a:r>
              <a:rPr lang="en-US" sz="3200" dirty="0" smtClean="0">
                <a:solidFill>
                  <a:schemeClr val="bg1"/>
                </a:solidFill>
                <a:effectLst>
                  <a:outerShdw blurRad="38100" dist="38100" dir="2700000" algn="tl">
                    <a:srgbClr val="000000">
                      <a:alpha val="43137"/>
                    </a:srgbClr>
                  </a:outerShdw>
                </a:effectLst>
                <a:latin typeface="+mj-lt"/>
              </a:rPr>
              <a:t>"Later mss add the story of the adulterous woman, numbering it as John 7:53–8:11"</a:t>
            </a:r>
            <a:endParaRPr lang="en-US" sz="3200" dirty="0">
              <a:solidFill>
                <a:schemeClr val="bg1"/>
              </a:solidFill>
              <a:effectLst>
                <a:outerShdw blurRad="38100" dist="38100" dir="2700000" algn="tl">
                  <a:srgbClr val="000000">
                    <a:alpha val="43137"/>
                  </a:srgbClr>
                </a:outerShdw>
              </a:effectLst>
              <a:latin typeface="+mj-lt"/>
            </a:endParaRPr>
          </a:p>
        </p:txBody>
      </p:sp>
      <p:cxnSp>
        <p:nvCxnSpPr>
          <p:cNvPr id="8" name="Straight Connector 7"/>
          <p:cNvCxnSpPr/>
          <p:nvPr/>
        </p:nvCxnSpPr>
        <p:spPr>
          <a:xfrm>
            <a:off x="533400" y="1066800"/>
            <a:ext cx="8153400" cy="1981200"/>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33400" y="1066800"/>
            <a:ext cx="8153400" cy="1981200"/>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2</a:t>
            </a:r>
            <a:r>
              <a:rPr lang="en-US" sz="3200" baseline="30000" dirty="0" smtClean="0">
                <a:solidFill>
                  <a:schemeClr val="bg1"/>
                </a:solidFill>
                <a:effectLst>
                  <a:outerShdw blurRad="38100" dist="38100" dir="2700000" algn="tl">
                    <a:srgbClr val="000000">
                      <a:alpha val="43137"/>
                    </a:srgbClr>
                  </a:outerShdw>
                </a:effectLst>
                <a:latin typeface="+mj-lt"/>
              </a:rPr>
              <a:t>nd</a:t>
            </a:r>
            <a:r>
              <a:rPr lang="en-US" sz="3200" dirty="0" smtClean="0">
                <a:solidFill>
                  <a:schemeClr val="bg1"/>
                </a:solidFill>
                <a:effectLst>
                  <a:outerShdw blurRad="38100" dist="38100" dir="2700000" algn="tl">
                    <a:srgbClr val="000000">
                      <a:alpha val="43137"/>
                    </a:srgbClr>
                  </a:outerShdw>
                </a:effectLst>
                <a:latin typeface="+mj-lt"/>
              </a:rPr>
              <a:t> of seven </a:t>
            </a:r>
            <a:r>
              <a:rPr lang="en-US" sz="3200" dirty="0" smtClean="0">
                <a:effectLst>
                  <a:outerShdw blurRad="38100" dist="38100" dir="2700000" algn="tl">
                    <a:srgbClr val="000000">
                      <a:alpha val="43137"/>
                    </a:srgbClr>
                  </a:outerShdw>
                </a:effectLst>
                <a:latin typeface="+mj-lt"/>
              </a:rPr>
              <a:t>"I am" </a:t>
            </a:r>
            <a:r>
              <a:rPr lang="en-US" sz="3200" dirty="0" smtClean="0">
                <a:solidFill>
                  <a:schemeClr val="bg1"/>
                </a:solidFill>
                <a:effectLst>
                  <a:outerShdw blurRad="38100" dist="38100" dir="2700000" algn="tl">
                    <a:srgbClr val="000000">
                      <a:alpha val="43137"/>
                    </a:srgbClr>
                  </a:outerShdw>
                </a:effectLst>
                <a:latin typeface="+mj-lt"/>
              </a:rPr>
              <a:t>statements in John</a:t>
            </a:r>
            <a:endParaRPr lang="en-US" sz="3200" b="1" i="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704335" y="1470450"/>
            <a:ext cx="7994822"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mj-lt"/>
              </a:rPr>
              <a:t> 6:35;    </a:t>
            </a:r>
            <a:endParaRPr lang="en-US" sz="3200"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1877704" y="1475096"/>
            <a:ext cx="838200"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AR ESSENCE" pitchFamily="2" charset="0"/>
              </a:rPr>
              <a:t>8:12</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sp>
        <p:nvSpPr>
          <p:cNvPr id="9" name="TextBox 8"/>
          <p:cNvSpPr txBox="1"/>
          <p:nvPr/>
        </p:nvSpPr>
        <p:spPr>
          <a:xfrm>
            <a:off x="2473656" y="1472625"/>
            <a:ext cx="6019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 10:7, 11; 11:25; 14:6; 15:1</a:t>
            </a:r>
            <a:endParaRPr lang="en-US" sz="3200" dirty="0">
              <a:solidFill>
                <a:srgbClr val="FFFF00"/>
              </a:solidFill>
              <a:latin typeface="+mj-lt"/>
            </a:endParaRPr>
          </a:p>
        </p:txBody>
      </p:sp>
      <p:sp>
        <p:nvSpPr>
          <p:cNvPr id="13" name="TextBox 12"/>
          <p:cNvSpPr txBox="1"/>
          <p:nvPr/>
        </p:nvSpPr>
        <p:spPr>
          <a:xfrm>
            <a:off x="457200" y="1990105"/>
            <a:ext cx="8382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Follows</a:t>
            </a:r>
            <a:r>
              <a:rPr lang="en-US" sz="3200" dirty="0" smtClean="0">
                <a:solidFill>
                  <a:schemeClr val="bg1"/>
                </a:solidFill>
                <a:effectLst>
                  <a:outerShdw blurRad="38100" dist="38100" dir="2700000" algn="tl">
                    <a:srgbClr val="000000">
                      <a:alpha val="43137"/>
                    </a:srgbClr>
                  </a:outerShdw>
                </a:effectLst>
                <a:latin typeface="+mj-lt"/>
              </a:rPr>
              <a:t> ~ present participle – literally </a:t>
            </a:r>
            <a:r>
              <a:rPr lang="en-US" sz="3200" i="1" dirty="0" smtClean="0">
                <a:solidFill>
                  <a:schemeClr val="bg1"/>
                </a:solidFill>
                <a:effectLst>
                  <a:outerShdw blurRad="38100" dist="38100" dir="2700000" algn="tl">
                    <a:srgbClr val="000000">
                      <a:alpha val="43137"/>
                    </a:srgbClr>
                  </a:outerShdw>
                </a:effectLst>
                <a:latin typeface="+mj-lt"/>
              </a:rPr>
              <a:t>is following </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par>
                          <p:cTn id="8" fill="hold">
                            <p:stCondLst>
                              <p:cond delay="0"/>
                            </p:stCondLst>
                            <p:childTnLst>
                              <p:par>
                                <p:cTn id="9" presetID="53"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Horizontal)">
                                      <p:cBhvr>
                                        <p:cTn id="16" dur="500"/>
                                        <p:tgtEl>
                                          <p:spTgt spid="7"/>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500"/>
                                        <p:tgtEl>
                                          <p:spTgt spid="9"/>
                                        </p:tgtEl>
                                      </p:cBhvr>
                                    </p:animEffect>
                                  </p:childTnLst>
                                </p:cTn>
                              </p:par>
                            </p:childTnLst>
                          </p:cTn>
                        </p:par>
                        <p:par>
                          <p:cTn id="20" fill="hold">
                            <p:stCondLst>
                              <p:cond delay="500"/>
                            </p:stCondLst>
                            <p:childTnLst>
                              <p:par>
                                <p:cTn id="21" presetID="6" presetClass="emph" presetSubtype="0" fill="hold" grpId="1" nodeType="afterEffect">
                                  <p:stCondLst>
                                    <p:cond delay="1000"/>
                                  </p:stCondLst>
                                  <p:childTnLst>
                                    <p:animScale>
                                      <p:cBhvr>
                                        <p:cTn id="22" dur="500" fill="hold"/>
                                        <p:tgtEl>
                                          <p:spTgt spid="7"/>
                                        </p:tgtEl>
                                      </p:cBhvr>
                                      <p:by x="150000" y="150000"/>
                                    </p:animScale>
                                  </p:childTnLst>
                                </p:cTn>
                              </p:par>
                            </p:childTnLst>
                          </p:cTn>
                        </p:par>
                        <p:par>
                          <p:cTn id="23" fill="hold">
                            <p:stCondLst>
                              <p:cond delay="2000"/>
                            </p:stCondLst>
                            <p:childTnLst>
                              <p:par>
                                <p:cTn id="24" presetID="6" presetClass="emph" presetSubtype="0" fill="hold" grpId="2" nodeType="afterEffect">
                                  <p:stCondLst>
                                    <p:cond delay="0"/>
                                  </p:stCondLst>
                                  <p:childTnLst>
                                    <p:animScale>
                                      <p:cBhvr>
                                        <p:cTn id="25" dur="500" fill="hold"/>
                                        <p:tgtEl>
                                          <p:spTgt spid="7"/>
                                        </p:tgtEl>
                                      </p:cBhvr>
                                      <p:by x="68000" y="68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barn(inHorizontal)">
                                      <p:cBhvr>
                                        <p:cTn id="30" dur="500"/>
                                        <p:tgtEl>
                                          <p:spTgt spid="13">
                                            <p:txEl>
                                              <p:pRg st="0" end="0"/>
                                            </p:txEl>
                                          </p:spTgt>
                                        </p:tgtEl>
                                      </p:cBhvr>
                                    </p:animEffect>
                                  </p:childTnLst>
                                </p:cTn>
                              </p:par>
                            </p:childTnLst>
                          </p:cTn>
                        </p:par>
                        <p:par>
                          <p:cTn id="31" fill="hold">
                            <p:stCondLst>
                              <p:cond delay="500"/>
                            </p:stCondLst>
                            <p:childTnLst>
                              <p:par>
                                <p:cTn id="32" presetID="9" presetClass="emph" presetSubtype="0" grpId="0" nodeType="afterEffect">
                                  <p:stCondLst>
                                    <p:cond delay="0"/>
                                  </p:stCondLst>
                                  <p:childTnLst>
                                    <p:set>
                                      <p:cBhvr rctx="PPT">
                                        <p:cTn id="33" dur="indefinite"/>
                                        <p:tgtEl>
                                          <p:spTgt spid="5"/>
                                        </p:tgtEl>
                                        <p:attrNameLst>
                                          <p:attrName>style.opacity</p:attrName>
                                        </p:attrNameLst>
                                      </p:cBhvr>
                                      <p:to>
                                        <p:strVal val="0.5"/>
                                      </p:to>
                                    </p:set>
                                    <p:animEffect filter="image" prLst="opacity: 0.5">
                                      <p:cBhvr rctx="IE">
                                        <p:cTn id="34" dur="indefinite"/>
                                        <p:tgtEl>
                                          <p:spTgt spid="5"/>
                                        </p:tgtEl>
                                      </p:cBhvr>
                                    </p:animEffect>
                                  </p:childTnLst>
                                </p:cTn>
                              </p:par>
                              <p:par>
                                <p:cTn id="35" presetID="9" presetClass="emph" presetSubtype="0" grpId="1" nodeType="withEffect">
                                  <p:stCondLst>
                                    <p:cond delay="0"/>
                                  </p:stCondLst>
                                  <p:childTnLst>
                                    <p:set>
                                      <p:cBhvr rctx="PPT">
                                        <p:cTn id="36" dur="indefinite"/>
                                        <p:tgtEl>
                                          <p:spTgt spid="6">
                                            <p:txEl>
                                              <p:pRg st="0" end="0"/>
                                            </p:txEl>
                                          </p:spTgt>
                                        </p:tgtEl>
                                        <p:attrNameLst>
                                          <p:attrName>style.opacity</p:attrName>
                                        </p:attrNameLst>
                                      </p:cBhvr>
                                      <p:to>
                                        <p:strVal val="0.5"/>
                                      </p:to>
                                    </p:set>
                                    <p:animEffect filter="image" prLst="opacity: 0.5">
                                      <p:cBhvr rctx="IE">
                                        <p:cTn id="37" dur="indefinite"/>
                                        <p:tgtEl>
                                          <p:spTgt spid="6">
                                            <p:txEl>
                                              <p:pRg st="0" end="0"/>
                                            </p:txEl>
                                          </p:spTgt>
                                        </p:tgtEl>
                                      </p:cBhvr>
                                    </p:animEffect>
                                  </p:childTnLst>
                                </p:cTn>
                              </p:par>
                              <p:par>
                                <p:cTn id="38" presetID="9" presetClass="emph" presetSubtype="0" grpId="3" nodeType="withEffect">
                                  <p:stCondLst>
                                    <p:cond delay="0"/>
                                  </p:stCondLst>
                                  <p:childTnLst>
                                    <p:set>
                                      <p:cBhvr rctx="PPT">
                                        <p:cTn id="39" dur="indefinite"/>
                                        <p:tgtEl>
                                          <p:spTgt spid="7"/>
                                        </p:tgtEl>
                                        <p:attrNameLst>
                                          <p:attrName>style.opacity</p:attrName>
                                        </p:attrNameLst>
                                      </p:cBhvr>
                                      <p:to>
                                        <p:strVal val="0.5"/>
                                      </p:to>
                                    </p:set>
                                    <p:animEffect filter="image" prLst="opacity: 0.5">
                                      <p:cBhvr rctx="IE">
                                        <p:cTn id="40" dur="indefinite"/>
                                        <p:tgtEl>
                                          <p:spTgt spid="7"/>
                                        </p:tgtEl>
                                      </p:cBhvr>
                                    </p:animEffect>
                                  </p:childTnLst>
                                </p:cTn>
                              </p:par>
                              <p:par>
                                <p:cTn id="41" presetID="9" presetClass="emph" presetSubtype="0" grpId="1" nodeType="withEffect">
                                  <p:stCondLst>
                                    <p:cond delay="0"/>
                                  </p:stCondLst>
                                  <p:childTnLst>
                                    <p:set>
                                      <p:cBhvr rctx="PPT">
                                        <p:cTn id="42" dur="indefinite"/>
                                        <p:tgtEl>
                                          <p:spTgt spid="9"/>
                                        </p:tgtEl>
                                        <p:attrNameLst>
                                          <p:attrName>style.opacity</p:attrName>
                                        </p:attrNameLst>
                                      </p:cBhvr>
                                      <p:to>
                                        <p:strVal val="0.5"/>
                                      </p:to>
                                    </p:set>
                                    <p:animEffect filter="image" prLst="opacity: 0.5">
                                      <p:cBhvr rctx="IE">
                                        <p:cTn id="43" dur="indefinite"/>
                                        <p:tgtEl>
                                          <p:spTgt spid="9"/>
                                        </p:tgtEl>
                                      </p:cBhvr>
                                    </p:animEffect>
                                  </p:childTnLst>
                                </p:cTn>
                              </p:par>
                              <p:par>
                                <p:cTn id="44" presetID="3" presetClass="emph" presetSubtype="2" fill="hold" grpId="4" nodeType="withEffect">
                                  <p:stCondLst>
                                    <p:cond delay="0"/>
                                  </p:stCondLst>
                                  <p:childTnLst>
                                    <p:animClr clrSpc="rgb">
                                      <p:cBhvr override="childStyle">
                                        <p:cTn id="45" dur="2000" fill="hold"/>
                                        <p:tgtEl>
                                          <p:spTgt spid="7"/>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build="allAtOnce"/>
      <p:bldP spid="6" grpId="1" build="allAtOnce"/>
      <p:bldP spid="7" grpId="0"/>
      <p:bldP spid="7" grpId="1"/>
      <p:bldP spid="7" grpId="2"/>
      <p:bldP spid="7" grpId="3"/>
      <p:bldP spid="7" grpId="4"/>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5" name="TextBox 54"/>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Not true </a:t>
            </a:r>
            <a:r>
              <a:rPr lang="en-US" sz="3200" dirty="0" smtClean="0">
                <a:solidFill>
                  <a:schemeClr val="bg1"/>
                </a:solidFill>
                <a:effectLst>
                  <a:outerShdw blurRad="38100" dist="38100" dir="2700000" algn="tl">
                    <a:srgbClr val="000000">
                      <a:alpha val="43137"/>
                    </a:srgbClr>
                  </a:outerShdw>
                </a:effectLst>
                <a:latin typeface="+mj-lt"/>
              </a:rPr>
              <a:t>~ i.e. </a:t>
            </a:r>
            <a:r>
              <a:rPr lang="en-US" sz="3200" i="1" dirty="0" smtClean="0">
                <a:solidFill>
                  <a:schemeClr val="bg1"/>
                </a:solidFill>
                <a:effectLst>
                  <a:outerShdw blurRad="38100" dist="38100" dir="2700000" algn="tl">
                    <a:srgbClr val="000000">
                      <a:alpha val="43137"/>
                    </a:srgbClr>
                  </a:outerShdw>
                </a:effectLst>
                <a:latin typeface="+mj-lt"/>
              </a:rPr>
              <a:t>insufficient</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5" name="TextBox 54"/>
          <p:cNvSpPr txBox="1"/>
          <p:nvPr/>
        </p:nvSpPr>
        <p:spPr>
          <a:xfrm>
            <a:off x="457200" y="914400"/>
            <a:ext cx="8229600" cy="501675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Message ~ vv. 14-16 – </a:t>
            </a:r>
            <a:r>
              <a:rPr lang="en-US" sz="3200" baseline="30000" dirty="0" smtClean="0">
                <a:solidFill>
                  <a:schemeClr val="bg1"/>
                </a:solidFill>
                <a:effectLst>
                  <a:outerShdw blurRad="38100" dist="38100" dir="2700000" algn="tl">
                    <a:srgbClr val="000000">
                      <a:alpha val="43137"/>
                    </a:srgbClr>
                  </a:outerShdw>
                </a:effectLst>
                <a:latin typeface="+mj-lt"/>
              </a:rPr>
              <a:t>14</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Jesus replied, “You’re right that you only have my word. But you can depend on it being true. I know where I’ve come from and where I go next. You don’t know where I’m from or where I’m headed. </a:t>
            </a:r>
            <a:r>
              <a:rPr lang="en-US" sz="3200" baseline="30000" dirty="0" smtClean="0">
                <a:solidFill>
                  <a:schemeClr val="bg1"/>
                </a:solidFill>
                <a:effectLst>
                  <a:outerShdw blurRad="38100" dist="38100" dir="2700000" algn="tl">
                    <a:srgbClr val="000000">
                      <a:alpha val="43137"/>
                    </a:srgbClr>
                  </a:outerShdw>
                </a:effectLst>
                <a:latin typeface="+mj-lt"/>
              </a:rPr>
              <a:t>15</a:t>
            </a:r>
            <a:r>
              <a:rPr lang="en-US" sz="3200" dirty="0" smtClean="0">
                <a:effectLst>
                  <a:outerShdw blurRad="38100" dist="38100" dir="2700000" algn="tl">
                    <a:srgbClr val="000000">
                      <a:alpha val="43137"/>
                    </a:srgbClr>
                  </a:outerShdw>
                </a:effectLst>
                <a:latin typeface="+mj-lt"/>
              </a:rPr>
              <a:t> You decide according to what you can see and touch. I don’t make judgments like that. </a:t>
            </a:r>
            <a:r>
              <a:rPr lang="en-US" sz="3200" baseline="30000" dirty="0" smtClean="0">
                <a:solidFill>
                  <a:schemeClr val="bg1"/>
                </a:solidFill>
                <a:effectLst>
                  <a:outerShdw blurRad="38100" dist="38100" dir="2700000" algn="tl">
                    <a:srgbClr val="000000">
                      <a:alpha val="43137"/>
                    </a:srgbClr>
                  </a:outerShdw>
                </a:effectLst>
                <a:latin typeface="+mj-lt"/>
              </a:rPr>
              <a:t>16</a:t>
            </a:r>
            <a:r>
              <a:rPr lang="en-US" sz="3200" dirty="0" smtClean="0">
                <a:effectLst>
                  <a:outerShdw blurRad="38100" dist="38100" dir="2700000" algn="tl">
                    <a:srgbClr val="000000">
                      <a:alpha val="43137"/>
                    </a:srgbClr>
                  </a:outerShdw>
                </a:effectLst>
                <a:latin typeface="+mj-lt"/>
              </a:rPr>
              <a:t> But even if I did, my judgment would be true because I wouldn’t make it out of the narrowness of my experience but in the largeness of the One who sent me, the Father.</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5" name="TextBox 54"/>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Two main hindrances with extending grace:</a:t>
            </a:r>
            <a:endParaRPr lang="en-US" sz="3200"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685800" y="1406856"/>
            <a:ext cx="8001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1. We have an incorrect perspective.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5" name="TextBox 4"/>
          <p:cNvSpPr txBox="1"/>
          <p:nvPr/>
        </p:nvSpPr>
        <p:spPr>
          <a:xfrm>
            <a:off x="685800" y="1902529"/>
            <a:ext cx="8001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2. We have incomplete knowledge.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In the very act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epautophōrō</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epi</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rPr>
              <a:t> </a:t>
            </a:r>
            <a:r>
              <a:rPr lang="en-US" sz="3200" i="1" dirty="0" smtClean="0">
                <a:solidFill>
                  <a:schemeClr val="bg1"/>
                </a:solidFill>
                <a:effectLst>
                  <a:outerShdw blurRad="38100" dist="38100" dir="2700000" algn="tl">
                    <a:srgbClr val="000000">
                      <a:alpha val="43137"/>
                    </a:srgbClr>
                  </a:outerShdw>
                </a:effectLst>
                <a:latin typeface="+mj-lt"/>
              </a:rPr>
              <a:t>upon</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rPr>
              <a:t> </a:t>
            </a:r>
            <a:r>
              <a:rPr lang="en-US" sz="3200" b="1" i="1" dirty="0" smtClean="0">
                <a:effectLst>
                  <a:outerShdw blurRad="38100" dist="38100" dir="2700000" algn="tl">
                    <a:srgbClr val="000000">
                      <a:alpha val="43137"/>
                    </a:srgbClr>
                  </a:outerShdw>
                </a:effectLst>
              </a:rPr>
              <a:t>autos</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self</a:t>
            </a:r>
            <a:r>
              <a:rPr lang="en-US" sz="3200" dirty="0" smtClean="0">
                <a:solidFill>
                  <a:schemeClr val="bg1"/>
                </a:solidFill>
                <a:effectLst>
                  <a:outerShdw blurRad="38100" dist="38100" dir="2700000" algn="tl">
                    <a:srgbClr val="000000">
                      <a:alpha val="43137"/>
                    </a:srgbClr>
                  </a:outerShdw>
                </a:effectLst>
                <a:latin typeface="+mj-lt"/>
              </a:rPr>
              <a:t> + </a:t>
            </a:r>
            <a:r>
              <a:rPr lang="en-US" sz="3200" b="1" i="1" dirty="0" err="1" smtClean="0">
                <a:effectLst>
                  <a:outerShdw blurRad="38100" dist="38100" dir="2700000" algn="tl">
                    <a:srgbClr val="000000">
                      <a:alpha val="43137"/>
                    </a:srgbClr>
                  </a:outerShdw>
                </a:effectLst>
              </a:rPr>
              <a:t>phōr</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thief </a:t>
            </a:r>
            <a:r>
              <a:rPr lang="en-US" sz="3200" dirty="0" smtClean="0">
                <a:solidFill>
                  <a:schemeClr val="bg1"/>
                </a:solidFill>
                <a:effectLst>
                  <a:outerShdw blurRad="38100" dist="38100" dir="2700000" algn="tl">
                    <a:srgbClr val="000000">
                      <a:alpha val="43137"/>
                    </a:srgbClr>
                  </a:outerShdw>
                </a:effectLst>
                <a:latin typeface="+mj-lt"/>
              </a:rPr>
              <a:t>) i.e., </a:t>
            </a:r>
            <a:r>
              <a:rPr lang="en-US" sz="3200" i="1" dirty="0" smtClean="0">
                <a:solidFill>
                  <a:schemeClr val="bg1"/>
                </a:solidFill>
                <a:effectLst>
                  <a:outerShdw blurRad="38100" dist="38100" dir="2700000" algn="tl">
                    <a:srgbClr val="000000">
                      <a:alpha val="43137"/>
                    </a:srgbClr>
                  </a:outerShdw>
                </a:effectLst>
                <a:latin typeface="+mj-lt"/>
              </a:rPr>
              <a:t>like a thief caught red-handed</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You </a:t>
            </a:r>
            <a:r>
              <a:rPr lang="en-US" sz="3200" dirty="0" smtClean="0">
                <a:solidFill>
                  <a:schemeClr val="bg1"/>
                </a:solidFill>
                <a:effectLst>
                  <a:outerShdw blurRad="38100" dist="38100" dir="2700000" algn="tl">
                    <a:srgbClr val="000000">
                      <a:alpha val="43137"/>
                    </a:srgbClr>
                  </a:outerShdw>
                </a:effectLst>
                <a:latin typeface="+mj-lt"/>
              </a:rPr>
              <a:t>~ emphatic in the Greek</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685800" y="1447800"/>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 ESSENCE" pitchFamily="2" charset="0"/>
              </a:rPr>
              <a:t> "But You … what do </a:t>
            </a:r>
            <a:r>
              <a:rPr lang="en-US" sz="3200" i="1" dirty="0" smtClean="0">
                <a:solidFill>
                  <a:schemeClr val="bg1"/>
                </a:solidFill>
                <a:effectLst>
                  <a:outerShdw blurRad="38100" dist="38100" dir="2700000" algn="tl">
                    <a:srgbClr val="000000">
                      <a:alpha val="43137"/>
                    </a:srgbClr>
                  </a:outerShdw>
                </a:effectLst>
                <a:latin typeface="AR ESSENCE" pitchFamily="2" charset="0"/>
              </a:rPr>
              <a:t>You</a:t>
            </a:r>
            <a:r>
              <a:rPr lang="en-US" sz="3200" dirty="0" smtClean="0">
                <a:solidFill>
                  <a:schemeClr val="bg1"/>
                </a:solidFill>
                <a:effectLst>
                  <a:outerShdw blurRad="38100" dist="38100" dir="2700000" algn="tl">
                    <a:srgbClr val="000000">
                      <a:alpha val="43137"/>
                    </a:srgbClr>
                  </a:outerShdw>
                </a:effectLst>
                <a:latin typeface="AR ESSENCE" pitchFamily="2" charset="0"/>
              </a:rPr>
              <a:t> say?"</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Wrote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katagraphō</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to write against</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8:1-20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1647</TotalTime>
  <Words>417</Words>
  <Application>Microsoft Office PowerPoint</Application>
  <PresentationFormat>On-screen Show (4:3)</PresentationFormat>
  <Paragraphs>53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Times New Yorker</vt:lpstr>
      <vt:lpstr>Times New Roman</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113</cp:revision>
  <dcterms:created xsi:type="dcterms:W3CDTF">2010-09-30T03:13:56Z</dcterms:created>
  <dcterms:modified xsi:type="dcterms:W3CDTF">2010-10-05T19:03:05Z</dcterms:modified>
</cp:coreProperties>
</file>