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1" r:id="rId2"/>
    <p:sldId id="268" r:id="rId3"/>
    <p:sldId id="269" r:id="rId4"/>
    <p:sldId id="279" r:id="rId5"/>
    <p:sldId id="283" r:id="rId6"/>
    <p:sldId id="280" r:id="rId7"/>
    <p:sldId id="284" r:id="rId8"/>
    <p:sldId id="287" r:id="rId9"/>
    <p:sldId id="288" r:id="rId10"/>
    <p:sldId id="286" r:id="rId11"/>
    <p:sldId id="285" r:id="rId12"/>
    <p:sldId id="289" r:id="rId13"/>
    <p:sldId id="290" r:id="rId14"/>
    <p:sldId id="281" r:id="rId15"/>
    <p:sldId id="282" r:id="rId16"/>
    <p:sldId id="271" r:id="rId17"/>
    <p:sldId id="272" r:id="rId18"/>
    <p:sldId id="257" r:id="rId19"/>
    <p:sldId id="270" r:id="rId20"/>
    <p:sldId id="273" r:id="rId21"/>
    <p:sldId id="274" r:id="rId22"/>
    <p:sldId id="277" r:id="rId23"/>
    <p:sldId id="278" r:id="rId24"/>
    <p:sldId id="275" r:id="rId25"/>
    <p:sldId id="276" r:id="rId26"/>
  </p:sldIdLst>
  <p:sldSz cx="9144000" cy="6858000" type="screen4x3"/>
  <p:notesSz cx="6858000" cy="9144000"/>
  <p:embeddedFontLst>
    <p:embeddedFont>
      <p:font typeface="Times New Yorker" charset="0"/>
      <p:regular r:id="rId27"/>
    </p:embeddedFont>
    <p:embeddedFont>
      <p:font typeface="AR ESSENCE"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000000"/>
    <a:srgbClr val="FFFFFF"/>
    <a:srgbClr val="482400"/>
    <a:srgbClr val="FFCC00"/>
    <a:srgbClr val="85531D"/>
    <a:srgbClr val="FFE265"/>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166"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9/27/2010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9/27/2010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9/27/2010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9/27/2010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a:off x="6182436" y="4854053"/>
            <a:ext cx="2238232"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9945" y="5347647"/>
            <a:ext cx="4515135"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501675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Luke 11:10-13 ~ </a:t>
            </a:r>
            <a:r>
              <a:rPr lang="en-US" sz="3200" baseline="30000" dirty="0" smtClean="0">
                <a:solidFill>
                  <a:schemeClr val="bg1"/>
                </a:solidFill>
                <a:effectLst>
                  <a:outerShdw blurRad="38100" dist="38100" dir="2700000" algn="tl">
                    <a:srgbClr val="000000">
                      <a:alpha val="43137"/>
                    </a:srgbClr>
                  </a:outerShdw>
                </a:effectLst>
                <a:latin typeface="+mj-lt"/>
              </a:rPr>
              <a:t>10</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For everyone who asks receives, and he who seeks finds, and to him who knocks it will be opened. </a:t>
            </a:r>
            <a:r>
              <a:rPr lang="en-US" sz="3200" baseline="30000" dirty="0" smtClean="0">
                <a:solidFill>
                  <a:schemeClr val="bg1"/>
                </a:solidFill>
                <a:effectLst>
                  <a:outerShdw blurRad="38100" dist="38100" dir="2700000" algn="tl">
                    <a:srgbClr val="000000">
                      <a:alpha val="43137"/>
                    </a:srgbClr>
                  </a:outerShdw>
                </a:effectLst>
                <a:latin typeface="+mj-lt"/>
              </a:rPr>
              <a:t>11</a:t>
            </a:r>
            <a:r>
              <a:rPr lang="en-US" sz="3200" dirty="0" smtClean="0">
                <a:effectLst>
                  <a:outerShdw blurRad="38100" dist="38100" dir="2700000" algn="tl">
                    <a:srgbClr val="000000">
                      <a:alpha val="43137"/>
                    </a:srgbClr>
                  </a:outerShdw>
                </a:effectLst>
                <a:latin typeface="+mj-lt"/>
              </a:rPr>
              <a:t> If a son asks for bread from any father among you, will he give him a stone? Or if </a:t>
            </a:r>
            <a:r>
              <a:rPr lang="en-US" sz="3200" i="1" dirty="0" smtClean="0">
                <a:effectLst>
                  <a:outerShdw blurRad="38100" dist="38100" dir="2700000" algn="tl">
                    <a:srgbClr val="000000">
                      <a:alpha val="43137"/>
                    </a:srgbClr>
                  </a:outerShdw>
                </a:effectLst>
                <a:latin typeface="+mj-lt"/>
              </a:rPr>
              <a:t>he asks</a:t>
            </a:r>
            <a:r>
              <a:rPr lang="en-US" sz="3200" dirty="0" smtClean="0">
                <a:effectLst>
                  <a:outerShdw blurRad="38100" dist="38100" dir="2700000" algn="tl">
                    <a:srgbClr val="000000">
                      <a:alpha val="43137"/>
                    </a:srgbClr>
                  </a:outerShdw>
                </a:effectLst>
                <a:latin typeface="+mj-lt"/>
              </a:rPr>
              <a:t> for a fish, will he give him a serpent instead of a fish? </a:t>
            </a:r>
            <a:r>
              <a:rPr lang="en-US" sz="3200" baseline="30000" dirty="0" smtClean="0">
                <a:solidFill>
                  <a:schemeClr val="bg1"/>
                </a:solidFill>
                <a:effectLst>
                  <a:outerShdw blurRad="38100" dist="38100" dir="2700000" algn="tl">
                    <a:srgbClr val="000000">
                      <a:alpha val="43137"/>
                    </a:srgbClr>
                  </a:outerShdw>
                </a:effectLst>
                <a:latin typeface="+mj-lt"/>
              </a:rPr>
              <a:t>12</a:t>
            </a:r>
            <a:r>
              <a:rPr lang="en-US" sz="3200" dirty="0" smtClean="0">
                <a:effectLst>
                  <a:outerShdw blurRad="38100" dist="38100" dir="2700000" algn="tl">
                    <a:srgbClr val="000000">
                      <a:alpha val="43137"/>
                    </a:srgbClr>
                  </a:outerShdw>
                </a:effectLst>
                <a:latin typeface="+mj-lt"/>
              </a:rPr>
              <a:t> Or if he asks for an egg, will he offer him a scorpion? </a:t>
            </a:r>
            <a:r>
              <a:rPr lang="en-US" sz="3200" baseline="30000" dirty="0" smtClean="0">
                <a:solidFill>
                  <a:schemeClr val="bg1"/>
                </a:solidFill>
                <a:effectLst>
                  <a:outerShdw blurRad="38100" dist="38100" dir="2700000" algn="tl">
                    <a:srgbClr val="000000">
                      <a:alpha val="43137"/>
                    </a:srgbClr>
                  </a:outerShdw>
                </a:effectLst>
                <a:latin typeface="+mj-lt"/>
              </a:rPr>
              <a:t>13</a:t>
            </a:r>
            <a:r>
              <a:rPr lang="en-US" sz="3200" dirty="0" smtClean="0">
                <a:effectLst>
                  <a:outerShdw blurRad="38100" dist="38100" dir="2700000" algn="tl">
                    <a:srgbClr val="000000">
                      <a:alpha val="43137"/>
                    </a:srgbClr>
                  </a:outerShdw>
                </a:effectLst>
                <a:latin typeface="+mj-lt"/>
              </a:rPr>
              <a:t> If you then, being evil, know how to give good gifts to your children, how much more will </a:t>
            </a:r>
            <a:r>
              <a:rPr lang="en-US" sz="3200" i="1" dirty="0" smtClean="0">
                <a:effectLst>
                  <a:outerShdw blurRad="38100" dist="38100" dir="2700000" algn="tl">
                    <a:srgbClr val="000000">
                      <a:alpha val="43137"/>
                    </a:srgbClr>
                  </a:outerShdw>
                </a:effectLst>
                <a:latin typeface="+mj-lt"/>
              </a:rPr>
              <a:t>your</a:t>
            </a:r>
            <a:r>
              <a:rPr lang="en-US" sz="3200" dirty="0" smtClean="0">
                <a:effectLst>
                  <a:outerShdw blurRad="38100" dist="38100" dir="2700000" algn="tl">
                    <a:srgbClr val="000000">
                      <a:alpha val="43137"/>
                    </a:srgbClr>
                  </a:outerShdw>
                </a:effectLst>
                <a:latin typeface="+mj-lt"/>
              </a:rPr>
              <a:t> heavenly Father give the Holy Spirit to those who ask Him!</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Matthew 11:12 ~ </a:t>
            </a:r>
            <a:r>
              <a:rPr lang="en-US" sz="3200" dirty="0" smtClean="0">
                <a:effectLst>
                  <a:outerShdw blurRad="38100" dist="38100" dir="2700000" algn="tl">
                    <a:srgbClr val="000000">
                      <a:alpha val="43137"/>
                    </a:srgbClr>
                  </a:outerShdw>
                </a:effectLst>
                <a:latin typeface="+mj-lt"/>
              </a:rPr>
              <a:t>And from the days of John the Baptist until now the kingdom of heaven suffers violence, and the violent take it by force.</a:t>
            </a:r>
            <a:r>
              <a:rPr lang="en-US" sz="3200" i="1" dirty="0" smtClean="0">
                <a:effectLst>
                  <a:outerShdw blurRad="38100" dist="38100" dir="2700000" algn="tl">
                    <a:srgbClr val="000000">
                      <a:alpha val="43137"/>
                    </a:srgbClr>
                  </a:outerShdw>
                </a:effectLst>
                <a:latin typeface="+mj-lt"/>
              </a:rPr>
              <a:t> </a:t>
            </a:r>
            <a:endParaRPr lang="en-US" sz="3200" dirty="0">
              <a:effectLst>
                <a:outerShdw blurRad="38100" dist="38100" dir="2700000" algn="tl">
                  <a:srgbClr val="000000">
                    <a:alpha val="43137"/>
                  </a:srgbClr>
                </a:outerShdw>
              </a:effectLst>
              <a:latin typeface="+mj-lt"/>
            </a:endParaRPr>
          </a:p>
        </p:txBody>
      </p:sp>
      <p:sp>
        <p:nvSpPr>
          <p:cNvPr id="8" name="TextBox 7"/>
          <p:cNvSpPr txBox="1"/>
          <p:nvPr/>
        </p:nvSpPr>
        <p:spPr>
          <a:xfrm>
            <a:off x="467100" y="2396800"/>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NLT ~ </a:t>
            </a:r>
            <a:r>
              <a:rPr lang="en-US" sz="3200" dirty="0" smtClean="0">
                <a:effectLst>
                  <a:outerShdw blurRad="38100" dist="38100" dir="2700000" algn="tl">
                    <a:srgbClr val="000000">
                      <a:alpha val="43137"/>
                    </a:srgbClr>
                  </a:outerShdw>
                </a:effectLst>
                <a:latin typeface="+mj-lt"/>
              </a:rPr>
              <a:t>And from the time John the Baptist began preaching and baptizing until now, the Kingdom of Heaven has been forcefully advancing, and violent people attack it.</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Horizontal)">
                                      <p:cBhvr>
                                        <p:cTn id="12" dur="500"/>
                                        <p:tgtEl>
                                          <p:spTgt spid="8">
                                            <p:txEl>
                                              <p:pRg st="0" end="0"/>
                                            </p:txEl>
                                          </p:spTgt>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53943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Micah 5:2 ~ </a:t>
            </a:r>
            <a:r>
              <a:rPr lang="en-US" sz="3200" dirty="0" smtClean="0">
                <a:effectLst>
                  <a:outerShdw blurRad="38100" dist="38100" dir="2700000" algn="tl">
                    <a:srgbClr val="000000">
                      <a:alpha val="43137"/>
                    </a:srgbClr>
                  </a:outerShdw>
                </a:effectLst>
                <a:latin typeface="+mj-lt"/>
              </a:rPr>
              <a:t>But you, Bethlehem </a:t>
            </a:r>
            <a:r>
              <a:rPr lang="en-US" sz="3200" dirty="0" err="1" smtClean="0">
                <a:effectLst>
                  <a:outerShdw blurRad="38100" dist="38100" dir="2700000" algn="tl">
                    <a:srgbClr val="000000">
                      <a:alpha val="43137"/>
                    </a:srgbClr>
                  </a:outerShdw>
                </a:effectLst>
                <a:latin typeface="+mj-lt"/>
              </a:rPr>
              <a:t>Ephrathah</a:t>
            </a:r>
            <a:r>
              <a:rPr lang="en-US" sz="3200" dirty="0" smtClean="0">
                <a:effectLst>
                  <a:outerShdw blurRad="38100" dist="38100" dir="2700000" algn="tl">
                    <a:srgbClr val="000000">
                      <a:alpha val="43137"/>
                    </a:srgbClr>
                  </a:outerShdw>
                </a:effectLst>
                <a:latin typeface="+mj-lt"/>
              </a:rPr>
              <a:t>, </a:t>
            </a:r>
          </a:p>
          <a:p>
            <a:r>
              <a:rPr lang="en-US" sz="3200" i="1" dirty="0" smtClean="0">
                <a:effectLst>
                  <a:outerShdw blurRad="38100" dist="38100" dir="2700000" algn="tl">
                    <a:srgbClr val="000000">
                      <a:alpha val="43137"/>
                    </a:srgbClr>
                  </a:outerShdw>
                </a:effectLst>
                <a:latin typeface="+mj-lt"/>
              </a:rPr>
              <a:t>Though</a:t>
            </a:r>
            <a:r>
              <a:rPr lang="en-US" sz="3200" dirty="0" smtClean="0">
                <a:effectLst>
                  <a:outerShdw blurRad="38100" dist="38100" dir="2700000" algn="tl">
                    <a:srgbClr val="000000">
                      <a:alpha val="43137"/>
                    </a:srgbClr>
                  </a:outerShdw>
                </a:effectLst>
                <a:latin typeface="+mj-lt"/>
              </a:rPr>
              <a:t> you are little among the thousands of Judah, </a:t>
            </a:r>
          </a:p>
          <a:p>
            <a:r>
              <a:rPr lang="en-US" sz="3200" i="1" dirty="0" smtClean="0">
                <a:effectLst>
                  <a:outerShdw blurRad="38100" dist="38100" dir="2700000" algn="tl">
                    <a:srgbClr val="000000">
                      <a:alpha val="43137"/>
                    </a:srgbClr>
                  </a:outerShdw>
                </a:effectLst>
                <a:latin typeface="+mj-lt"/>
              </a:rPr>
              <a:t>Yet</a:t>
            </a:r>
            <a:r>
              <a:rPr lang="en-US" sz="3200" dirty="0" smtClean="0">
                <a:effectLst>
                  <a:outerShdw blurRad="38100" dist="38100" dir="2700000" algn="tl">
                    <a:srgbClr val="000000">
                      <a:alpha val="43137"/>
                    </a:srgbClr>
                  </a:outerShdw>
                </a:effectLst>
                <a:latin typeface="+mj-lt"/>
              </a:rPr>
              <a:t> out of you shall come forth to Me </a:t>
            </a:r>
          </a:p>
          <a:p>
            <a:r>
              <a:rPr lang="en-US" sz="3200" dirty="0" smtClean="0">
                <a:effectLst>
                  <a:outerShdw blurRad="38100" dist="38100" dir="2700000" algn="tl">
                    <a:srgbClr val="000000">
                      <a:alpha val="43137"/>
                    </a:srgbClr>
                  </a:outerShdw>
                </a:effectLst>
                <a:latin typeface="+mj-lt"/>
              </a:rPr>
              <a:t>The One to be Ruler in Israel, </a:t>
            </a:r>
          </a:p>
          <a:p>
            <a:r>
              <a:rPr lang="en-US" sz="3200" dirty="0" smtClean="0">
                <a:effectLst>
                  <a:outerShdw blurRad="38100" dist="38100" dir="2700000" algn="tl">
                    <a:srgbClr val="000000">
                      <a:alpha val="43137"/>
                    </a:srgbClr>
                  </a:outerShdw>
                </a:effectLst>
                <a:latin typeface="+mj-lt"/>
              </a:rPr>
              <a:t>Whose goings forth </a:t>
            </a:r>
            <a:r>
              <a:rPr lang="en-US" sz="3200" i="1" dirty="0" smtClean="0">
                <a:effectLst>
                  <a:outerShdw blurRad="38100" dist="38100" dir="2700000" algn="tl">
                    <a:srgbClr val="000000">
                      <a:alpha val="43137"/>
                    </a:srgbClr>
                  </a:outerShdw>
                </a:effectLst>
                <a:latin typeface="+mj-lt"/>
              </a:rPr>
              <a:t>are</a:t>
            </a:r>
            <a:r>
              <a:rPr lang="en-US" sz="3200" dirty="0" smtClean="0">
                <a:effectLst>
                  <a:outerShdw blurRad="38100" dist="38100" dir="2700000" algn="tl">
                    <a:srgbClr val="000000">
                      <a:alpha val="43137"/>
                    </a:srgbClr>
                  </a:outerShdw>
                </a:effectLst>
                <a:latin typeface="+mj-lt"/>
              </a:rPr>
              <a:t> from of old, </a:t>
            </a:r>
          </a:p>
          <a:p>
            <a:r>
              <a:rPr lang="en-US" sz="3200" dirty="0" smtClean="0">
                <a:effectLst>
                  <a:outerShdw blurRad="38100" dist="38100" dir="2700000" algn="tl">
                    <a:srgbClr val="000000">
                      <a:alpha val="43137"/>
                    </a:srgbClr>
                  </a:outerShdw>
                </a:effectLst>
                <a:latin typeface="+mj-lt"/>
              </a:rPr>
              <a:t>From everlasting.</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 Cor. 1: 18-19 ~ </a:t>
            </a:r>
            <a:r>
              <a:rPr lang="en-US" sz="3200" baseline="30000" dirty="0" smtClean="0">
                <a:solidFill>
                  <a:schemeClr val="bg1"/>
                </a:solidFill>
                <a:effectLst>
                  <a:outerShdw blurRad="38100" dist="38100" dir="2700000" algn="tl">
                    <a:srgbClr val="000000">
                      <a:alpha val="43137"/>
                    </a:srgbClr>
                  </a:outerShdw>
                </a:effectLst>
                <a:latin typeface="+mj-lt"/>
              </a:rPr>
              <a:t>18</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For the message of the cross is foolishness to those who are perishing, but to us who are being saved it is the power of God. </a:t>
            </a:r>
            <a:r>
              <a:rPr lang="en-US" sz="3200" baseline="30000" dirty="0" smtClean="0">
                <a:solidFill>
                  <a:schemeClr val="bg1"/>
                </a:solidFill>
                <a:effectLst>
                  <a:outerShdw blurRad="38100" dist="38100" dir="2700000" algn="tl">
                    <a:srgbClr val="000000">
                      <a:alpha val="43137"/>
                    </a:srgbClr>
                  </a:outerShdw>
                </a:effectLst>
                <a:latin typeface="+mj-lt"/>
              </a:rPr>
              <a:t>19</a:t>
            </a:r>
            <a:r>
              <a:rPr lang="en-US" sz="3200" dirty="0" smtClean="0">
                <a:effectLst>
                  <a:outerShdw blurRad="38100" dist="38100" dir="2700000" algn="tl">
                    <a:srgbClr val="000000">
                      <a:alpha val="43137"/>
                    </a:srgbClr>
                  </a:outerShdw>
                </a:effectLst>
                <a:latin typeface="+mj-lt"/>
              </a:rPr>
              <a:t> For it is written: "I will destroy the wisdom of the wise, And bring to nothing the understanding of the prudent."</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12" name="Picture 11" descr="Galilee2.bmp"/>
          <p:cNvPicPr>
            <a:picLocks noChangeAspect="1"/>
          </p:cNvPicPr>
          <p:nvPr/>
        </p:nvPicPr>
        <p:blipFill>
          <a:blip r:embed="rId2" cstate="print"/>
          <a:stretch>
            <a:fillRect/>
          </a:stretch>
        </p:blipFill>
        <p:spPr>
          <a:xfrm>
            <a:off x="1141576" y="838200"/>
            <a:ext cx="6859424" cy="4876800"/>
          </a:xfrm>
          <a:prstGeom prst="rect">
            <a:avLst/>
          </a:prstGeom>
          <a:effectLst>
            <a:softEdge rad="127000"/>
          </a:effectLst>
        </p:spPr>
      </p:pic>
      <p:sp>
        <p:nvSpPr>
          <p:cNvPr id="13" name="Oval 12"/>
          <p:cNvSpPr/>
          <p:nvPr/>
        </p:nvSpPr>
        <p:spPr>
          <a:xfrm>
            <a:off x="4684776" y="2846832"/>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0" y="2999232"/>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32960" y="2743200"/>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24984" y="2578608"/>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05400" y="2438400"/>
            <a:ext cx="76200" cy="762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1143000"/>
            <a:ext cx="990600"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AR ESSENCE" pitchFamily="2" charset="0"/>
              </a:rPr>
              <a:t>Nahum</a:t>
            </a:r>
          </a:p>
        </p:txBody>
      </p:sp>
      <p:sp>
        <p:nvSpPr>
          <p:cNvPr id="19" name="TextBox 18"/>
          <p:cNvSpPr txBox="1"/>
          <p:nvPr/>
        </p:nvSpPr>
        <p:spPr>
          <a:xfrm>
            <a:off x="3200400" y="1395984"/>
            <a:ext cx="1905000" cy="646331"/>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latin typeface="AR ESSENCE" pitchFamily="2" charset="0"/>
              </a:rPr>
              <a:t>Capernaum</a:t>
            </a:r>
          </a:p>
          <a:p>
            <a:pPr algn="ctr"/>
            <a:r>
              <a:rPr lang="en-US" dirty="0" smtClean="0">
                <a:solidFill>
                  <a:srgbClr val="FFFF00"/>
                </a:solidFill>
                <a:effectLst>
                  <a:outerShdw blurRad="38100" dist="38100" dir="2700000" algn="tl">
                    <a:srgbClr val="000000">
                      <a:alpha val="43137"/>
                    </a:srgbClr>
                  </a:outerShdw>
                </a:effectLst>
                <a:latin typeface="AR ESSENCE" pitchFamily="2" charset="0"/>
              </a:rPr>
              <a:t>(village of Nahum)</a:t>
            </a:r>
          </a:p>
        </p:txBody>
      </p:sp>
      <p:sp>
        <p:nvSpPr>
          <p:cNvPr id="20" name="TextBox 19"/>
          <p:cNvSpPr txBox="1"/>
          <p:nvPr/>
        </p:nvSpPr>
        <p:spPr>
          <a:xfrm>
            <a:off x="4953000" y="1395984"/>
            <a:ext cx="990600" cy="369332"/>
          </a:xfrm>
          <a:prstGeom prst="rect">
            <a:avLst/>
          </a:prstGeom>
          <a:noFill/>
        </p:spPr>
        <p:txBody>
          <a:bodyPr wrap="square" rtlCol="0">
            <a:spAutoFit/>
          </a:bodyPr>
          <a:lstStyle/>
          <a:p>
            <a:pPr algn="ctr"/>
            <a:r>
              <a:rPr lang="en-US" dirty="0" err="1" smtClean="0">
                <a:solidFill>
                  <a:srgbClr val="FFFF00"/>
                </a:solidFill>
                <a:effectLst>
                  <a:outerShdw blurRad="38100" dist="38100" dir="2700000" algn="tl">
                    <a:srgbClr val="000000">
                      <a:alpha val="43137"/>
                    </a:srgbClr>
                  </a:outerShdw>
                </a:effectLst>
                <a:latin typeface="AR ESSENCE" pitchFamily="2" charset="0"/>
              </a:rPr>
              <a:t>Elkosh</a:t>
            </a:r>
            <a:r>
              <a:rPr lang="en-US" dirty="0" smtClean="0">
                <a:solidFill>
                  <a:srgbClr val="FFFF00"/>
                </a:solidFill>
                <a:effectLst>
                  <a:outerShdw blurRad="38100" dist="38100" dir="2700000" algn="tl">
                    <a:srgbClr val="000000">
                      <a:alpha val="43137"/>
                    </a:srgbClr>
                  </a:outerShdw>
                </a:effectLst>
                <a:latin typeface="AR ESSENCE" pitchFamily="2" charset="0"/>
              </a:rPr>
              <a:t>?</a:t>
            </a:r>
          </a:p>
        </p:txBody>
      </p:sp>
      <p:cxnSp>
        <p:nvCxnSpPr>
          <p:cNvPr id="22" name="Straight Arrow Connector 21"/>
          <p:cNvCxnSpPr>
            <a:stCxn id="20" idx="2"/>
          </p:cNvCxnSpPr>
          <p:nvPr/>
        </p:nvCxnSpPr>
        <p:spPr>
          <a:xfrm rot="5400000">
            <a:off x="4988068" y="1954556"/>
            <a:ext cx="649473" cy="27099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rot="16200000" flipH="1">
            <a:off x="4219270" y="1975945"/>
            <a:ext cx="518008" cy="65074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22976" y="3246120"/>
            <a:ext cx="1164336"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AR ESSENCE" pitchFamily="2" charset="0"/>
              </a:rPr>
              <a:t>Nazareth</a:t>
            </a:r>
          </a:p>
        </p:txBody>
      </p:sp>
      <p:cxnSp>
        <p:nvCxnSpPr>
          <p:cNvPr id="31" name="Straight Arrow Connector 30"/>
          <p:cNvCxnSpPr>
            <a:stCxn id="30" idx="1"/>
          </p:cNvCxnSpPr>
          <p:nvPr/>
        </p:nvCxnSpPr>
        <p:spPr>
          <a:xfrm rot="10800000">
            <a:off x="4791460" y="2950467"/>
            <a:ext cx="731516" cy="5264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60064" y="3636264"/>
            <a:ext cx="1249680"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AR ESSENCE" pitchFamily="2" charset="0"/>
              </a:rPr>
              <a:t>Habakkuk</a:t>
            </a:r>
          </a:p>
        </p:txBody>
      </p:sp>
      <p:sp>
        <p:nvSpPr>
          <p:cNvPr id="37" name="TextBox 36"/>
          <p:cNvSpPr txBox="1"/>
          <p:nvPr/>
        </p:nvSpPr>
        <p:spPr>
          <a:xfrm>
            <a:off x="3730752" y="3401568"/>
            <a:ext cx="990600" cy="369332"/>
          </a:xfrm>
          <a:prstGeom prst="rect">
            <a:avLst/>
          </a:prstGeom>
          <a:noFill/>
        </p:spPr>
        <p:txBody>
          <a:bodyPr wrap="square" rtlCol="0">
            <a:spAutoFit/>
          </a:bodyPr>
          <a:lstStyle/>
          <a:p>
            <a:pPr algn="ctr"/>
            <a:r>
              <a:rPr lang="en-US" dirty="0" err="1" smtClean="0">
                <a:solidFill>
                  <a:srgbClr val="FFFF00"/>
                </a:solidFill>
                <a:effectLst>
                  <a:outerShdw blurRad="38100" dist="38100" dir="2700000" algn="tl">
                    <a:srgbClr val="000000">
                      <a:alpha val="43137"/>
                    </a:srgbClr>
                  </a:outerShdw>
                </a:effectLst>
                <a:latin typeface="AR ESSENCE" pitchFamily="2" charset="0"/>
              </a:rPr>
              <a:t>Shunem</a:t>
            </a:r>
            <a:endParaRPr lang="en-US" dirty="0" smtClean="0">
              <a:solidFill>
                <a:srgbClr val="FFFF00"/>
              </a:solidFill>
              <a:effectLst>
                <a:outerShdw blurRad="38100" dist="38100" dir="2700000" algn="tl">
                  <a:srgbClr val="000000">
                    <a:alpha val="43137"/>
                  </a:srgbClr>
                </a:outerShdw>
              </a:effectLst>
              <a:latin typeface="AR ESSENCE" pitchFamily="2" charset="0"/>
            </a:endParaRPr>
          </a:p>
        </p:txBody>
      </p:sp>
      <p:cxnSp>
        <p:nvCxnSpPr>
          <p:cNvPr id="38" name="Straight Arrow Connector 37"/>
          <p:cNvCxnSpPr>
            <a:stCxn id="37" idx="0"/>
          </p:cNvCxnSpPr>
          <p:nvPr/>
        </p:nvCxnSpPr>
        <p:spPr>
          <a:xfrm rot="5400000" flipH="1" flipV="1">
            <a:off x="4234437" y="3088387"/>
            <a:ext cx="304797" cy="32156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49296" y="2325624"/>
            <a:ext cx="908304"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AR ESSENCE" pitchFamily="2" charset="0"/>
              </a:rPr>
              <a:t>Jonah</a:t>
            </a:r>
          </a:p>
        </p:txBody>
      </p:sp>
      <p:sp>
        <p:nvSpPr>
          <p:cNvPr id="42" name="TextBox 41"/>
          <p:cNvSpPr txBox="1"/>
          <p:nvPr/>
        </p:nvSpPr>
        <p:spPr>
          <a:xfrm>
            <a:off x="2450592" y="2712720"/>
            <a:ext cx="1362456" cy="369332"/>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latin typeface="AR ESSENCE" pitchFamily="2" charset="0"/>
              </a:rPr>
              <a:t>Gath </a:t>
            </a:r>
            <a:r>
              <a:rPr lang="en-US" dirty="0" err="1" smtClean="0">
                <a:solidFill>
                  <a:srgbClr val="FFFF00"/>
                </a:solidFill>
                <a:effectLst>
                  <a:outerShdw blurRad="38100" dist="38100" dir="2700000" algn="tl">
                    <a:srgbClr val="000000">
                      <a:alpha val="43137"/>
                    </a:srgbClr>
                  </a:outerShdw>
                </a:effectLst>
                <a:latin typeface="AR ESSENCE" pitchFamily="2" charset="0"/>
              </a:rPr>
              <a:t>Hepher</a:t>
            </a:r>
            <a:endParaRPr lang="en-US" dirty="0" smtClean="0">
              <a:solidFill>
                <a:srgbClr val="FFFF00"/>
              </a:solidFill>
              <a:effectLst>
                <a:outerShdw blurRad="38100" dist="38100" dir="2700000" algn="tl">
                  <a:srgbClr val="000000">
                    <a:alpha val="43137"/>
                  </a:srgbClr>
                </a:outerShdw>
              </a:effectLst>
              <a:latin typeface="AR ESSENCE" pitchFamily="2" charset="0"/>
            </a:endParaRPr>
          </a:p>
        </p:txBody>
      </p:sp>
      <p:cxnSp>
        <p:nvCxnSpPr>
          <p:cNvPr id="43" name="Straight Arrow Connector 42"/>
          <p:cNvCxnSpPr/>
          <p:nvPr/>
        </p:nvCxnSpPr>
        <p:spPr>
          <a:xfrm flipV="1">
            <a:off x="3779520" y="2791968"/>
            <a:ext cx="792480" cy="853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par>
                          <p:cTn id="8" fill="hold">
                            <p:stCondLst>
                              <p:cond delay="0"/>
                            </p:stCondLst>
                            <p:childTnLst>
                              <p:par>
                                <p:cTn id="9" presetID="16" presetClass="entr" presetSubtype="2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Horizontal)">
                                      <p:cBhvr>
                                        <p:cTn id="11" dur="500"/>
                                        <p:tgtEl>
                                          <p:spTgt spid="30"/>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Horizontal)">
                                      <p:cBhvr>
                                        <p:cTn id="26" dur="500"/>
                                        <p:tgtEl>
                                          <p:spTgt spid="18"/>
                                        </p:tgtEl>
                                      </p:cBhvr>
                                    </p:animEffect>
                                  </p:childTnLst>
                                </p:cTn>
                              </p:par>
                            </p:childTnLst>
                          </p:cTn>
                        </p:par>
                        <p:par>
                          <p:cTn id="27" fill="hold">
                            <p:stCondLst>
                              <p:cond delay="500"/>
                            </p:stCondLst>
                            <p:childTnLst>
                              <p:par>
                                <p:cTn id="28" presetID="16" presetClass="entr" presetSubtype="2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Horizontal)">
                                      <p:cBhvr>
                                        <p:cTn id="30" dur="500"/>
                                        <p:tgtEl>
                                          <p:spTgt spid="19"/>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Horizontal)">
                                      <p:cBhvr>
                                        <p:cTn id="34" dur="500"/>
                                        <p:tgtEl>
                                          <p:spTgt spid="20"/>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2000"/>
                            </p:stCondLst>
                            <p:childTnLst>
                              <p:par>
                                <p:cTn id="40" presetID="53"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3000"/>
                            </p:stCondLst>
                            <p:childTnLst>
                              <p:par>
                                <p:cTn id="50" presetID="5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Horizontal)">
                                      <p:cBhvr>
                                        <p:cTn id="59" dur="500"/>
                                        <p:tgtEl>
                                          <p:spTgt spid="41"/>
                                        </p:tgtEl>
                                      </p:cBhvr>
                                    </p:animEffect>
                                  </p:childTnLst>
                                </p:cTn>
                              </p:par>
                            </p:childTnLst>
                          </p:cTn>
                        </p:par>
                        <p:par>
                          <p:cTn id="60" fill="hold">
                            <p:stCondLst>
                              <p:cond delay="500"/>
                            </p:stCondLst>
                            <p:childTnLst>
                              <p:par>
                                <p:cTn id="61" presetID="16" presetClass="entr" presetSubtype="26"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barn(inHorizontal)">
                                      <p:cBhvr>
                                        <p:cTn id="63" dur="500"/>
                                        <p:tgtEl>
                                          <p:spTgt spid="42"/>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1500"/>
                            </p:stCondLst>
                            <p:childTnLst>
                              <p:par>
                                <p:cTn id="69" presetID="53"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arn(inHorizontal)">
                                      <p:cBhvr>
                                        <p:cTn id="78" dur="500"/>
                                        <p:tgtEl>
                                          <p:spTgt spid="36"/>
                                        </p:tgtEl>
                                      </p:cBhvr>
                                    </p:animEffect>
                                  </p:childTnLst>
                                </p:cTn>
                              </p:par>
                            </p:childTnLst>
                          </p:cTn>
                        </p:par>
                        <p:par>
                          <p:cTn id="79" fill="hold">
                            <p:stCondLst>
                              <p:cond delay="500"/>
                            </p:stCondLst>
                            <p:childTnLst>
                              <p:par>
                                <p:cTn id="80" presetID="16" presetClass="entr" presetSubtype="26"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arn(inHorizontal)">
                                      <p:cBhvr>
                                        <p:cTn id="82" dur="500"/>
                                        <p:tgtEl>
                                          <p:spTgt spid="37"/>
                                        </p:tgtEl>
                                      </p:cBhvr>
                                    </p:animEffect>
                                  </p:childTnLst>
                                </p:cTn>
                              </p:par>
                            </p:childTnLst>
                          </p:cTn>
                        </p:par>
                        <p:par>
                          <p:cTn id="83" fill="hold">
                            <p:stCondLst>
                              <p:cond delay="1000"/>
                            </p:stCondLst>
                            <p:childTnLst>
                              <p:par>
                                <p:cTn id="84" presetID="22" presetClass="entr" presetSubtype="4" fill="hold"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childTnLst>
                          </p:cTn>
                        </p:par>
                        <p:par>
                          <p:cTn id="87" fill="hold">
                            <p:stCondLst>
                              <p:cond delay="1500"/>
                            </p:stCondLst>
                            <p:childTnLst>
                              <p:par>
                                <p:cTn id="88" presetID="53"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8" grpId="0"/>
      <p:bldP spid="19" grpId="0"/>
      <p:bldP spid="20" grpId="0"/>
      <p:bldP spid="30" grpId="0"/>
      <p:bldP spid="36" grpId="0"/>
      <p:bldP spid="37"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656271" y="818091"/>
            <a:ext cx="2018581" cy="5703477"/>
            <a:chOff x="0" y="887104"/>
            <a:chExt cx="1616189" cy="5230160"/>
          </a:xfrm>
        </p:grpSpPr>
        <p:sp>
          <p:nvSpPr>
            <p:cNvPr id="28" name="Oval 27"/>
            <p:cNvSpPr/>
            <p:nvPr/>
          </p:nvSpPr>
          <p:spPr>
            <a:xfrm>
              <a:off x="395785" y="887104"/>
              <a:ext cx="900753" cy="900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13898" y="1897037"/>
              <a:ext cx="996286" cy="2347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 y="1883391"/>
              <a:ext cx="1613646" cy="54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0" y="2060811"/>
              <a:ext cx="244549" cy="19157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371640" y="2060806"/>
              <a:ext cx="244549" cy="19157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03768" y="4051005"/>
              <a:ext cx="404038" cy="205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22491" y="4065181"/>
              <a:ext cx="464318" cy="205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cstate="print"/>
          <a:srcRect/>
          <a:stretch>
            <a:fillRect/>
          </a:stretch>
        </p:blipFill>
        <p:spPr bwMode="auto">
          <a:xfrm>
            <a:off x="2057400" y="2027898"/>
            <a:ext cx="1263238" cy="1653453"/>
          </a:xfrm>
          <a:prstGeom prst="rect">
            <a:avLst/>
          </a:prstGeom>
          <a:noFill/>
          <a:ln w="9525">
            <a:noFill/>
            <a:miter lim="800000"/>
            <a:headEnd/>
            <a:tailEnd/>
          </a:ln>
          <a:effectLst/>
        </p:spPr>
      </p:pic>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grpSp>
        <p:nvGrpSpPr>
          <p:cNvPr id="12" name="Group 11"/>
          <p:cNvGrpSpPr/>
          <p:nvPr/>
        </p:nvGrpSpPr>
        <p:grpSpPr>
          <a:xfrm>
            <a:off x="5575497" y="992807"/>
            <a:ext cx="1642281" cy="1821976"/>
            <a:chOff x="6019800" y="1600200"/>
            <a:chExt cx="1587928" cy="1917915"/>
          </a:xfrm>
        </p:grpSpPr>
        <p:pic>
          <p:nvPicPr>
            <p:cNvPr id="13" name="Picture 4"/>
            <p:cNvPicPr>
              <a:picLocks noChangeAspect="1" noChangeArrowheads="1"/>
            </p:cNvPicPr>
            <p:nvPr/>
          </p:nvPicPr>
          <p:blipFill>
            <a:blip r:embed="rId3" cstate="print"/>
            <a:srcRect b="15384"/>
            <a:stretch>
              <a:fillRect/>
            </a:stretch>
          </p:blipFill>
          <p:spPr bwMode="auto">
            <a:xfrm>
              <a:off x="6019800" y="1600200"/>
              <a:ext cx="1587928" cy="1676400"/>
            </a:xfrm>
            <a:prstGeom prst="rect">
              <a:avLst/>
            </a:prstGeom>
            <a:noFill/>
            <a:ln>
              <a:noFill/>
            </a:ln>
          </p:spPr>
        </p:pic>
        <p:sp>
          <p:nvSpPr>
            <p:cNvPr id="14" name="Freeform 13"/>
            <p:cNvSpPr/>
            <p:nvPr/>
          </p:nvSpPr>
          <p:spPr>
            <a:xfrm>
              <a:off x="6746929" y="3259810"/>
              <a:ext cx="134318" cy="258305"/>
            </a:xfrm>
            <a:custGeom>
              <a:avLst/>
              <a:gdLst>
                <a:gd name="connsiteX0" fmla="*/ 129152 w 134318"/>
                <a:gd name="connsiteY0" fmla="*/ 0 h 258305"/>
                <a:gd name="connsiteX1" fmla="*/ 134318 w 134318"/>
                <a:gd name="connsiteY1" fmla="*/ 258305 h 258305"/>
                <a:gd name="connsiteX2" fmla="*/ 25830 w 134318"/>
                <a:gd name="connsiteY2" fmla="*/ 258305 h 258305"/>
                <a:gd name="connsiteX3" fmla="*/ 25830 w 134318"/>
                <a:gd name="connsiteY3" fmla="*/ 211810 h 258305"/>
                <a:gd name="connsiteX4" fmla="*/ 25830 w 134318"/>
                <a:gd name="connsiteY4" fmla="*/ 211810 h 258305"/>
                <a:gd name="connsiteX5" fmla="*/ 20664 w 134318"/>
                <a:gd name="connsiteY5" fmla="*/ 160149 h 258305"/>
                <a:gd name="connsiteX6" fmla="*/ 20664 w 134318"/>
                <a:gd name="connsiteY6" fmla="*/ 144651 h 258305"/>
                <a:gd name="connsiteX7" fmla="*/ 20664 w 134318"/>
                <a:gd name="connsiteY7" fmla="*/ 144651 h 258305"/>
                <a:gd name="connsiteX8" fmla="*/ 10332 w 134318"/>
                <a:gd name="connsiteY8" fmla="*/ 103322 h 258305"/>
                <a:gd name="connsiteX9" fmla="*/ 10332 w 134318"/>
                <a:gd name="connsiteY9" fmla="*/ 77492 h 258305"/>
                <a:gd name="connsiteX10" fmla="*/ 0 w 134318"/>
                <a:gd name="connsiteY10" fmla="*/ 41329 h 258305"/>
                <a:gd name="connsiteX11" fmla="*/ 15498 w 134318"/>
                <a:gd name="connsiteY11" fmla="*/ 0 h 258305"/>
                <a:gd name="connsiteX12" fmla="*/ 129152 w 134318"/>
                <a:gd name="connsiteY12" fmla="*/ 0 h 25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18" h="258305">
                  <a:moveTo>
                    <a:pt x="129152" y="0"/>
                  </a:moveTo>
                  <a:lnTo>
                    <a:pt x="134318" y="258305"/>
                  </a:lnTo>
                  <a:lnTo>
                    <a:pt x="25830" y="258305"/>
                  </a:lnTo>
                  <a:lnTo>
                    <a:pt x="25830" y="211810"/>
                  </a:lnTo>
                  <a:lnTo>
                    <a:pt x="25830" y="211810"/>
                  </a:lnTo>
                  <a:lnTo>
                    <a:pt x="20664" y="160149"/>
                  </a:lnTo>
                  <a:lnTo>
                    <a:pt x="20664" y="144651"/>
                  </a:lnTo>
                  <a:lnTo>
                    <a:pt x="20664" y="144651"/>
                  </a:lnTo>
                  <a:lnTo>
                    <a:pt x="10332" y="103322"/>
                  </a:lnTo>
                  <a:lnTo>
                    <a:pt x="10332" y="77492"/>
                  </a:lnTo>
                  <a:lnTo>
                    <a:pt x="0" y="41329"/>
                  </a:lnTo>
                  <a:lnTo>
                    <a:pt x="15498" y="0"/>
                  </a:lnTo>
                  <a:lnTo>
                    <a:pt x="129152" y="0"/>
                  </a:lnTo>
                  <a:close/>
                </a:path>
              </a:pathLst>
            </a:cu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5673306" y="1543071"/>
            <a:ext cx="11430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Drugs</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
        <p:nvSpPr>
          <p:cNvPr id="16" name="TextBox 15"/>
          <p:cNvSpPr txBox="1"/>
          <p:nvPr/>
        </p:nvSpPr>
        <p:spPr>
          <a:xfrm>
            <a:off x="5673306" y="2090119"/>
            <a:ext cx="13716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Alcohol</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
        <p:nvSpPr>
          <p:cNvPr id="17" name="TextBox 16"/>
          <p:cNvSpPr txBox="1"/>
          <p:nvPr/>
        </p:nvSpPr>
        <p:spPr>
          <a:xfrm>
            <a:off x="5673306" y="2598694"/>
            <a:ext cx="13716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Hobbies</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
        <p:nvSpPr>
          <p:cNvPr id="18" name="TextBox 17"/>
          <p:cNvSpPr txBox="1"/>
          <p:nvPr/>
        </p:nvSpPr>
        <p:spPr>
          <a:xfrm>
            <a:off x="5694914" y="3118446"/>
            <a:ext cx="13716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Careers</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
        <p:nvSpPr>
          <p:cNvPr id="19" name="TextBox 18"/>
          <p:cNvSpPr txBox="1"/>
          <p:nvPr/>
        </p:nvSpPr>
        <p:spPr>
          <a:xfrm>
            <a:off x="5673306" y="3679142"/>
            <a:ext cx="18288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Materialism</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
        <p:nvSpPr>
          <p:cNvPr id="20" name="TextBox 19"/>
          <p:cNvSpPr txBox="1"/>
          <p:nvPr/>
        </p:nvSpPr>
        <p:spPr>
          <a:xfrm>
            <a:off x="5673306" y="4223719"/>
            <a:ext cx="11430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Self</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16" presetClass="entr" presetSubtype="2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Horizont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Horizont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2" nodeType="clickEffect">
                                  <p:stCondLst>
                                    <p:cond delay="0"/>
                                  </p:stCondLst>
                                  <p:childTnLst>
                                    <p:animMotion origin="layout" path="M 3.33333E-6 -3.45051E-6 L -0.38959 0.14293 " pathEditMode="relative" rAng="0" ptsTypes="AA">
                                      <p:cBhvr>
                                        <p:cTn id="25" dur="500" fill="hold"/>
                                        <p:tgtEl>
                                          <p:spTgt spid="15"/>
                                        </p:tgtEl>
                                        <p:attrNameLst>
                                          <p:attrName>ppt_x</p:attrName>
                                          <p:attrName>ppt_y</p:attrName>
                                        </p:attrNameLst>
                                      </p:cBhvr>
                                      <p:rCtr x="-195" y="71"/>
                                    </p:animMotion>
                                  </p:childTnLst>
                                </p:cTn>
                              </p:par>
                            </p:childTnLst>
                          </p:cTn>
                        </p:par>
                        <p:par>
                          <p:cTn id="26" fill="hold">
                            <p:stCondLst>
                              <p:cond delay="500"/>
                            </p:stCondLst>
                            <p:childTnLst>
                              <p:par>
                                <p:cTn id="27" presetID="9" presetClass="exit" presetSubtype="0" fill="hold" grpId="1" nodeType="afterEffect">
                                  <p:stCondLst>
                                    <p:cond delay="0"/>
                                  </p:stCondLst>
                                  <p:childTnLst>
                                    <p:animEffect transition="out" filter="dissolv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par>
                          <p:cTn id="30" fill="hold">
                            <p:stCondLst>
                              <p:cond delay="1000"/>
                            </p:stCondLst>
                            <p:childTnLst>
                              <p:par>
                                <p:cTn id="31" presetID="16" presetClass="entr" presetSubtype="2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1" nodeType="clickEffect">
                                  <p:stCondLst>
                                    <p:cond delay="0"/>
                                  </p:stCondLst>
                                  <p:childTnLst>
                                    <p:animMotion origin="layout" path="M 3.33333E-6 5.82794E-7 L -0.39393 0.05782 " pathEditMode="relative" rAng="0" ptsTypes="AA">
                                      <p:cBhvr>
                                        <p:cTn id="37" dur="500" fill="hold"/>
                                        <p:tgtEl>
                                          <p:spTgt spid="16"/>
                                        </p:tgtEl>
                                        <p:attrNameLst>
                                          <p:attrName>ppt_x</p:attrName>
                                          <p:attrName>ppt_y</p:attrName>
                                        </p:attrNameLst>
                                      </p:cBhvr>
                                      <p:rCtr x="-197" y="29"/>
                                    </p:animMotion>
                                  </p:childTnLst>
                                </p:cTn>
                              </p:par>
                            </p:childTnLst>
                          </p:cTn>
                        </p:par>
                        <p:par>
                          <p:cTn id="38" fill="hold">
                            <p:stCondLst>
                              <p:cond delay="500"/>
                            </p:stCondLst>
                            <p:childTnLst>
                              <p:par>
                                <p:cTn id="39" presetID="9" presetClass="exit" presetSubtype="0" fill="hold" grpId="2" nodeType="afterEffect">
                                  <p:stCondLst>
                                    <p:cond delay="0"/>
                                  </p:stCondLst>
                                  <p:childTnLst>
                                    <p:animEffect transition="out" filter="dissolv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par>
                          <p:cTn id="42" fill="hold">
                            <p:stCondLst>
                              <p:cond delay="1000"/>
                            </p:stCondLst>
                            <p:childTnLst>
                              <p:par>
                                <p:cTn id="43" presetID="16" presetClass="entr" presetSubtype="2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1" nodeType="clickEffect">
                                  <p:stCondLst>
                                    <p:cond delay="0"/>
                                  </p:stCondLst>
                                  <p:childTnLst>
                                    <p:animMotion origin="layout" path="M 3.33333E-6 3.76503E-6 L -0.39254 -0.01388 " pathEditMode="relative" rAng="0" ptsTypes="AA">
                                      <p:cBhvr>
                                        <p:cTn id="49" dur="500" fill="hold"/>
                                        <p:tgtEl>
                                          <p:spTgt spid="17"/>
                                        </p:tgtEl>
                                        <p:attrNameLst>
                                          <p:attrName>ppt_x</p:attrName>
                                          <p:attrName>ppt_y</p:attrName>
                                        </p:attrNameLst>
                                      </p:cBhvr>
                                      <p:rCtr x="-196" y="-7"/>
                                    </p:animMotion>
                                  </p:childTnLst>
                                </p:cTn>
                              </p:par>
                            </p:childTnLst>
                          </p:cTn>
                        </p:par>
                        <p:par>
                          <p:cTn id="50" fill="hold">
                            <p:stCondLst>
                              <p:cond delay="500"/>
                            </p:stCondLst>
                            <p:childTnLst>
                              <p:par>
                                <p:cTn id="51" presetID="9" presetClass="exit" presetSubtype="0" fill="hold" grpId="2" nodeType="afterEffect">
                                  <p:stCondLst>
                                    <p:cond delay="0"/>
                                  </p:stCondLst>
                                  <p:childTnLst>
                                    <p:animEffect transition="out" filter="dissolv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1000"/>
                            </p:stCondLst>
                            <p:childTnLst>
                              <p:par>
                                <p:cTn id="55" presetID="16" presetClass="entr" presetSubtype="2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1" nodeType="clickEffect">
                                  <p:stCondLst>
                                    <p:cond delay="0"/>
                                  </p:stCondLst>
                                  <p:childTnLst>
                                    <p:animMotion origin="layout" path="M 2.77778E-6 -6.56799E-7 L -0.39705 -0.09135 " pathEditMode="relative" rAng="0" ptsTypes="AA">
                                      <p:cBhvr>
                                        <p:cTn id="61" dur="500" fill="hold"/>
                                        <p:tgtEl>
                                          <p:spTgt spid="18"/>
                                        </p:tgtEl>
                                        <p:attrNameLst>
                                          <p:attrName>ppt_x</p:attrName>
                                          <p:attrName>ppt_y</p:attrName>
                                        </p:attrNameLst>
                                      </p:cBhvr>
                                      <p:rCtr x="-199" y="-46"/>
                                    </p:animMotion>
                                  </p:childTnLst>
                                </p:cTn>
                              </p:par>
                            </p:childTnLst>
                          </p:cTn>
                        </p:par>
                        <p:par>
                          <p:cTn id="62" fill="hold">
                            <p:stCondLst>
                              <p:cond delay="500"/>
                            </p:stCondLst>
                            <p:childTnLst>
                              <p:par>
                                <p:cTn id="63" presetID="9" presetClass="exit" presetSubtype="0" fill="hold" grpId="2" nodeType="afterEffect">
                                  <p:stCondLst>
                                    <p:cond delay="0"/>
                                  </p:stCondLst>
                                  <p:childTnLst>
                                    <p:animEffect transition="out" filter="dissolv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par>
                          <p:cTn id="66" fill="hold">
                            <p:stCondLst>
                              <p:cond delay="1000"/>
                            </p:stCondLst>
                            <p:childTnLst>
                              <p:par>
                                <p:cTn id="67" presetID="16" presetClass="entr" presetSubtype="2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3.33333E-6 1.9704E-6 L -0.41789 -0.17068 " pathEditMode="relative" rAng="0" ptsTypes="AA">
                                      <p:cBhvr>
                                        <p:cTn id="73" dur="500" fill="hold"/>
                                        <p:tgtEl>
                                          <p:spTgt spid="19"/>
                                        </p:tgtEl>
                                        <p:attrNameLst>
                                          <p:attrName>ppt_x</p:attrName>
                                          <p:attrName>ppt_y</p:attrName>
                                        </p:attrNameLst>
                                      </p:cBhvr>
                                      <p:rCtr x="-209" y="-85"/>
                                    </p:animMotion>
                                  </p:childTnLst>
                                </p:cTn>
                              </p:par>
                            </p:childTnLst>
                          </p:cTn>
                        </p:par>
                        <p:par>
                          <p:cTn id="74" fill="hold">
                            <p:stCondLst>
                              <p:cond delay="500"/>
                            </p:stCondLst>
                            <p:childTnLst>
                              <p:par>
                                <p:cTn id="75" presetID="9" presetClass="exit" presetSubtype="0" fill="hold" grpId="2" nodeType="afterEffect">
                                  <p:stCondLst>
                                    <p:cond delay="0"/>
                                  </p:stCondLst>
                                  <p:childTnLst>
                                    <p:animEffect transition="out" filter="dissolv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childTnLst>
                          </p:cTn>
                        </p:par>
                        <p:par>
                          <p:cTn id="78" fill="hold">
                            <p:stCondLst>
                              <p:cond delay="1000"/>
                            </p:stCondLst>
                            <p:childTnLst>
                              <p:par>
                                <p:cTn id="79" presetID="16" presetClass="entr" presetSubtype="26"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Horizontal)">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grpId="1" nodeType="clickEffect">
                                  <p:stCondLst>
                                    <p:cond delay="0"/>
                                  </p:stCondLst>
                                  <p:childTnLst>
                                    <p:animMotion origin="layout" path="M 3.33333E-6 -2.72895E-6 L -0.38212 -0.25439 " pathEditMode="relative" rAng="0" ptsTypes="AA">
                                      <p:cBhvr>
                                        <p:cTn id="85" dur="500" fill="hold"/>
                                        <p:tgtEl>
                                          <p:spTgt spid="20"/>
                                        </p:tgtEl>
                                        <p:attrNameLst>
                                          <p:attrName>ppt_x</p:attrName>
                                          <p:attrName>ppt_y</p:attrName>
                                        </p:attrNameLst>
                                      </p:cBhvr>
                                      <p:rCtr x="-191" y="-127"/>
                                    </p:animMotion>
                                  </p:childTnLst>
                                </p:cTn>
                              </p:par>
                            </p:childTnLst>
                          </p:cTn>
                        </p:par>
                        <p:par>
                          <p:cTn id="86" fill="hold">
                            <p:stCondLst>
                              <p:cond delay="500"/>
                            </p:stCondLst>
                            <p:childTnLst>
                              <p:par>
                                <p:cTn id="87" presetID="9" presetClass="exit" presetSubtype="0" fill="hold" grpId="2" nodeType="afterEffect">
                                  <p:stCondLst>
                                    <p:cond delay="0"/>
                                  </p:stCondLst>
                                  <p:childTnLst>
                                    <p:animEffect transition="out" filter="dissolv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childTnLst>
                          </p:cTn>
                        </p:par>
                        <p:par>
                          <p:cTn id="90" fill="hold">
                            <p:stCondLst>
                              <p:cond delay="1000"/>
                            </p:stCondLst>
                            <p:childTnLst>
                              <p:par>
                                <p:cTn id="91" presetID="16" presetClass="entr" presetSubtype="26"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barn(inHorizontal)">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0" presetClass="path" presetSubtype="0" accel="50000" decel="50000" fill="hold" nodeType="clickEffect">
                                  <p:stCondLst>
                                    <p:cond delay="0"/>
                                  </p:stCondLst>
                                  <p:childTnLst>
                                    <p:animMotion origin="layout" path="M 8.33333E-7 2.1379E-6 L -0.4059 0.15386 " pathEditMode="relative" rAng="0" ptsTypes="AA">
                                      <p:cBhvr>
                                        <p:cTn id="97" dur="500" fill="hold"/>
                                        <p:tgtEl>
                                          <p:spTgt spid="12"/>
                                        </p:tgtEl>
                                        <p:attrNameLst>
                                          <p:attrName>ppt_x</p:attrName>
                                          <p:attrName>ppt_y</p:attrName>
                                        </p:attrNameLst>
                                      </p:cBhvr>
                                      <p:rCtr x="-203" y="77"/>
                                    </p:animMotion>
                                  </p:childTnLst>
                                </p:cTn>
                              </p:par>
                            </p:childTnLst>
                          </p:cTn>
                        </p:par>
                        <p:par>
                          <p:cTn id="98" fill="hold">
                            <p:stCondLst>
                              <p:cond delay="500"/>
                            </p:stCondLst>
                            <p:childTnLst>
                              <p:par>
                                <p:cTn id="99" presetID="10" presetClass="exit" presetSubtype="0" fill="hold" nodeType="afterEffect">
                                  <p:stCondLst>
                                    <p:cond delay="0"/>
                                  </p:stCondLst>
                                  <p:childTnLst>
                                    <p:animEffect transition="out" filter="fade">
                                      <p:cBhvr>
                                        <p:cTn id="100" dur="500"/>
                                        <p:tgtEl>
                                          <p:spTgt spid="1026"/>
                                        </p:tgtEl>
                                      </p:cBhvr>
                                    </p:animEffect>
                                    <p:set>
                                      <p:cBhvr>
                                        <p:cTn id="101"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Rev. 1:3 ~ </a:t>
            </a:r>
            <a:r>
              <a:rPr lang="en-US" sz="3200" dirty="0" smtClean="0">
                <a:effectLst>
                  <a:outerShdw blurRad="38100" dist="38100" dir="2700000" algn="tl">
                    <a:srgbClr val="000000">
                      <a:alpha val="43137"/>
                    </a:srgbClr>
                  </a:outerShdw>
                </a:effectLst>
                <a:latin typeface="+mj-lt"/>
              </a:rPr>
              <a:t>Blessed </a:t>
            </a:r>
            <a:r>
              <a:rPr lang="en-US" sz="3200" i="1" dirty="0" smtClean="0">
                <a:effectLst>
                  <a:outerShdw blurRad="38100" dist="38100" dir="2700000" algn="tl">
                    <a:srgbClr val="000000">
                      <a:alpha val="43137"/>
                    </a:srgbClr>
                  </a:outerShdw>
                </a:effectLst>
                <a:latin typeface="+mj-lt"/>
              </a:rPr>
              <a:t>is</a:t>
            </a:r>
            <a:r>
              <a:rPr lang="en-US" sz="3200" dirty="0" smtClean="0">
                <a:effectLst>
                  <a:outerShdw blurRad="38100" dist="38100" dir="2700000" algn="tl">
                    <a:srgbClr val="000000">
                      <a:alpha val="43137"/>
                    </a:srgbClr>
                  </a:outerShdw>
                </a:effectLst>
                <a:latin typeface="+mj-lt"/>
              </a:rPr>
              <a:t> he who reads and those who hear the words of this prophecy, and keep those things which are written in it; for the time </a:t>
            </a:r>
            <a:r>
              <a:rPr lang="en-US" sz="3200" i="1" dirty="0" smtClean="0">
                <a:effectLst>
                  <a:outerShdw blurRad="38100" dist="38100" dir="2700000" algn="tl">
                    <a:srgbClr val="000000">
                      <a:alpha val="43137"/>
                    </a:srgbClr>
                  </a:outerShdw>
                </a:effectLst>
                <a:latin typeface="+mj-lt"/>
              </a:rPr>
              <a:t>is</a:t>
            </a:r>
            <a:r>
              <a:rPr lang="en-US" sz="3200" dirty="0" smtClean="0">
                <a:effectLst>
                  <a:outerShdw blurRad="38100" dist="38100" dir="2700000" algn="tl">
                    <a:srgbClr val="000000">
                      <a:alpha val="43137"/>
                    </a:srgbClr>
                  </a:outerShdw>
                </a:effectLst>
                <a:latin typeface="+mj-lt"/>
              </a:rPr>
              <a:t> near.</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11" name="Rectangle 10"/>
          <p:cNvSpPr/>
          <p:nvPr/>
        </p:nvSpPr>
        <p:spPr>
          <a:xfrm>
            <a:off x="3657600" y="2465696"/>
            <a:ext cx="38862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2971800"/>
            <a:ext cx="27432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9472" y="2417952"/>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 Thess. 4:13 ~ </a:t>
            </a:r>
            <a:r>
              <a:rPr lang="en-US" sz="3200" dirty="0" smtClean="0">
                <a:effectLst>
                  <a:outerShdw blurRad="38100" dist="38100" dir="2700000" algn="tl">
                    <a:srgbClr val="000000">
                      <a:alpha val="43137"/>
                    </a:srgbClr>
                  </a:outerShdw>
                </a:effectLst>
                <a:latin typeface="+mj-lt"/>
              </a:rPr>
              <a:t>But I do not want you to be ignorant, brethren, concerning those who have fallen asleep, lest you sorrow as others who have no hope.</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Horizontal)">
                                      <p:cBhvr>
                                        <p:cTn id="12" dur="500"/>
                                        <p:tgtEl>
                                          <p:spTgt spid="8">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9" presetClass="emph" presetSubtype="0" grpId="0" nodeType="afterEffect">
                                  <p:stCondLst>
                                    <p:cond delay="0"/>
                                  </p:stCondLst>
                                  <p:childTnLst>
                                    <p:set>
                                      <p:cBhvr rctx="PPT">
                                        <p:cTn id="23" dur="indefinite"/>
                                        <p:tgtEl>
                                          <p:spTgt spid="4"/>
                                        </p:tgtEl>
                                        <p:attrNameLst>
                                          <p:attrName>style.opacity</p:attrName>
                                        </p:attrNameLst>
                                      </p:cBhvr>
                                      <p:to>
                                        <p:strVal val="0.5"/>
                                      </p:to>
                                    </p:set>
                                    <p:animEffect filter="image" prLst="opacity: 0.5">
                                      <p:cBhvr rctx="IE">
                                        <p:cTn id="24"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John 17:17 ~ </a:t>
            </a:r>
            <a:r>
              <a:rPr lang="en-US" sz="3200" dirty="0" smtClean="0">
                <a:effectLst>
                  <a:outerShdw blurRad="38100" dist="38100" dir="2700000" algn="tl">
                    <a:srgbClr val="000000">
                      <a:alpha val="43137"/>
                    </a:srgbClr>
                  </a:outerShdw>
                </a:effectLst>
                <a:latin typeface="+mj-lt"/>
              </a:rPr>
              <a:t>Sanctify them by Your truth. Your word is truth.</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8" name="TextBox 7"/>
          <p:cNvSpPr txBox="1"/>
          <p:nvPr/>
        </p:nvSpPr>
        <p:spPr>
          <a:xfrm>
            <a:off x="457200" y="1932296"/>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 Pet. 2:2 ~ </a:t>
            </a:r>
            <a:r>
              <a:rPr lang="en-US" sz="3200" dirty="0" smtClean="0">
                <a:effectLst>
                  <a:outerShdw blurRad="38100" dist="38100" dir="2700000" algn="tl">
                    <a:srgbClr val="000000">
                      <a:alpha val="43137"/>
                    </a:srgbClr>
                  </a:outerShdw>
                </a:effectLst>
                <a:latin typeface="+mj-lt"/>
              </a:rPr>
              <a:t>as newborn babes, desire the pure milk of the word, that you may grow thereby,</a:t>
            </a:r>
            <a:endParaRPr lang="en-US" sz="3200" dirty="0">
              <a:effectLst>
                <a:outerShdw blurRad="38100" dist="38100" dir="2700000" algn="tl">
                  <a:srgbClr val="000000">
                    <a:alpha val="43137"/>
                  </a:srgbClr>
                </a:outerShdw>
              </a:effectLst>
              <a:latin typeface="+mj-lt"/>
            </a:endParaRPr>
          </a:p>
        </p:txBody>
      </p:sp>
      <p:sp>
        <p:nvSpPr>
          <p:cNvPr id="7" name="TextBox 6"/>
          <p:cNvSpPr txBox="1"/>
          <p:nvPr/>
        </p:nvSpPr>
        <p:spPr>
          <a:xfrm>
            <a:off x="457200" y="2975030"/>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Job 23:12 ~</a:t>
            </a:r>
            <a:r>
              <a:rPr lang="en-US" sz="3200" b="1"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I have not departed from the commandment of His lips; I have treasured the words of His mouth</a:t>
            </a:r>
          </a:p>
          <a:p>
            <a:r>
              <a:rPr lang="en-US" sz="3200" dirty="0" smtClean="0">
                <a:effectLst>
                  <a:outerShdw blurRad="38100" dist="38100" dir="2700000" algn="tl">
                    <a:srgbClr val="000000">
                      <a:alpha val="43137"/>
                    </a:srgbClr>
                  </a:outerShdw>
                </a:effectLst>
                <a:latin typeface="+mj-lt"/>
              </a:rPr>
              <a:t>More than my necessary </a:t>
            </a:r>
            <a:r>
              <a:rPr lang="en-US" sz="3200" i="1" dirty="0" smtClean="0">
                <a:effectLst>
                  <a:outerShdw blurRad="38100" dist="38100" dir="2700000" algn="tl">
                    <a:srgbClr val="000000">
                      <a:alpha val="43137"/>
                    </a:srgbClr>
                  </a:outerShdw>
                </a:effectLst>
                <a:latin typeface="+mj-lt"/>
              </a:rPr>
              <a:t>food</a:t>
            </a:r>
            <a:r>
              <a:rPr lang="en-US" sz="3200" dirty="0" smtClean="0">
                <a:effectLst>
                  <a:outerShdw blurRad="38100" dist="38100" dir="2700000" algn="tl">
                    <a:srgbClr val="000000">
                      <a:alpha val="43137"/>
                    </a:srgbClr>
                  </a:outerShdw>
                </a:effectLst>
                <a:latin typeface="+mj-lt"/>
              </a:rPr>
              <a:t>.</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Horizontal)">
                                      <p:cBhvr>
                                        <p:cTn id="12" dur="500"/>
                                        <p:tgtEl>
                                          <p:spTgt spid="8">
                                            <p:txEl>
                                              <p:pRg st="0" end="0"/>
                                            </p:txEl>
                                          </p:spTgt>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inHorizontal)">
                                      <p:cBhvr>
                                        <p:cTn id="21" dur="500"/>
                                        <p:tgtEl>
                                          <p:spTgt spid="7">
                                            <p:txEl>
                                              <p:pRg st="0" end="0"/>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Horizontal)">
                                      <p:cBhvr>
                                        <p:cTn id="24" dur="500"/>
                                        <p:tgtEl>
                                          <p:spTgt spid="7">
                                            <p:txEl>
                                              <p:pRg st="1" end="1"/>
                                            </p:txEl>
                                          </p:spTgt>
                                        </p:tgtEl>
                                      </p:cBhvr>
                                    </p:animEffect>
                                  </p:childTnLst>
                                </p:cTn>
                              </p:par>
                            </p:childTnLst>
                          </p:cTn>
                        </p:par>
                        <p:par>
                          <p:cTn id="25" fill="hold">
                            <p:stCondLst>
                              <p:cond delay="500"/>
                            </p:stCondLst>
                            <p:childTnLst>
                              <p:par>
                                <p:cTn id="26" presetID="9" presetClass="emph" presetSubtype="0" grpId="0" nodeType="afterEffect">
                                  <p:stCondLst>
                                    <p:cond delay="0"/>
                                  </p:stCondLst>
                                  <p:childTnLst>
                                    <p:set>
                                      <p:cBhvr rctx="PPT">
                                        <p:cTn id="27" dur="indefinite"/>
                                        <p:tgtEl>
                                          <p:spTgt spid="8">
                                            <p:txEl>
                                              <p:pRg st="0" end="0"/>
                                            </p:txEl>
                                          </p:spTgt>
                                        </p:tgtEl>
                                        <p:attrNameLst>
                                          <p:attrName>style.opacity</p:attrName>
                                        </p:attrNameLst>
                                      </p:cBhvr>
                                      <p:to>
                                        <p:strVal val="0.5"/>
                                      </p:to>
                                    </p:set>
                                    <p:animEffect filter="image" prLst="opacity: 0.5">
                                      <p:cBhvr rctx="IE">
                                        <p:cTn id="28" dur="indefinite"/>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build="allAtOnce"/>
      <p:bldP spid="7"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"Be astounded that God should have written to us." </a:t>
            </a:r>
            <a:r>
              <a:rPr lang="en-US" sz="3200" dirty="0" smtClean="0">
                <a:effectLst>
                  <a:outerShdw blurRad="38100" dist="38100" dir="2700000" algn="tl">
                    <a:srgbClr val="000000">
                      <a:alpha val="43137"/>
                    </a:srgbClr>
                  </a:outerShdw>
                </a:effectLst>
                <a:latin typeface="+mj-lt"/>
              </a:rPr>
              <a:t>– Antony of Egypt (c. 251–356)</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grpSp>
        <p:nvGrpSpPr>
          <p:cNvPr id="2" name="Group 6"/>
          <p:cNvGrpSpPr/>
          <p:nvPr/>
        </p:nvGrpSpPr>
        <p:grpSpPr>
          <a:xfrm>
            <a:off x="5677469" y="1351128"/>
            <a:ext cx="2674961" cy="4653887"/>
            <a:chOff x="5677469" y="1351128"/>
            <a:chExt cx="2674961" cy="4653887"/>
          </a:xfrm>
        </p:grpSpPr>
        <p:sp>
          <p:nvSpPr>
            <p:cNvPr id="6" name="Rectangle 5"/>
            <p:cNvSpPr/>
            <p:nvPr/>
          </p:nvSpPr>
          <p:spPr>
            <a:xfrm>
              <a:off x="5677469" y="1351128"/>
              <a:ext cx="2674961" cy="4653887"/>
            </a:xfrm>
            <a:prstGeom prst="rect">
              <a:avLst/>
            </a:prstGeom>
            <a:gradFill>
              <a:gsLst>
                <a:gs pos="0">
                  <a:srgbClr val="FFCC00"/>
                </a:gs>
                <a:gs pos="84000">
                  <a:srgbClr val="663300"/>
                </a:gs>
              </a:gsLst>
              <a:lin ang="5400000" scaled="0"/>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le:StAnthony.jpg"/>
            <p:cNvPicPr>
              <a:picLocks noChangeAspect="1" noChangeArrowheads="1"/>
            </p:cNvPicPr>
            <p:nvPr/>
          </p:nvPicPr>
          <p:blipFill>
            <a:blip r:embed="rId2" cstate="print"/>
            <a:srcRect/>
            <a:stretch>
              <a:fillRect/>
            </a:stretch>
          </p:blipFill>
          <p:spPr bwMode="auto">
            <a:xfrm>
              <a:off x="5977720" y="1579704"/>
              <a:ext cx="2108769" cy="4171944"/>
            </a:xfrm>
            <a:prstGeom prst="rect">
              <a:avLst/>
            </a:prstGeom>
            <a:noFill/>
          </p:spPr>
        </p:pic>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42447" y="3407391"/>
            <a:ext cx="6209731"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Dan. 5:10-11a ~ </a:t>
            </a:r>
            <a:r>
              <a:rPr lang="en-US" sz="3200" baseline="30000" dirty="0" smtClean="0">
                <a:solidFill>
                  <a:schemeClr val="bg1"/>
                </a:solidFill>
                <a:effectLst>
                  <a:outerShdw blurRad="38100" dist="38100" dir="2700000" algn="tl">
                    <a:srgbClr val="000000">
                      <a:alpha val="43137"/>
                    </a:srgbClr>
                  </a:outerShdw>
                </a:effectLst>
                <a:latin typeface="+mj-lt"/>
              </a:rPr>
              <a:t>10</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The queen, because of the words of the king and his lords, came to the banquet hall. The queen spoke, saying, "O king, live forever! Do not let your thoughts trouble you, nor let your countenance change. </a:t>
            </a:r>
            <a:r>
              <a:rPr lang="en-US" sz="3200" baseline="30000" dirty="0" smtClean="0">
                <a:solidFill>
                  <a:schemeClr val="bg1"/>
                </a:solidFill>
                <a:effectLst>
                  <a:outerShdw blurRad="38100" dist="38100" dir="2700000" algn="tl">
                    <a:srgbClr val="000000">
                      <a:alpha val="43137"/>
                    </a:srgbClr>
                  </a:outerShdw>
                </a:effectLst>
                <a:latin typeface="+mj-lt"/>
              </a:rPr>
              <a:t>11</a:t>
            </a:r>
            <a:r>
              <a:rPr lang="en-US" sz="3200" dirty="0" smtClean="0">
                <a:effectLst>
                  <a:outerShdw blurRad="38100" dist="38100" dir="2700000" algn="tl">
                    <a:srgbClr val="000000">
                      <a:alpha val="43137"/>
                    </a:srgbClr>
                  </a:outerShdw>
                </a:effectLst>
                <a:latin typeface="+mj-lt"/>
              </a:rPr>
              <a:t> There is a man in your kingdom in whom </a:t>
            </a:r>
            <a:r>
              <a:rPr lang="en-US" sz="3200" i="1" dirty="0" smtClean="0">
                <a:effectLst>
                  <a:outerShdw blurRad="38100" dist="38100" dir="2700000" algn="tl">
                    <a:srgbClr val="000000">
                      <a:alpha val="43137"/>
                    </a:srgbClr>
                  </a:outerShdw>
                </a:effectLst>
                <a:latin typeface="+mj-lt"/>
              </a:rPr>
              <a:t>is</a:t>
            </a:r>
            <a:r>
              <a:rPr lang="en-US" sz="3200" dirty="0" smtClean="0">
                <a:effectLst>
                  <a:outerShdw blurRad="38100" dist="38100" dir="2700000" algn="tl">
                    <a:srgbClr val="000000">
                      <a:alpha val="43137"/>
                    </a:srgbClr>
                  </a:outerShdw>
                </a:effectLst>
                <a:latin typeface="+mj-lt"/>
              </a:rPr>
              <a:t> the Spirit of the Holy God."</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a:off x="7246958" y="1469409"/>
            <a:ext cx="66874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671" y="1960728"/>
            <a:ext cx="6741995"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403187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Jud. 15:14-15 ~ </a:t>
            </a:r>
            <a:r>
              <a:rPr lang="en-US" sz="3200" baseline="30000" dirty="0" smtClean="0">
                <a:solidFill>
                  <a:schemeClr val="bg1"/>
                </a:solidFill>
                <a:effectLst>
                  <a:outerShdw blurRad="38100" dist="38100" dir="2700000" algn="tl">
                    <a:srgbClr val="000000">
                      <a:alpha val="43137"/>
                    </a:srgbClr>
                  </a:outerShdw>
                </a:effectLst>
                <a:latin typeface="+mj-lt"/>
              </a:rPr>
              <a:t>14</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When he came to </a:t>
            </a:r>
            <a:r>
              <a:rPr lang="en-US" sz="3200" dirty="0" err="1" smtClean="0">
                <a:effectLst>
                  <a:outerShdw blurRad="38100" dist="38100" dir="2700000" algn="tl">
                    <a:srgbClr val="000000">
                      <a:alpha val="43137"/>
                    </a:srgbClr>
                  </a:outerShdw>
                </a:effectLst>
                <a:latin typeface="+mj-lt"/>
              </a:rPr>
              <a:t>Lehi</a:t>
            </a:r>
            <a:r>
              <a:rPr lang="en-US" sz="3200" dirty="0" smtClean="0">
                <a:effectLst>
                  <a:outerShdw blurRad="38100" dist="38100" dir="2700000" algn="tl">
                    <a:srgbClr val="000000">
                      <a:alpha val="43137"/>
                    </a:srgbClr>
                  </a:outerShdw>
                </a:effectLst>
                <a:latin typeface="+mj-lt"/>
              </a:rPr>
              <a:t>, the Philistines came shouting against him. Then the Spirit of the LORD came mightily upon him; and the ropes that </a:t>
            </a:r>
            <a:r>
              <a:rPr lang="en-US" sz="3200" i="1" dirty="0" smtClean="0">
                <a:effectLst>
                  <a:outerShdw blurRad="38100" dist="38100" dir="2700000" algn="tl">
                    <a:srgbClr val="000000">
                      <a:alpha val="43137"/>
                    </a:srgbClr>
                  </a:outerShdw>
                </a:effectLst>
                <a:latin typeface="+mj-lt"/>
              </a:rPr>
              <a:t>were</a:t>
            </a:r>
            <a:r>
              <a:rPr lang="en-US" sz="3200" dirty="0" smtClean="0">
                <a:effectLst>
                  <a:outerShdw blurRad="38100" dist="38100" dir="2700000" algn="tl">
                    <a:srgbClr val="000000">
                      <a:alpha val="43137"/>
                    </a:srgbClr>
                  </a:outerShdw>
                </a:effectLst>
                <a:latin typeface="+mj-lt"/>
              </a:rPr>
              <a:t> on his arms became like flax that is burned with fire, and his bonds broke loose from his hands. </a:t>
            </a:r>
            <a:r>
              <a:rPr lang="en-US" sz="3200" baseline="30000" dirty="0" smtClean="0">
                <a:solidFill>
                  <a:schemeClr val="bg1"/>
                </a:solidFill>
                <a:effectLst>
                  <a:outerShdw blurRad="38100" dist="38100" dir="2700000" algn="tl">
                    <a:srgbClr val="000000">
                      <a:alpha val="43137"/>
                    </a:srgbClr>
                  </a:outerShdw>
                </a:effectLst>
                <a:latin typeface="+mj-lt"/>
              </a:rPr>
              <a:t>15</a:t>
            </a:r>
            <a:r>
              <a:rPr lang="en-US" sz="3200" dirty="0" smtClean="0">
                <a:effectLst>
                  <a:outerShdw blurRad="38100" dist="38100" dir="2700000" algn="tl">
                    <a:srgbClr val="000000">
                      <a:alpha val="43137"/>
                    </a:srgbClr>
                  </a:outerShdw>
                </a:effectLst>
                <a:latin typeface="+mj-lt"/>
              </a:rPr>
              <a:t> He found a fresh jawbone of a donkey, reached out his hand and took it, and killed a thousand men with it.</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a:off x="7165075" y="2902424"/>
            <a:ext cx="1064524"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1319" y="3421039"/>
            <a:ext cx="1446664"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47666" y="3407391"/>
            <a:ext cx="2320119"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John 14:16-17 ~ </a:t>
            </a:r>
            <a:r>
              <a:rPr lang="en-US" sz="3200" baseline="30000" dirty="0" smtClean="0">
                <a:solidFill>
                  <a:schemeClr val="bg1"/>
                </a:solidFill>
                <a:effectLst>
                  <a:outerShdw blurRad="38100" dist="38100" dir="2700000" algn="tl">
                    <a:srgbClr val="000000">
                      <a:alpha val="43137"/>
                    </a:srgbClr>
                  </a:outerShdw>
                </a:effectLst>
                <a:latin typeface="+mj-lt"/>
              </a:rPr>
              <a:t>16</a:t>
            </a:r>
            <a:r>
              <a:rPr lang="en-US" sz="3200" dirty="0" smtClean="0">
                <a:effectLst>
                  <a:outerShdw blurRad="38100" dist="38100" dir="2700000" algn="tl">
                    <a:srgbClr val="000000">
                      <a:alpha val="43137"/>
                    </a:srgbClr>
                  </a:outerShdw>
                </a:effectLst>
                <a:latin typeface="+mj-lt"/>
              </a:rPr>
              <a:t> And I will pray the Father, and He will give you another Helper, that He may abide with you forever— </a:t>
            </a:r>
            <a:r>
              <a:rPr lang="en-US" sz="3200" baseline="30000" dirty="0" smtClean="0">
                <a:solidFill>
                  <a:schemeClr val="bg1"/>
                </a:solidFill>
                <a:effectLst>
                  <a:outerShdw blurRad="38100" dist="38100" dir="2700000" algn="tl">
                    <a:srgbClr val="000000">
                      <a:alpha val="43137"/>
                    </a:srgbClr>
                  </a:outerShdw>
                </a:effectLst>
                <a:latin typeface="+mj-lt"/>
              </a:rPr>
              <a:t>17</a:t>
            </a:r>
            <a:r>
              <a:rPr lang="en-US" sz="3200" dirty="0" smtClean="0">
                <a:effectLst>
                  <a:outerShdw blurRad="38100" dist="38100" dir="2700000" algn="tl">
                    <a:srgbClr val="000000">
                      <a:alpha val="43137"/>
                    </a:srgbClr>
                  </a:outerShdw>
                </a:effectLst>
                <a:latin typeface="+mj-lt"/>
              </a:rPr>
              <a:t> the Spirit of truth, whom the world cannot receive, because it neither sees Him nor knows Him; but you know Him, for He dwells with you and will be in you.</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7671" y="5554638"/>
            <a:ext cx="3753136" cy="446963"/>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5170646"/>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John 20:19-22 ~ </a:t>
            </a:r>
            <a:r>
              <a:rPr lang="en-US" sz="3000" baseline="30000" dirty="0" smtClean="0">
                <a:solidFill>
                  <a:schemeClr val="bg1"/>
                </a:solidFill>
                <a:effectLst>
                  <a:outerShdw blurRad="38100" dist="38100" dir="2700000" algn="tl">
                    <a:srgbClr val="000000">
                      <a:alpha val="43137"/>
                    </a:srgbClr>
                  </a:outerShdw>
                </a:effectLst>
                <a:latin typeface="+mj-lt"/>
              </a:rPr>
              <a:t>19</a:t>
            </a:r>
            <a:r>
              <a:rPr lang="en-US" sz="3000" dirty="0" smtClean="0">
                <a:solidFill>
                  <a:schemeClr val="bg1"/>
                </a:solidFill>
                <a:effectLst>
                  <a:outerShdw blurRad="38100" dist="38100" dir="2700000" algn="tl">
                    <a:srgbClr val="000000">
                      <a:alpha val="43137"/>
                    </a:srgbClr>
                  </a:outerShdw>
                </a:effectLst>
                <a:latin typeface="+mj-lt"/>
              </a:rPr>
              <a:t> </a:t>
            </a:r>
            <a:r>
              <a:rPr lang="en-US" sz="3000" dirty="0" smtClean="0">
                <a:effectLst>
                  <a:outerShdw blurRad="38100" dist="38100" dir="2700000" algn="tl">
                    <a:srgbClr val="000000">
                      <a:alpha val="43137"/>
                    </a:srgbClr>
                  </a:outerShdw>
                </a:effectLst>
                <a:latin typeface="+mj-lt"/>
              </a:rPr>
              <a:t>Then, the same day at evening, being the first </a:t>
            </a:r>
            <a:r>
              <a:rPr lang="en-US" sz="3000" i="1" dirty="0" smtClean="0">
                <a:effectLst>
                  <a:outerShdw blurRad="38100" dist="38100" dir="2700000" algn="tl">
                    <a:srgbClr val="000000">
                      <a:alpha val="43137"/>
                    </a:srgbClr>
                  </a:outerShdw>
                </a:effectLst>
                <a:latin typeface="+mj-lt"/>
              </a:rPr>
              <a:t>day</a:t>
            </a:r>
            <a:r>
              <a:rPr lang="en-US" sz="3000" dirty="0" smtClean="0">
                <a:effectLst>
                  <a:outerShdw blurRad="38100" dist="38100" dir="2700000" algn="tl">
                    <a:srgbClr val="000000">
                      <a:alpha val="43137"/>
                    </a:srgbClr>
                  </a:outerShdw>
                </a:effectLst>
                <a:latin typeface="+mj-lt"/>
              </a:rPr>
              <a:t> of the week, when the doors were shut where the disciples were assembled, for fear of the Jews, Jesus came and stood in the midst, and said to them, "Peace </a:t>
            </a:r>
            <a:r>
              <a:rPr lang="en-US" sz="3000" i="1" dirty="0" smtClean="0">
                <a:effectLst>
                  <a:outerShdw blurRad="38100" dist="38100" dir="2700000" algn="tl">
                    <a:srgbClr val="000000">
                      <a:alpha val="43137"/>
                    </a:srgbClr>
                  </a:outerShdw>
                </a:effectLst>
                <a:latin typeface="+mj-lt"/>
              </a:rPr>
              <a:t>be</a:t>
            </a:r>
            <a:r>
              <a:rPr lang="en-US" sz="3000" dirty="0" smtClean="0">
                <a:effectLst>
                  <a:outerShdw blurRad="38100" dist="38100" dir="2700000" algn="tl">
                    <a:srgbClr val="000000">
                      <a:alpha val="43137"/>
                    </a:srgbClr>
                  </a:outerShdw>
                </a:effectLst>
                <a:latin typeface="+mj-lt"/>
              </a:rPr>
              <a:t> with you." </a:t>
            </a:r>
            <a:r>
              <a:rPr lang="en-US" sz="3000" baseline="30000" dirty="0" smtClean="0">
                <a:solidFill>
                  <a:schemeClr val="bg1"/>
                </a:solidFill>
                <a:effectLst>
                  <a:outerShdw blurRad="38100" dist="38100" dir="2700000" algn="tl">
                    <a:srgbClr val="000000">
                      <a:alpha val="43137"/>
                    </a:srgbClr>
                  </a:outerShdw>
                </a:effectLst>
                <a:latin typeface="+mj-lt"/>
              </a:rPr>
              <a:t>20</a:t>
            </a:r>
            <a:r>
              <a:rPr lang="en-US" sz="3000" dirty="0" smtClean="0">
                <a:effectLst>
                  <a:outerShdw blurRad="38100" dist="38100" dir="2700000" algn="tl">
                    <a:srgbClr val="000000">
                      <a:alpha val="43137"/>
                    </a:srgbClr>
                  </a:outerShdw>
                </a:effectLst>
                <a:latin typeface="+mj-lt"/>
              </a:rPr>
              <a:t> When He had said this, He showed them </a:t>
            </a:r>
            <a:r>
              <a:rPr lang="en-US" sz="3000" i="1" dirty="0" smtClean="0">
                <a:effectLst>
                  <a:outerShdw blurRad="38100" dist="38100" dir="2700000" algn="tl">
                    <a:srgbClr val="000000">
                      <a:alpha val="43137"/>
                    </a:srgbClr>
                  </a:outerShdw>
                </a:effectLst>
                <a:latin typeface="+mj-lt"/>
              </a:rPr>
              <a:t>His</a:t>
            </a:r>
            <a:r>
              <a:rPr lang="en-US" sz="3000" dirty="0" smtClean="0">
                <a:effectLst>
                  <a:outerShdw blurRad="38100" dist="38100" dir="2700000" algn="tl">
                    <a:srgbClr val="000000">
                      <a:alpha val="43137"/>
                    </a:srgbClr>
                  </a:outerShdw>
                </a:effectLst>
                <a:latin typeface="+mj-lt"/>
              </a:rPr>
              <a:t> hands and His side. Then the disciples were glad when they saw the Lord. </a:t>
            </a:r>
            <a:r>
              <a:rPr lang="en-US" sz="3000" baseline="30000" dirty="0" smtClean="0">
                <a:solidFill>
                  <a:schemeClr val="bg1"/>
                </a:solidFill>
                <a:effectLst>
                  <a:outerShdw blurRad="38100" dist="38100" dir="2700000" algn="tl">
                    <a:srgbClr val="000000">
                      <a:alpha val="43137"/>
                    </a:srgbClr>
                  </a:outerShdw>
                </a:effectLst>
                <a:latin typeface="+mj-lt"/>
              </a:rPr>
              <a:t>21</a:t>
            </a:r>
            <a:r>
              <a:rPr lang="en-US" sz="3000" dirty="0" smtClean="0">
                <a:effectLst>
                  <a:outerShdw blurRad="38100" dist="38100" dir="2700000" algn="tl">
                    <a:srgbClr val="000000">
                      <a:alpha val="43137"/>
                    </a:srgbClr>
                  </a:outerShdw>
                </a:effectLst>
                <a:latin typeface="+mj-lt"/>
              </a:rPr>
              <a:t> So Jesus said to them again, "Peace to you! As the Father has sent Me, I also send you." </a:t>
            </a:r>
            <a:r>
              <a:rPr lang="en-US" sz="3000" baseline="30000" dirty="0" smtClean="0">
                <a:solidFill>
                  <a:schemeClr val="bg1"/>
                </a:solidFill>
                <a:effectLst>
                  <a:outerShdw blurRad="38100" dist="38100" dir="2700000" algn="tl">
                    <a:srgbClr val="000000">
                      <a:alpha val="43137"/>
                    </a:srgbClr>
                  </a:outerShdw>
                </a:effectLst>
                <a:latin typeface="+mj-lt"/>
              </a:rPr>
              <a:t>22</a:t>
            </a:r>
            <a:r>
              <a:rPr lang="en-US" sz="3000" dirty="0" smtClean="0">
                <a:effectLst>
                  <a:outerShdw blurRad="38100" dist="38100" dir="2700000" algn="tl">
                    <a:srgbClr val="000000">
                      <a:alpha val="43137"/>
                    </a:srgbClr>
                  </a:outerShdw>
                </a:effectLst>
                <a:latin typeface="+mj-lt"/>
              </a:rPr>
              <a:t> And when He had said this, He breathed on </a:t>
            </a:r>
            <a:r>
              <a:rPr lang="en-US" sz="3000" i="1" dirty="0" smtClean="0">
                <a:effectLst>
                  <a:outerShdw blurRad="38100" dist="38100" dir="2700000" algn="tl">
                    <a:srgbClr val="000000">
                      <a:alpha val="43137"/>
                    </a:srgbClr>
                  </a:outerShdw>
                </a:effectLst>
                <a:latin typeface="+mj-lt"/>
              </a:rPr>
              <a:t>them</a:t>
            </a:r>
            <a:r>
              <a:rPr lang="en-US" sz="3000" dirty="0" smtClean="0">
                <a:effectLst>
                  <a:outerShdw blurRad="38100" dist="38100" dir="2700000" algn="tl">
                    <a:srgbClr val="000000">
                      <a:alpha val="43137"/>
                    </a:srgbClr>
                  </a:outerShdw>
                </a:effectLst>
                <a:latin typeface="+mj-lt"/>
              </a:rPr>
              <a:t>, and said to them, "Receive the Holy Spirit."</a:t>
            </a:r>
            <a:endParaRPr lang="en-US" sz="30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7:37-53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a:off x="7710985" y="4526507"/>
            <a:ext cx="545910" cy="413982"/>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1318" y="4922294"/>
            <a:ext cx="7615452" cy="441277"/>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1320" y="5336277"/>
            <a:ext cx="586854" cy="450374"/>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73128" y="5331725"/>
            <a:ext cx="6134601" cy="451558"/>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7974" y="5745382"/>
            <a:ext cx="6219709" cy="451558"/>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5293757"/>
          </a:xfrm>
          <a:prstGeom prst="rect">
            <a:avLst/>
          </a:prstGeom>
          <a:noFill/>
        </p:spPr>
        <p:txBody>
          <a:bodyPr wrap="square" rtlCol="0">
            <a:spAutoFit/>
          </a:bodyPr>
          <a:lstStyle/>
          <a:p>
            <a:r>
              <a:rPr lang="en-US" sz="2600" dirty="0" smtClean="0">
                <a:solidFill>
                  <a:schemeClr val="bg1"/>
                </a:solidFill>
                <a:effectLst>
                  <a:outerShdw blurRad="38100" dist="38100" dir="2700000" algn="tl">
                    <a:srgbClr val="000000">
                      <a:alpha val="43137"/>
                    </a:srgbClr>
                  </a:outerShdw>
                </a:effectLst>
                <a:latin typeface="+mj-lt"/>
              </a:rPr>
              <a:t>Acts 1:4-8 ~ </a:t>
            </a:r>
            <a:r>
              <a:rPr lang="en-US" sz="2600" baseline="30000" dirty="0" smtClean="0">
                <a:solidFill>
                  <a:schemeClr val="bg1"/>
                </a:solidFill>
                <a:effectLst>
                  <a:outerShdw blurRad="38100" dist="38100" dir="2700000" algn="tl">
                    <a:srgbClr val="000000">
                      <a:alpha val="43137"/>
                    </a:srgbClr>
                  </a:outerShdw>
                </a:effectLst>
                <a:latin typeface="+mj-lt"/>
              </a:rPr>
              <a:t>4</a:t>
            </a:r>
            <a:r>
              <a:rPr lang="en-US" sz="2600" dirty="0" smtClean="0">
                <a:effectLst>
                  <a:outerShdw blurRad="38100" dist="38100" dir="2700000" algn="tl">
                    <a:srgbClr val="000000">
                      <a:alpha val="43137"/>
                    </a:srgbClr>
                  </a:outerShdw>
                </a:effectLst>
                <a:latin typeface="+mj-lt"/>
              </a:rPr>
              <a:t> And being assembled together with </a:t>
            </a:r>
            <a:r>
              <a:rPr lang="en-US" sz="2600" i="1" dirty="0" smtClean="0">
                <a:effectLst>
                  <a:outerShdw blurRad="38100" dist="38100" dir="2700000" algn="tl">
                    <a:srgbClr val="000000">
                      <a:alpha val="43137"/>
                    </a:srgbClr>
                  </a:outerShdw>
                </a:effectLst>
                <a:latin typeface="+mj-lt"/>
              </a:rPr>
              <a:t>them</a:t>
            </a:r>
            <a:r>
              <a:rPr lang="en-US" sz="2600" dirty="0" smtClean="0">
                <a:effectLst>
                  <a:outerShdw blurRad="38100" dist="38100" dir="2700000" algn="tl">
                    <a:srgbClr val="000000">
                      <a:alpha val="43137"/>
                    </a:srgbClr>
                  </a:outerShdw>
                </a:effectLst>
                <a:latin typeface="+mj-lt"/>
              </a:rPr>
              <a:t>, He commanded them not to depart from Jerusalem, but to wait for the Promise of the Father, "which," </a:t>
            </a:r>
            <a:r>
              <a:rPr lang="en-US" sz="2600" i="1" dirty="0" smtClean="0">
                <a:effectLst>
                  <a:outerShdw blurRad="38100" dist="38100" dir="2700000" algn="tl">
                    <a:srgbClr val="000000">
                      <a:alpha val="43137"/>
                    </a:srgbClr>
                  </a:outerShdw>
                </a:effectLst>
                <a:latin typeface="+mj-lt"/>
              </a:rPr>
              <a:t>He said</a:t>
            </a:r>
            <a:r>
              <a:rPr lang="en-US" sz="2600" dirty="0" smtClean="0">
                <a:effectLst>
                  <a:outerShdw blurRad="38100" dist="38100" dir="2700000" algn="tl">
                    <a:srgbClr val="000000">
                      <a:alpha val="43137"/>
                    </a:srgbClr>
                  </a:outerShdw>
                </a:effectLst>
                <a:latin typeface="+mj-lt"/>
              </a:rPr>
              <a:t>, "you have heard from Me; </a:t>
            </a:r>
            <a:r>
              <a:rPr lang="en-US" sz="2600" baseline="30000" dirty="0" smtClean="0">
                <a:solidFill>
                  <a:schemeClr val="bg1"/>
                </a:solidFill>
                <a:effectLst>
                  <a:outerShdw blurRad="38100" dist="38100" dir="2700000" algn="tl">
                    <a:srgbClr val="000000">
                      <a:alpha val="43137"/>
                    </a:srgbClr>
                  </a:outerShdw>
                </a:effectLst>
                <a:latin typeface="+mj-lt"/>
              </a:rPr>
              <a:t>5</a:t>
            </a:r>
            <a:r>
              <a:rPr lang="en-US" sz="2600" dirty="0" smtClean="0">
                <a:effectLst>
                  <a:outerShdw blurRad="38100" dist="38100" dir="2700000" algn="tl">
                    <a:srgbClr val="000000">
                      <a:alpha val="43137"/>
                    </a:srgbClr>
                  </a:outerShdw>
                </a:effectLst>
                <a:latin typeface="+mj-lt"/>
              </a:rPr>
              <a:t> for John truly baptized with water, but you shall be baptized with the Holy Spirit not many days from now."</a:t>
            </a:r>
          </a:p>
          <a:p>
            <a:r>
              <a:rPr lang="en-US" sz="2600" baseline="30000" dirty="0" smtClean="0">
                <a:solidFill>
                  <a:schemeClr val="bg1"/>
                </a:solidFill>
                <a:effectLst>
                  <a:outerShdw blurRad="38100" dist="38100" dir="2700000" algn="tl">
                    <a:srgbClr val="000000">
                      <a:alpha val="43137"/>
                    </a:srgbClr>
                  </a:outerShdw>
                </a:effectLst>
                <a:latin typeface="+mj-lt"/>
              </a:rPr>
              <a:t>6</a:t>
            </a:r>
            <a:r>
              <a:rPr lang="en-US" sz="2600" dirty="0" smtClean="0">
                <a:effectLst>
                  <a:outerShdw blurRad="38100" dist="38100" dir="2700000" algn="tl">
                    <a:srgbClr val="000000">
                      <a:alpha val="43137"/>
                    </a:srgbClr>
                  </a:outerShdw>
                </a:effectLst>
                <a:latin typeface="+mj-lt"/>
              </a:rPr>
              <a:t> Therefore, when they had come together, they asked Him, saying, "Lord, will You at this time restore the kingdom to Israel?"</a:t>
            </a:r>
          </a:p>
          <a:p>
            <a:r>
              <a:rPr lang="en-US" sz="2600" baseline="30000" dirty="0" smtClean="0">
                <a:solidFill>
                  <a:schemeClr val="bg1"/>
                </a:solidFill>
                <a:effectLst>
                  <a:outerShdw blurRad="38100" dist="38100" dir="2700000" algn="tl">
                    <a:srgbClr val="000000">
                      <a:alpha val="43137"/>
                    </a:srgbClr>
                  </a:outerShdw>
                </a:effectLst>
                <a:latin typeface="+mj-lt"/>
              </a:rPr>
              <a:t>7</a:t>
            </a:r>
            <a:r>
              <a:rPr lang="en-US" sz="2600" dirty="0" smtClean="0">
                <a:effectLst>
                  <a:outerShdw blurRad="38100" dist="38100" dir="2700000" algn="tl">
                    <a:srgbClr val="000000">
                      <a:alpha val="43137"/>
                    </a:srgbClr>
                  </a:outerShdw>
                </a:effectLst>
                <a:latin typeface="+mj-lt"/>
              </a:rPr>
              <a:t> And He said to them, "It is not for you to know times or seasons which the Father has put in His own authority. </a:t>
            </a:r>
            <a:r>
              <a:rPr lang="en-US" sz="2600" baseline="30000" dirty="0" smtClean="0">
                <a:solidFill>
                  <a:schemeClr val="bg1"/>
                </a:solidFill>
                <a:effectLst>
                  <a:outerShdw blurRad="38100" dist="38100" dir="2700000" algn="tl">
                    <a:srgbClr val="000000">
                      <a:alpha val="43137"/>
                    </a:srgbClr>
                  </a:outerShdw>
                </a:effectLst>
                <a:latin typeface="+mj-lt"/>
              </a:rPr>
              <a:t>8</a:t>
            </a:r>
            <a:r>
              <a:rPr lang="en-US" sz="2600" dirty="0" smtClean="0">
                <a:effectLst>
                  <a:outerShdw blurRad="38100" dist="38100" dir="2700000" algn="tl">
                    <a:srgbClr val="000000">
                      <a:alpha val="43137"/>
                    </a:srgbClr>
                  </a:outerShdw>
                </a:effectLst>
                <a:latin typeface="+mj-lt"/>
              </a:rPr>
              <a:t> But you shall receive power when the Holy Spirit has come upon you; and you shall be witnesses to Me in Jerusalem, and in all Judea and Samaria, and to the end of the earth."</a:t>
            </a:r>
            <a:endParaRPr lang="en-US" sz="26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2838</TotalTime>
  <Words>994</Words>
  <Application>Microsoft Office PowerPoint</Application>
  <PresentationFormat>On-screen Show (4:3)</PresentationFormat>
  <Paragraphs>64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191</cp:revision>
  <dcterms:created xsi:type="dcterms:W3CDTF">2010-09-23T13:15:10Z</dcterms:created>
  <dcterms:modified xsi:type="dcterms:W3CDTF">2010-09-27T20:23:19Z</dcterms:modified>
</cp:coreProperties>
</file>