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5" r:id="rId2"/>
    <p:sldId id="268" r:id="rId3"/>
    <p:sldId id="269" r:id="rId4"/>
    <p:sldId id="257" r:id="rId5"/>
    <p:sldId id="276" r:id="rId6"/>
    <p:sldId id="271" r:id="rId7"/>
    <p:sldId id="280" r:id="rId8"/>
    <p:sldId id="272" r:id="rId9"/>
    <p:sldId id="277" r:id="rId10"/>
    <p:sldId id="273" r:id="rId11"/>
    <p:sldId id="278" r:id="rId12"/>
    <p:sldId id="281" r:id="rId13"/>
    <p:sldId id="282" r:id="rId14"/>
    <p:sldId id="283" r:id="rId15"/>
    <p:sldId id="284" r:id="rId16"/>
    <p:sldId id="274" r:id="rId17"/>
    <p:sldId id="279" r:id="rId18"/>
    <p:sldId id="275" r:id="rId19"/>
    <p:sldId id="270" r:id="rId20"/>
  </p:sldIdLst>
  <p:sldSz cx="9144000" cy="6858000" type="screen4x3"/>
  <p:notesSz cx="6858000" cy="9144000"/>
  <p:embeddedFontLst>
    <p:embeddedFont>
      <p:font typeface="Times New Yorker" charset="0"/>
      <p:regular r:id="rId21"/>
    </p:embeddedFont>
    <p:embeddedFont>
      <p:font typeface="AR ESSENCE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532C"/>
    <a:srgbClr val="BFAE8F"/>
    <a:srgbClr val="B8AF82"/>
    <a:srgbClr val="715705"/>
    <a:srgbClr val="644404"/>
    <a:srgbClr val="482400"/>
    <a:srgbClr val="FFFFFF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178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Completely well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literally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wholly whole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57200" y="2267902"/>
            <a:ext cx="8229600" cy="457200"/>
            <a:chOff x="457200" y="2057400"/>
            <a:chExt cx="8229600" cy="457200"/>
          </a:xfrm>
        </p:grpSpPr>
        <p:sp>
          <p:nvSpPr>
            <p:cNvPr id="5" name="Rectangle 4"/>
            <p:cNvSpPr/>
            <p:nvPr/>
          </p:nvSpPr>
          <p:spPr>
            <a:xfrm>
              <a:off x="457200" y="2057400"/>
              <a:ext cx="8229600" cy="457200"/>
            </a:xfrm>
            <a:prstGeom prst="rect">
              <a:avLst/>
            </a:prstGeom>
            <a:solidFill>
              <a:srgbClr val="76532C"/>
            </a:solidFill>
            <a:ln w="28575">
              <a:solidFill>
                <a:srgbClr val="BFAE8F"/>
              </a:solidFill>
            </a:ln>
            <a:effectLst>
              <a:outerShdw blurRad="762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>
              <a:off x="914400" y="2286000"/>
              <a:ext cx="457200" cy="0"/>
            </a:xfrm>
            <a:prstGeom prst="line">
              <a:avLst/>
            </a:prstGeom>
            <a:ln w="28575">
              <a:solidFill>
                <a:srgbClr val="BFAE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600200" y="2286000"/>
              <a:ext cx="457200" cy="0"/>
            </a:xfrm>
            <a:prstGeom prst="line">
              <a:avLst/>
            </a:prstGeom>
            <a:ln w="28575">
              <a:solidFill>
                <a:srgbClr val="BFAE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2286000" y="2286000"/>
              <a:ext cx="457200" cy="0"/>
            </a:xfrm>
            <a:prstGeom prst="line">
              <a:avLst/>
            </a:prstGeom>
            <a:ln w="28575">
              <a:solidFill>
                <a:srgbClr val="BFAE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971800" y="2286000"/>
              <a:ext cx="457200" cy="0"/>
            </a:xfrm>
            <a:prstGeom prst="line">
              <a:avLst/>
            </a:prstGeom>
            <a:ln w="28575">
              <a:solidFill>
                <a:srgbClr val="BFAE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657600" y="2286000"/>
              <a:ext cx="457200" cy="0"/>
            </a:xfrm>
            <a:prstGeom prst="line">
              <a:avLst/>
            </a:prstGeom>
            <a:ln w="28575">
              <a:solidFill>
                <a:srgbClr val="BFAE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343400" y="2286000"/>
              <a:ext cx="457200" cy="0"/>
            </a:xfrm>
            <a:prstGeom prst="line">
              <a:avLst/>
            </a:prstGeom>
            <a:ln w="28575">
              <a:solidFill>
                <a:srgbClr val="BFAE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29200" y="2286000"/>
              <a:ext cx="457200" cy="0"/>
            </a:xfrm>
            <a:prstGeom prst="line">
              <a:avLst/>
            </a:prstGeom>
            <a:ln w="28575">
              <a:solidFill>
                <a:srgbClr val="BFAE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715000" y="2286000"/>
              <a:ext cx="457200" cy="0"/>
            </a:xfrm>
            <a:prstGeom prst="line">
              <a:avLst/>
            </a:prstGeom>
            <a:ln w="28575">
              <a:solidFill>
                <a:srgbClr val="BFAE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6400800" y="2286000"/>
              <a:ext cx="457200" cy="0"/>
            </a:xfrm>
            <a:prstGeom prst="line">
              <a:avLst/>
            </a:prstGeom>
            <a:ln w="28575">
              <a:solidFill>
                <a:srgbClr val="BFAE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7086600" y="2286000"/>
              <a:ext cx="457200" cy="0"/>
            </a:xfrm>
            <a:prstGeom prst="line">
              <a:avLst/>
            </a:prstGeom>
            <a:ln w="28575">
              <a:solidFill>
                <a:srgbClr val="BFAE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7772400" y="2286000"/>
              <a:ext cx="457200" cy="0"/>
            </a:xfrm>
            <a:prstGeom prst="line">
              <a:avLst/>
            </a:prstGeom>
            <a:ln w="28575">
              <a:solidFill>
                <a:srgbClr val="BFAE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3400" y="2073302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Sep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64608" y="2073302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Aug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83449" y="2073302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Jul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05600" y="2081253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Jun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06502" y="2081253"/>
              <a:ext cx="565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May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34000" y="2085894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Apr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8200" y="2081253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Mar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62400" y="2097155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Feb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36845" y="2073302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Jan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46404" y="2073302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Dec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52653" y="2074735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Nov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95347" y="2089204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BFAE8F"/>
                  </a:solidFill>
                  <a:latin typeface="AR ESSENCE" pitchFamily="2" charset="0"/>
                </a:rPr>
                <a:t>Oct</a:t>
              </a:r>
              <a:endParaRPr lang="en-US" sz="2000" dirty="0">
                <a:solidFill>
                  <a:srgbClr val="BFAE8F"/>
                </a:solidFill>
                <a:latin typeface="AR ESSENCE" pitchFamily="2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08114" y="2741003"/>
            <a:ext cx="8346510" cy="477744"/>
            <a:chOff x="408114" y="2530501"/>
            <a:chExt cx="8346510" cy="477744"/>
          </a:xfrm>
        </p:grpSpPr>
        <p:grpSp>
          <p:nvGrpSpPr>
            <p:cNvPr id="76" name="Group 75"/>
            <p:cNvGrpSpPr/>
            <p:nvPr/>
          </p:nvGrpSpPr>
          <p:grpSpPr>
            <a:xfrm>
              <a:off x="457200" y="2530501"/>
              <a:ext cx="8233410" cy="477744"/>
              <a:chOff x="457200" y="2530501"/>
              <a:chExt cx="8233410" cy="477744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57200" y="2541896"/>
                <a:ext cx="8233410" cy="457200"/>
              </a:xfrm>
              <a:prstGeom prst="rect">
                <a:avLst/>
              </a:prstGeom>
              <a:solidFill>
                <a:srgbClr val="BFAE8F"/>
              </a:solidFill>
              <a:ln w="28575">
                <a:solidFill>
                  <a:srgbClr val="76532C"/>
                </a:solidFill>
              </a:ln>
              <a:effectLst>
                <a:outerShdw blurRad="762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5400000">
                <a:off x="609600" y="2775004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1981200" y="2771694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2643147" y="2763743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3324306" y="2775005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4033960" y="2775004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4687956" y="2771694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5389659" y="2759101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6080097" y="2771694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6773848" y="2767053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7443746" y="2767053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8129879" y="2759433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1295400" y="2779645"/>
                <a:ext cx="457200" cy="0"/>
              </a:xfrm>
              <a:prstGeom prst="line">
                <a:avLst/>
              </a:prstGeom>
              <a:ln w="28575">
                <a:solidFill>
                  <a:srgbClr val="7653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11034" y="2580870"/>
                <a:ext cx="7315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76532C"/>
                    </a:solidFill>
                    <a:latin typeface="AR ESSENCE" pitchFamily="2" charset="0"/>
                  </a:rPr>
                  <a:t>Tishri</a:t>
                </a:r>
                <a:endParaRPr lang="en-US" dirty="0">
                  <a:solidFill>
                    <a:srgbClr val="76532C"/>
                  </a:solidFill>
                  <a:latin typeface="AR ESSENCE" pitchFamily="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452281" y="2595642"/>
                <a:ext cx="84716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76532C"/>
                    </a:solidFill>
                    <a:latin typeface="AR ESSENCE" pitchFamily="2" charset="0"/>
                  </a:rPr>
                  <a:t>Heshvan</a:t>
                </a:r>
                <a:endParaRPr lang="en-US" sz="1600" dirty="0">
                  <a:solidFill>
                    <a:srgbClr val="76532C"/>
                  </a:solidFill>
                  <a:latin typeface="AR ESSENCE" pitchFamily="2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179984" y="2582195"/>
                <a:ext cx="7315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76532C"/>
                    </a:solidFill>
                    <a:latin typeface="AR ESSENCE" pitchFamily="2" charset="0"/>
                  </a:rPr>
                  <a:t>Kislev</a:t>
                </a:r>
                <a:endParaRPr lang="en-US" dirty="0">
                  <a:solidFill>
                    <a:srgbClr val="76532C"/>
                  </a:solidFill>
                  <a:latin typeface="AR ESSENCE" pitchFamily="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841268" y="2583520"/>
                <a:ext cx="7315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76532C"/>
                    </a:solidFill>
                    <a:latin typeface="AR ESSENCE" pitchFamily="2" charset="0"/>
                  </a:rPr>
                  <a:t>Tevet</a:t>
                </a:r>
                <a:endParaRPr lang="en-US" dirty="0">
                  <a:solidFill>
                    <a:srgbClr val="76532C"/>
                  </a:solidFill>
                  <a:latin typeface="AR ESSENCE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518454" y="2584846"/>
                <a:ext cx="7315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76532C"/>
                    </a:solidFill>
                    <a:latin typeface="AR ESSENCE" pitchFamily="2" charset="0"/>
                  </a:rPr>
                  <a:t>Shevat</a:t>
                </a:r>
                <a:endParaRPr lang="en-US" dirty="0">
                  <a:solidFill>
                    <a:srgbClr val="76532C"/>
                  </a:solidFill>
                  <a:latin typeface="AR ESSENCE" pitchFamily="2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187690" y="2580676"/>
                <a:ext cx="8057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76532C"/>
                    </a:solidFill>
                    <a:latin typeface="AR ESSENCE" pitchFamily="2" charset="0"/>
                  </a:rPr>
                  <a:t>Adar</a:t>
                </a:r>
                <a:endParaRPr lang="en-US" dirty="0">
                  <a:solidFill>
                    <a:srgbClr val="76532C"/>
                  </a:solidFill>
                  <a:latin typeface="AR ESSENCE" pitchFamily="2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903306" y="2586173"/>
                <a:ext cx="7315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76532C"/>
                    </a:solidFill>
                    <a:latin typeface="AR ESSENCE" pitchFamily="2" charset="0"/>
                  </a:rPr>
                  <a:t>Nisan</a:t>
                </a:r>
                <a:endParaRPr lang="en-US" dirty="0">
                  <a:solidFill>
                    <a:srgbClr val="76532C"/>
                  </a:solidFill>
                  <a:latin typeface="AR ESSENCE" pitchFamily="2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588443" y="2587499"/>
                <a:ext cx="7315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76532C"/>
                    </a:solidFill>
                    <a:latin typeface="AR ESSENCE" pitchFamily="2" charset="0"/>
                  </a:rPr>
                  <a:t>Iyar</a:t>
                </a:r>
                <a:endParaRPr lang="en-US" dirty="0">
                  <a:solidFill>
                    <a:srgbClr val="76532C"/>
                  </a:solidFill>
                  <a:latin typeface="AR ESSENCE" pitchFamily="2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289483" y="2580873"/>
                <a:ext cx="7315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76532C"/>
                    </a:solidFill>
                    <a:latin typeface="AR ESSENCE" pitchFamily="2" charset="0"/>
                  </a:rPr>
                  <a:t>Sivan</a:t>
                </a:r>
                <a:endParaRPr lang="en-US" dirty="0">
                  <a:solidFill>
                    <a:srgbClr val="76532C"/>
                  </a:solidFill>
                  <a:latin typeface="AR ESSENCE" pitchFamily="2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658433" y="2582199"/>
                <a:ext cx="7315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76532C"/>
                    </a:solidFill>
                    <a:latin typeface="AR ESSENCE" pitchFamily="2" charset="0"/>
                  </a:rPr>
                  <a:t>Av</a:t>
                </a:r>
                <a:endParaRPr lang="en-US" dirty="0">
                  <a:solidFill>
                    <a:srgbClr val="76532C"/>
                  </a:solidFill>
                  <a:latin typeface="AR ESSENCE" pitchFamily="2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940166" y="2595448"/>
                <a:ext cx="818787" cy="353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 smtClean="0">
                    <a:solidFill>
                      <a:srgbClr val="76532C"/>
                    </a:solidFill>
                    <a:latin typeface="AR ESSENCE" pitchFamily="2" charset="0"/>
                  </a:rPr>
                  <a:t>Tammuz</a:t>
                </a:r>
                <a:endParaRPr lang="en-US" sz="1700" dirty="0">
                  <a:solidFill>
                    <a:srgbClr val="76532C"/>
                  </a:solidFill>
                  <a:latin typeface="AR ESSENCE" pitchFamily="2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08114" y="2585394"/>
              <a:ext cx="477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6532C"/>
                  </a:solidFill>
                  <a:latin typeface="AR ESSENCE" pitchFamily="2" charset="0"/>
                </a:rPr>
                <a:t>Elul</a:t>
              </a:r>
              <a:endParaRPr lang="en-US" dirty="0">
                <a:solidFill>
                  <a:srgbClr val="76532C"/>
                </a:solidFill>
                <a:latin typeface="AR ESSENCE" pitchFamily="2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276736" y="2577377"/>
              <a:ext cx="4778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76532C"/>
                  </a:solidFill>
                  <a:latin typeface="AR ESSENCE" pitchFamily="2" charset="0"/>
                </a:rPr>
                <a:t>Elul</a:t>
              </a:r>
              <a:endParaRPr lang="en-US" dirty="0">
                <a:solidFill>
                  <a:srgbClr val="76532C"/>
                </a:solidFill>
                <a:latin typeface="AR ESSENCE" pitchFamily="2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506627" y="3868101"/>
            <a:ext cx="158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Feast of Tabernacles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25531" y="3872221"/>
            <a:ext cx="158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Passover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cxnSp>
        <p:nvCxnSpPr>
          <p:cNvPr id="85" name="Straight Arrow Connector 84"/>
          <p:cNvCxnSpPr>
            <a:stCxn id="80" idx="0"/>
          </p:cNvCxnSpPr>
          <p:nvPr/>
        </p:nvCxnSpPr>
        <p:spPr>
          <a:xfrm rot="16200000" flipV="1">
            <a:off x="939115" y="3509755"/>
            <a:ext cx="617837" cy="98855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V="1">
            <a:off x="5045755" y="3526228"/>
            <a:ext cx="617837" cy="98855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801504" y="798587"/>
            <a:ext cx="552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Jewish Religious Feasts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88" name="Right Brace 87"/>
          <p:cNvSpPr/>
          <p:nvPr/>
        </p:nvSpPr>
        <p:spPr>
          <a:xfrm rot="16200000">
            <a:off x="3056716" y="-3273"/>
            <a:ext cx="300252" cy="4121237"/>
          </a:xfrm>
          <a:prstGeom prst="rightBrac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595106" y="1308763"/>
            <a:ext cx="121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6 mo.</a:t>
            </a:r>
            <a:endParaRPr lang="en-US" sz="3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1055" y="4668996"/>
            <a:ext cx="2078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Also called: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3455" y="5126206"/>
            <a:ext cx="405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"Sukkot"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7305" y="5569561"/>
            <a:ext cx="405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"Feast of Ingathering"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7300" y="6054481"/>
            <a:ext cx="5929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"Feast of the Lord" or "The Feast"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0" grpId="0"/>
      <p:bldP spid="81" grpId="0"/>
      <p:bldP spid="88" grpId="0" animBg="1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67" name="Picture 66" descr="_CT20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8233" y="789709"/>
            <a:ext cx="3746911" cy="5597236"/>
          </a:xfrm>
          <a:prstGeom prst="rect">
            <a:avLst/>
          </a:prstGeom>
          <a:effectLst>
            <a:outerShdw blurRad="76200" dist="1905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70" name="TextBox 69"/>
          <p:cNvSpPr txBox="1"/>
          <p:nvPr/>
        </p:nvSpPr>
        <p:spPr>
          <a:xfrm>
            <a:off x="471055" y="3144965"/>
            <a:ext cx="1856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Pool of Siloam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cxnSp>
        <p:nvCxnSpPr>
          <p:cNvPr id="72" name="Straight Arrow Connector 71"/>
          <p:cNvCxnSpPr>
            <a:stCxn id="70" idx="2"/>
          </p:cNvCxnSpPr>
          <p:nvPr/>
        </p:nvCxnSpPr>
        <p:spPr>
          <a:xfrm rot="16200000" flipH="1">
            <a:off x="1820146" y="3801346"/>
            <a:ext cx="488362" cy="133003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72"/>
          <p:cNvSpPr/>
          <p:nvPr/>
        </p:nvSpPr>
        <p:spPr>
          <a:xfrm>
            <a:off x="2951018" y="3602182"/>
            <a:ext cx="443346" cy="900545"/>
          </a:xfrm>
          <a:custGeom>
            <a:avLst/>
            <a:gdLst>
              <a:gd name="connsiteX0" fmla="*/ 0 w 443346"/>
              <a:gd name="connsiteY0" fmla="*/ 900545 h 900545"/>
              <a:gd name="connsiteX1" fmla="*/ 69273 w 443346"/>
              <a:gd name="connsiteY1" fmla="*/ 678873 h 900545"/>
              <a:gd name="connsiteX2" fmla="*/ 138546 w 443346"/>
              <a:gd name="connsiteY2" fmla="*/ 471054 h 900545"/>
              <a:gd name="connsiteX3" fmla="*/ 221673 w 443346"/>
              <a:gd name="connsiteY3" fmla="*/ 277091 h 900545"/>
              <a:gd name="connsiteX4" fmla="*/ 304800 w 443346"/>
              <a:gd name="connsiteY4" fmla="*/ 110836 h 900545"/>
              <a:gd name="connsiteX5" fmla="*/ 443346 w 443346"/>
              <a:gd name="connsiteY5" fmla="*/ 0 h 90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346" h="900545">
                <a:moveTo>
                  <a:pt x="0" y="900545"/>
                </a:moveTo>
                <a:lnTo>
                  <a:pt x="69273" y="678873"/>
                </a:lnTo>
                <a:lnTo>
                  <a:pt x="138546" y="471054"/>
                </a:lnTo>
                <a:lnTo>
                  <a:pt x="221673" y="277091"/>
                </a:lnTo>
                <a:lnTo>
                  <a:pt x="304800" y="110836"/>
                </a:lnTo>
                <a:lnTo>
                  <a:pt x="443346" y="0"/>
                </a:ln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768596" y="2674620"/>
            <a:ext cx="169164" cy="365760"/>
          </a:xfrm>
          <a:custGeom>
            <a:avLst/>
            <a:gdLst>
              <a:gd name="connsiteX0" fmla="*/ 0 w 169164"/>
              <a:gd name="connsiteY0" fmla="*/ 365760 h 365760"/>
              <a:gd name="connsiteX1" fmla="*/ 32004 w 169164"/>
              <a:gd name="connsiteY1" fmla="*/ 315468 h 365760"/>
              <a:gd name="connsiteX2" fmla="*/ 64008 w 169164"/>
              <a:gd name="connsiteY2" fmla="*/ 242316 h 365760"/>
              <a:gd name="connsiteX3" fmla="*/ 100584 w 169164"/>
              <a:gd name="connsiteY3" fmla="*/ 182880 h 365760"/>
              <a:gd name="connsiteX4" fmla="*/ 123444 w 169164"/>
              <a:gd name="connsiteY4" fmla="*/ 141732 h 365760"/>
              <a:gd name="connsiteX5" fmla="*/ 155448 w 169164"/>
              <a:gd name="connsiteY5" fmla="*/ 68580 h 365760"/>
              <a:gd name="connsiteX6" fmla="*/ 169164 w 169164"/>
              <a:gd name="connsiteY6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164" h="365760">
                <a:moveTo>
                  <a:pt x="0" y="365760"/>
                </a:moveTo>
                <a:lnTo>
                  <a:pt x="32004" y="315468"/>
                </a:lnTo>
                <a:lnTo>
                  <a:pt x="64008" y="242316"/>
                </a:lnTo>
                <a:lnTo>
                  <a:pt x="100584" y="182880"/>
                </a:lnTo>
                <a:lnTo>
                  <a:pt x="123444" y="141732"/>
                </a:lnTo>
                <a:lnTo>
                  <a:pt x="155448" y="68580"/>
                </a:lnTo>
                <a:lnTo>
                  <a:pt x="169164" y="0"/>
                </a:lnTo>
              </a:path>
            </a:pathLst>
          </a:cu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0" grpId="0"/>
      <p:bldP spid="73" grpId="0" animBg="1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Is. 44:3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I will pour water on him who is thirsty,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floods on the dry ground;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will pour My Spirit on your descendants,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My blessing on your offspring;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Heart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KJV,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belly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koilia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(womb, hollow, cavity, void)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05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NIV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living water will flow from within him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4098" name="Picture 2" descr="http://www.umass.edu/jewish/uploads/basicContentWidget/i_11209/Sukka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0154">
            <a:off x="849493" y="1217879"/>
            <a:ext cx="2609029" cy="250466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2" name="Picture 6" descr="http://www.amitravel.com/data/images/165929155261sukk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83785">
            <a:off x="4343345" y="1017195"/>
            <a:ext cx="4313321" cy="23492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6" name="Picture 10" descr="http://4.bp.blogspot.com/__Zr4-4XMmVc/RvdYeRaRknI/AAAAAAAABbk/wcGphuXJf3w/s400/Flickrurish(sukkah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6512">
            <a:off x="841768" y="3518250"/>
            <a:ext cx="3379182" cy="25343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8" name="Picture 12" descr="http://www.essaysbyekowa.com/sukkahscre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756">
            <a:off x="4310050" y="3248182"/>
            <a:ext cx="4024031" cy="27020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Letters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0669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NLT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Jewish leaders were surprised when they heard him. “How does he know so much when he hasn’t studied everything we’ve studied?”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34:8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Oh, taste and see that the Lord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good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Blessed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man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trusts in Him!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3:19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this is the condemnation, that the light has come into the world, and men loved darkness rather than light, because their deeds were evil.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7:1-39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2848</TotalTime>
  <Words>235</Words>
  <Application>Microsoft Office PowerPoint</Application>
  <PresentationFormat>On-screen Show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264</cp:revision>
  <dcterms:created xsi:type="dcterms:W3CDTF">2010-09-16T13:25:56Z</dcterms:created>
  <dcterms:modified xsi:type="dcterms:W3CDTF">2010-09-20T21:06:23Z</dcterms:modified>
</cp:coreProperties>
</file>