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5" r:id="rId2"/>
    <p:sldId id="268" r:id="rId3"/>
    <p:sldId id="275" r:id="rId4"/>
    <p:sldId id="276" r:id="rId5"/>
    <p:sldId id="273" r:id="rId6"/>
    <p:sldId id="277" r:id="rId7"/>
    <p:sldId id="278" r:id="rId8"/>
    <p:sldId id="274" r:id="rId9"/>
    <p:sldId id="281" r:id="rId10"/>
    <p:sldId id="282" r:id="rId11"/>
    <p:sldId id="257" r:id="rId12"/>
    <p:sldId id="270" r:id="rId13"/>
    <p:sldId id="271" r:id="rId14"/>
    <p:sldId id="272" r:id="rId15"/>
    <p:sldId id="279" r:id="rId16"/>
    <p:sldId id="280" r:id="rId17"/>
    <p:sldId id="283" r:id="rId18"/>
    <p:sldId id="284" r:id="rId19"/>
  </p:sldIdLst>
  <p:sldSz cx="9144000" cy="6858000" type="screen4x3"/>
  <p:notesSz cx="6858000" cy="9144000"/>
  <p:embeddedFontLst>
    <p:embeddedFont>
      <p:font typeface="Times New Yorker" charset="0"/>
      <p:regular r:id="rId20"/>
    </p:embeddedFont>
    <p:embeddedFont>
      <p:font typeface="Old English Text MT" pitchFamily="66" charset="0"/>
      <p:regular r:id="rId21"/>
    </p:embeddedFont>
    <p:embeddedFont>
      <p:font typeface="Arial Black" pitchFamily="34" charset="0"/>
      <p:bold r:id="rId22"/>
    </p:embeddedFont>
    <p:embeddedFont>
      <p:font typeface="AR ESSENCE"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clrMru>
    <a:srgbClr val="000000"/>
    <a:srgbClr val="482400"/>
    <a:srgbClr val="FFFFFF"/>
    <a:srgbClr val="663300"/>
    <a:srgbClr val="2E1700"/>
    <a:srgbClr val="C050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178" y="-9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8/30/2010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8/30/2010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8/30/2010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8/30/2010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8/30/2010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8/30/2010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8/30/2010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8/30/2010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pic>
        <p:nvPicPr>
          <p:cNvPr id="2050" name="Picture 2" descr="http://blogs.seattleweekly.com/voracious/MrCreosote.jpg"/>
          <p:cNvPicPr>
            <a:picLocks noChangeAspect="1" noChangeArrowheads="1"/>
          </p:cNvPicPr>
          <p:nvPr/>
        </p:nvPicPr>
        <p:blipFill>
          <a:blip r:embed="rId2" cstate="print"/>
          <a:srcRect/>
          <a:stretch>
            <a:fillRect/>
          </a:stretch>
        </p:blipFill>
        <p:spPr bwMode="auto">
          <a:xfrm>
            <a:off x="2020824" y="1457001"/>
            <a:ext cx="5105400" cy="4562799"/>
          </a:xfrm>
          <a:prstGeom prst="rect">
            <a:avLst/>
          </a:prstGeom>
          <a:noFill/>
          <a:effectLst>
            <a:softEdge rad="127000"/>
          </a:effectLst>
        </p:spPr>
      </p:pic>
      <p:sp>
        <p:nvSpPr>
          <p:cNvPr id="13" name="TextBox 12"/>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Filled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empiplēmi</a:t>
            </a:r>
            <a:r>
              <a:rPr lang="en-US" sz="3200" dirty="0" smtClean="0">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latin typeface="+mj-lt"/>
              </a:rPr>
              <a:t>– </a:t>
            </a:r>
            <a:r>
              <a:rPr lang="en-US" sz="3200" i="1" dirty="0" smtClean="0">
                <a:solidFill>
                  <a:schemeClr val="bg1"/>
                </a:solidFill>
                <a:effectLst>
                  <a:outerShdw blurRad="38100" dist="38100" dir="2700000" algn="tl">
                    <a:srgbClr val="000000">
                      <a:alpha val="43137"/>
                    </a:srgbClr>
                  </a:outerShdw>
                </a:effectLst>
                <a:latin typeface="+mj-lt"/>
              </a:rPr>
              <a:t>glutted</a:t>
            </a:r>
            <a:endParaRPr lang="en-US" sz="3200" dirty="0" smtClean="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13" name="TextBox 12"/>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Baskets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kophinos</a:t>
            </a:r>
            <a:r>
              <a:rPr lang="en-US" sz="3200" dirty="0" smtClean="0">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latin typeface="+mj-lt"/>
              </a:rPr>
              <a:t>– like a knapsack</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0160" y="2411104"/>
            <a:ext cx="5181600" cy="533400"/>
          </a:xfrm>
          <a:prstGeom prst="rect">
            <a:avLst/>
          </a:prstGeom>
          <a:solidFill>
            <a:srgbClr val="996633">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13" name="TextBox 12"/>
          <p:cNvSpPr txBox="1"/>
          <p:nvPr/>
        </p:nvSpPr>
        <p:spPr>
          <a:xfrm>
            <a:off x="457200" y="914400"/>
            <a:ext cx="8229600" cy="206210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Mark 6:48 ~ </a:t>
            </a:r>
            <a:r>
              <a:rPr lang="en-US" sz="3200" dirty="0" smtClean="0">
                <a:effectLst>
                  <a:outerShdw blurRad="38100" dist="38100" dir="2700000" algn="tl">
                    <a:srgbClr val="000000">
                      <a:alpha val="43137"/>
                    </a:srgbClr>
                  </a:outerShdw>
                </a:effectLst>
                <a:latin typeface="+mj-lt"/>
              </a:rPr>
              <a:t>Then He saw them straining at rowing, for the wind was against them. Now about the fourth watch of the night He came to them, walking on the sea, and would have passed them by.</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Matt. 14:28-33</a:t>
            </a:r>
            <a:endParaRPr lang="en-US" sz="32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Rectangle 5"/>
          <p:cNvSpPr/>
          <p:nvPr/>
        </p:nvSpPr>
        <p:spPr>
          <a:xfrm rot="497672">
            <a:off x="2133600" y="1066800"/>
            <a:ext cx="3657600" cy="5105400"/>
          </a:xfrm>
          <a:prstGeom prst="rect">
            <a:avLst/>
          </a:prstGeom>
          <a:solidFill>
            <a:schemeClr val="bg1"/>
          </a:solidFill>
          <a:effectLst>
            <a:outerShdw blurRad="190500" dist="254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497672">
            <a:off x="2655711" y="1227320"/>
            <a:ext cx="3124200" cy="523220"/>
          </a:xfrm>
          <a:prstGeom prst="rect">
            <a:avLst/>
          </a:prstGeom>
          <a:noFill/>
        </p:spPr>
        <p:txBody>
          <a:bodyPr wrap="square" rtlCol="0">
            <a:spAutoFit/>
          </a:bodyPr>
          <a:lstStyle/>
          <a:p>
            <a:pPr algn="ctr"/>
            <a:r>
              <a:rPr lang="en-US" sz="2800" b="1" dirty="0" smtClean="0">
                <a:solidFill>
                  <a:srgbClr val="000000"/>
                </a:solidFill>
                <a:latin typeface="Old English Text MT" pitchFamily="66" charset="0"/>
              </a:rPr>
              <a:t>Jerusalem Dispatch</a:t>
            </a:r>
            <a:endParaRPr lang="en-US" sz="2800" b="1" dirty="0">
              <a:solidFill>
                <a:srgbClr val="000000"/>
              </a:solidFill>
              <a:latin typeface="Old English Text MT" pitchFamily="66" charset="0"/>
            </a:endParaRPr>
          </a:p>
        </p:txBody>
      </p:sp>
      <p:sp>
        <p:nvSpPr>
          <p:cNvPr id="11" name="TextBox 10"/>
          <p:cNvSpPr txBox="1"/>
          <p:nvPr/>
        </p:nvSpPr>
        <p:spPr>
          <a:xfrm rot="497672">
            <a:off x="2461493" y="1828800"/>
            <a:ext cx="3429000" cy="984885"/>
          </a:xfrm>
          <a:prstGeom prst="rect">
            <a:avLst/>
          </a:prstGeom>
          <a:noFill/>
        </p:spPr>
        <p:txBody>
          <a:bodyPr wrap="square" rtlCol="0">
            <a:spAutoFit/>
          </a:bodyPr>
          <a:lstStyle/>
          <a:p>
            <a:r>
              <a:rPr lang="en-US" sz="2000" dirty="0" smtClean="0">
                <a:solidFill>
                  <a:srgbClr val="000000"/>
                </a:solidFill>
                <a:latin typeface="Arial Black" pitchFamily="34" charset="0"/>
              </a:rPr>
              <a:t>WETLANDS TRAMPLED IN LABOR STRIKE</a:t>
            </a:r>
          </a:p>
          <a:p>
            <a:r>
              <a:rPr lang="en-US" dirty="0" smtClean="0">
                <a:solidFill>
                  <a:srgbClr val="000000"/>
                </a:solidFill>
              </a:rPr>
              <a:t>Pursuing Environmentalists Killed</a:t>
            </a:r>
            <a:endParaRPr lang="en-US" dirty="0">
              <a:solidFill>
                <a:srgbClr val="000000"/>
              </a:solidFill>
              <a:latin typeface="AR ESSENCE" pitchFamily="2" charset="0"/>
            </a:endParaRPr>
          </a:p>
        </p:txBody>
      </p:sp>
      <p:sp>
        <p:nvSpPr>
          <p:cNvPr id="12" name="TextBox 11"/>
          <p:cNvSpPr txBox="1"/>
          <p:nvPr/>
        </p:nvSpPr>
        <p:spPr>
          <a:xfrm rot="497672">
            <a:off x="2286000" y="2825115"/>
            <a:ext cx="3429000" cy="1261884"/>
          </a:xfrm>
          <a:prstGeom prst="rect">
            <a:avLst/>
          </a:prstGeom>
          <a:noFill/>
        </p:spPr>
        <p:txBody>
          <a:bodyPr wrap="square" rtlCol="0">
            <a:spAutoFit/>
          </a:bodyPr>
          <a:lstStyle/>
          <a:p>
            <a:r>
              <a:rPr lang="en-US" sz="2000" dirty="0" smtClean="0">
                <a:solidFill>
                  <a:srgbClr val="000000"/>
                </a:solidFill>
                <a:latin typeface="Arial Black" pitchFamily="34" charset="0"/>
              </a:rPr>
              <a:t>HATE CRIME KILLS BELOVED CHAMPION</a:t>
            </a:r>
          </a:p>
          <a:p>
            <a:r>
              <a:rPr lang="en-US" dirty="0" smtClean="0">
                <a:solidFill>
                  <a:srgbClr val="000000"/>
                </a:solidFill>
              </a:rPr>
              <a:t>Psychologist Questions Influence of Rocks on Youth</a:t>
            </a:r>
            <a:endParaRPr lang="en-US" dirty="0">
              <a:solidFill>
                <a:srgbClr val="000000"/>
              </a:solidFill>
            </a:endParaRPr>
          </a:p>
        </p:txBody>
      </p:sp>
      <p:sp>
        <p:nvSpPr>
          <p:cNvPr id="13" name="TextBox 12"/>
          <p:cNvSpPr txBox="1"/>
          <p:nvPr/>
        </p:nvSpPr>
        <p:spPr>
          <a:xfrm rot="497672">
            <a:off x="2071789" y="4065733"/>
            <a:ext cx="3390885" cy="1631216"/>
          </a:xfrm>
          <a:prstGeom prst="rect">
            <a:avLst/>
          </a:prstGeom>
          <a:noFill/>
        </p:spPr>
        <p:txBody>
          <a:bodyPr wrap="square" rtlCol="0">
            <a:spAutoFit/>
          </a:bodyPr>
          <a:lstStyle/>
          <a:p>
            <a:r>
              <a:rPr lang="en-US" sz="2000" dirty="0" smtClean="0">
                <a:solidFill>
                  <a:srgbClr val="000000"/>
                </a:solidFill>
                <a:latin typeface="Arial Black" pitchFamily="34" charset="0"/>
              </a:rPr>
              <a:t>FIRE SENDS RELIGIOUS RIGHT EXTREMIST INTO FRENZY</a:t>
            </a:r>
          </a:p>
          <a:p>
            <a:r>
              <a:rPr lang="en-US" dirty="0" smtClean="0">
                <a:solidFill>
                  <a:srgbClr val="000000"/>
                </a:solidFill>
              </a:rPr>
              <a:t>400 Killed in Riot </a:t>
            </a:r>
            <a:endParaRPr lang="en-US" dirty="0">
              <a:solidFill>
                <a:srgbClr val="000000"/>
              </a:solidFill>
            </a:endParaRPr>
          </a:p>
        </p:txBody>
      </p:sp>
      <p:sp>
        <p:nvSpPr>
          <p:cNvPr id="14" name="TextBox 13"/>
          <p:cNvSpPr txBox="1"/>
          <p:nvPr/>
        </p:nvSpPr>
        <p:spPr>
          <a:xfrm rot="497672">
            <a:off x="2527695" y="1678126"/>
            <a:ext cx="3352800" cy="61555"/>
          </a:xfrm>
          <a:prstGeom prst="rect">
            <a:avLst/>
          </a:prstGeom>
          <a:solidFill>
            <a:srgbClr val="000000"/>
          </a:solidFill>
        </p:spPr>
        <p:txBody>
          <a:bodyPr wrap="square" tIns="0" bIns="0" rtlCol="0" anchor="ctr" anchorCtr="0">
            <a:spAutoFit/>
          </a:bodyPr>
          <a:lstStyle/>
          <a:p>
            <a:r>
              <a:rPr lang="en-US" sz="400" b="1" dirty="0" smtClean="0">
                <a:solidFill>
                  <a:schemeClr val="bg1"/>
                </a:solidFill>
                <a:latin typeface="Arial" pitchFamily="34" charset="0"/>
                <a:cs typeface="Arial" pitchFamily="34" charset="0"/>
              </a:rPr>
              <a:t>LOCAL      JUDEA      NEGEV    SPORTS    GALILEE    WEATHER    LIVING    STYLE    CLASSIFIEDS    OBITUARTY     PERSONALS</a:t>
            </a:r>
            <a:endParaRPr lang="en-US" sz="400" b="1" dirty="0">
              <a:solidFill>
                <a:schemeClr val="bg1"/>
              </a:solidFill>
              <a:latin typeface="Arial" pitchFamily="34" charset="0"/>
              <a:cs typeface="Arial" pitchFamily="34" charset="0"/>
            </a:endParaRPr>
          </a:p>
        </p:txBody>
      </p:sp>
      <p:sp>
        <p:nvSpPr>
          <p:cNvPr id="15" name="TextBox 14"/>
          <p:cNvSpPr txBox="1"/>
          <p:nvPr/>
        </p:nvSpPr>
        <p:spPr>
          <a:xfrm rot="497672">
            <a:off x="3061095" y="1190576"/>
            <a:ext cx="1981200" cy="246221"/>
          </a:xfrm>
          <a:prstGeom prst="rect">
            <a:avLst/>
          </a:prstGeom>
          <a:noFill/>
        </p:spPr>
        <p:txBody>
          <a:bodyPr wrap="square" rtlCol="0">
            <a:spAutoFit/>
          </a:bodyPr>
          <a:lstStyle/>
          <a:p>
            <a:r>
              <a:rPr lang="en-US" sz="1000" b="1" dirty="0" smtClean="0">
                <a:solidFill>
                  <a:srgbClr val="000000"/>
                </a:solidFill>
                <a:latin typeface="Arial" pitchFamily="34" charset="0"/>
                <a:cs typeface="Arial" pitchFamily="34" charset="0"/>
              </a:rPr>
              <a:t>SPECIAL SABBATH EDITION</a:t>
            </a:r>
            <a:endParaRPr lang="en-US" sz="1000" b="1" dirty="0">
              <a:solidFill>
                <a:srgbClr val="000000"/>
              </a:solidFill>
              <a:latin typeface="Arial" pitchFamily="34" charset="0"/>
              <a:cs typeface="Arial" pitchFamily="34"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11"/>
                                        </p:tgtEl>
                                        <p:attrNameLst>
                                          <p:attrName>style.opacity</p:attrName>
                                        </p:attrNameLst>
                                      </p:cBhvr>
                                      <p:to>
                                        <p:strVal val="0.5"/>
                                      </p:to>
                                    </p:set>
                                    <p:animEffect filter="image" prLst="opacity: 0.5">
                                      <p:cBhvr rctx="IE">
                                        <p:cTn id="24" dur="indefinite"/>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500"/>
                            </p:stCondLst>
                            <p:childTnLst>
                              <p:par>
                                <p:cTn id="33" presetID="9" presetClass="emph" presetSubtype="0" grpId="1" nodeType="afterEffect">
                                  <p:stCondLst>
                                    <p:cond delay="0"/>
                                  </p:stCondLst>
                                  <p:childTnLst>
                                    <p:set>
                                      <p:cBhvr rctx="PPT">
                                        <p:cTn id="34" dur="indefinite"/>
                                        <p:tgtEl>
                                          <p:spTgt spid="12"/>
                                        </p:tgtEl>
                                        <p:attrNameLst>
                                          <p:attrName>style.opacity</p:attrName>
                                        </p:attrNameLst>
                                      </p:cBhvr>
                                      <p:to>
                                        <p:strVal val="0.5"/>
                                      </p:to>
                                    </p:set>
                                    <p:animEffect filter="image" prLst="opacity: 0.5">
                                      <p:cBhvr rctx="IE">
                                        <p:cTn id="35"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1" grpId="1"/>
      <p:bldP spid="12" grpId="0"/>
      <p:bldP spid="12" grpId="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Rectangle 5"/>
          <p:cNvSpPr/>
          <p:nvPr/>
        </p:nvSpPr>
        <p:spPr>
          <a:xfrm rot="21247449">
            <a:off x="2643880" y="1066800"/>
            <a:ext cx="3657600" cy="5105400"/>
          </a:xfrm>
          <a:prstGeom prst="rect">
            <a:avLst/>
          </a:prstGeom>
          <a:solidFill>
            <a:schemeClr val="bg1"/>
          </a:solidFill>
          <a:effectLst>
            <a:outerShdw blurRad="190500" dist="254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1247449">
            <a:off x="2924296" y="1194816"/>
            <a:ext cx="3124200" cy="523220"/>
          </a:xfrm>
          <a:prstGeom prst="rect">
            <a:avLst/>
          </a:prstGeom>
          <a:noFill/>
        </p:spPr>
        <p:txBody>
          <a:bodyPr wrap="square" rtlCol="0">
            <a:spAutoFit/>
          </a:bodyPr>
          <a:lstStyle/>
          <a:p>
            <a:pPr algn="ctr"/>
            <a:r>
              <a:rPr lang="en-US" sz="2800" b="1" dirty="0" smtClean="0">
                <a:solidFill>
                  <a:srgbClr val="000000"/>
                </a:solidFill>
                <a:latin typeface="Old English Text MT" pitchFamily="66" charset="0"/>
              </a:rPr>
              <a:t>Bethlehem Bee</a:t>
            </a:r>
            <a:endParaRPr lang="en-US" sz="2800" b="1" dirty="0">
              <a:solidFill>
                <a:srgbClr val="000000"/>
              </a:solidFill>
              <a:latin typeface="Old English Text MT" pitchFamily="66" charset="0"/>
            </a:endParaRPr>
          </a:p>
        </p:txBody>
      </p:sp>
      <p:sp>
        <p:nvSpPr>
          <p:cNvPr id="11" name="TextBox 10"/>
          <p:cNvSpPr txBox="1"/>
          <p:nvPr/>
        </p:nvSpPr>
        <p:spPr>
          <a:xfrm rot="21247449">
            <a:off x="2739221" y="1831728"/>
            <a:ext cx="3486210" cy="1261884"/>
          </a:xfrm>
          <a:prstGeom prst="rect">
            <a:avLst/>
          </a:prstGeom>
          <a:noFill/>
        </p:spPr>
        <p:txBody>
          <a:bodyPr wrap="square" rtlCol="0">
            <a:spAutoFit/>
          </a:bodyPr>
          <a:lstStyle/>
          <a:p>
            <a:r>
              <a:rPr lang="en-US" sz="2000" b="1" dirty="0" smtClean="0">
                <a:solidFill>
                  <a:srgbClr val="000000"/>
                </a:solidFill>
              </a:rPr>
              <a:t>HOTELS FULL, ANIMALS LEFT HOMELESS</a:t>
            </a:r>
          </a:p>
          <a:p>
            <a:r>
              <a:rPr lang="en-US" dirty="0" smtClean="0">
                <a:solidFill>
                  <a:srgbClr val="000000"/>
                </a:solidFill>
              </a:rPr>
              <a:t>Animal Rights Activists Enraged by Insensitive Couple</a:t>
            </a:r>
            <a:endParaRPr lang="en-US" dirty="0">
              <a:solidFill>
                <a:srgbClr val="000000"/>
              </a:solidFill>
            </a:endParaRPr>
          </a:p>
        </p:txBody>
      </p:sp>
      <p:sp>
        <p:nvSpPr>
          <p:cNvPr id="12" name="TextBox 11"/>
          <p:cNvSpPr txBox="1"/>
          <p:nvPr/>
        </p:nvSpPr>
        <p:spPr>
          <a:xfrm rot="21247449">
            <a:off x="2837697" y="3049406"/>
            <a:ext cx="3414842" cy="1323439"/>
          </a:xfrm>
          <a:prstGeom prst="rect">
            <a:avLst/>
          </a:prstGeom>
          <a:noFill/>
        </p:spPr>
        <p:txBody>
          <a:bodyPr wrap="square" rtlCol="0">
            <a:spAutoFit/>
          </a:bodyPr>
          <a:lstStyle/>
          <a:p>
            <a:r>
              <a:rPr lang="en-US" sz="2000" b="1" dirty="0" smtClean="0">
                <a:solidFill>
                  <a:srgbClr val="000000"/>
                </a:solidFill>
              </a:rPr>
              <a:t>FUNDAMENTALIST PREACHER RAISES A STINK</a:t>
            </a:r>
          </a:p>
          <a:p>
            <a:r>
              <a:rPr lang="en-US" dirty="0" smtClean="0">
                <a:solidFill>
                  <a:srgbClr val="000000"/>
                </a:solidFill>
              </a:rPr>
              <a:t>Will Reading to be Delayed</a:t>
            </a:r>
            <a:endParaRPr lang="en-US" dirty="0">
              <a:solidFill>
                <a:srgbClr val="000000"/>
              </a:solidFill>
            </a:endParaRPr>
          </a:p>
        </p:txBody>
      </p:sp>
      <p:sp>
        <p:nvSpPr>
          <p:cNvPr id="13" name="TextBox 12"/>
          <p:cNvSpPr txBox="1"/>
          <p:nvPr/>
        </p:nvSpPr>
        <p:spPr>
          <a:xfrm rot="21247449">
            <a:off x="2948137" y="4295093"/>
            <a:ext cx="3263059" cy="1261884"/>
          </a:xfrm>
          <a:prstGeom prst="rect">
            <a:avLst/>
          </a:prstGeom>
          <a:noFill/>
        </p:spPr>
        <p:txBody>
          <a:bodyPr wrap="square" rtlCol="0">
            <a:spAutoFit/>
          </a:bodyPr>
          <a:lstStyle/>
          <a:p>
            <a:r>
              <a:rPr lang="en-US" sz="2000" b="1" dirty="0" smtClean="0">
                <a:solidFill>
                  <a:srgbClr val="000000"/>
                </a:solidFill>
              </a:rPr>
              <a:t>PREACHER STEALS CHILD'S LUNCH</a:t>
            </a:r>
          </a:p>
          <a:p>
            <a:r>
              <a:rPr lang="en-US" dirty="0" smtClean="0">
                <a:solidFill>
                  <a:srgbClr val="000000"/>
                </a:solidFill>
              </a:rPr>
              <a:t>Disciples Mystified Over Behavior</a:t>
            </a:r>
            <a:endParaRPr lang="en-US" dirty="0">
              <a:solidFill>
                <a:srgbClr val="000000"/>
              </a:solidFill>
            </a:endParaRPr>
          </a:p>
        </p:txBody>
      </p:sp>
      <p:sp>
        <p:nvSpPr>
          <p:cNvPr id="14" name="TextBox 13"/>
          <p:cNvSpPr txBox="1"/>
          <p:nvPr/>
        </p:nvSpPr>
        <p:spPr>
          <a:xfrm rot="21247449">
            <a:off x="2796280" y="1645622"/>
            <a:ext cx="3352800" cy="61555"/>
          </a:xfrm>
          <a:prstGeom prst="rect">
            <a:avLst/>
          </a:prstGeom>
          <a:solidFill>
            <a:srgbClr val="000000"/>
          </a:solidFill>
        </p:spPr>
        <p:txBody>
          <a:bodyPr wrap="square" tIns="0" bIns="0" rtlCol="0" anchor="ctr" anchorCtr="0">
            <a:spAutoFit/>
          </a:bodyPr>
          <a:lstStyle/>
          <a:p>
            <a:r>
              <a:rPr lang="en-US" sz="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LOCAL      JUDEA      NEGEV    SPORTS    GALILEE    WEATHER    LIVING    STYLE    CLASSIFIEDS    OBITUARTY     PERSONALS</a:t>
            </a:r>
            <a:endParaRPr lang="en-US" sz="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rot="21247449">
            <a:off x="3329680" y="1158072"/>
            <a:ext cx="1981200" cy="246221"/>
          </a:xfrm>
          <a:prstGeom prst="rect">
            <a:avLst/>
          </a:prstGeom>
          <a:noFill/>
        </p:spPr>
        <p:txBody>
          <a:bodyPr wrap="square" rtlCol="0">
            <a:spAutoFit/>
          </a:bodyPr>
          <a:lstStyle/>
          <a:p>
            <a:r>
              <a:rPr lang="en-US" sz="10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SPECIAL SABBATH EDITION</a:t>
            </a:r>
            <a:endParaRPr lang="en-US" sz="10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11"/>
                                        </p:tgtEl>
                                        <p:attrNameLst>
                                          <p:attrName>style.opacity</p:attrName>
                                        </p:attrNameLst>
                                      </p:cBhvr>
                                      <p:to>
                                        <p:strVal val="0.5"/>
                                      </p:to>
                                    </p:set>
                                    <p:animEffect filter="image" prLst="opacity: 0.5">
                                      <p:cBhvr rctx="IE">
                                        <p:cTn id="24" dur="indefinite"/>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500"/>
                            </p:stCondLst>
                            <p:childTnLst>
                              <p:par>
                                <p:cTn id="33" presetID="9" presetClass="emph" presetSubtype="0" grpId="1" nodeType="afterEffect">
                                  <p:stCondLst>
                                    <p:cond delay="0"/>
                                  </p:stCondLst>
                                  <p:childTnLst>
                                    <p:set>
                                      <p:cBhvr rctx="PPT">
                                        <p:cTn id="34" dur="indefinite"/>
                                        <p:tgtEl>
                                          <p:spTgt spid="12"/>
                                        </p:tgtEl>
                                        <p:attrNameLst>
                                          <p:attrName>style.opacity</p:attrName>
                                        </p:attrNameLst>
                                      </p:cBhvr>
                                      <p:to>
                                        <p:strVal val="0.5"/>
                                      </p:to>
                                    </p:set>
                                    <p:animEffect filter="image" prLst="opacity: 0.5">
                                      <p:cBhvr rctx="IE">
                                        <p:cTn id="35"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1" grpId="1"/>
      <p:bldP spid="12" grpId="0"/>
      <p:bldP spid="12"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Matt. 14:13–21</a:t>
            </a:r>
          </a:p>
          <a:p>
            <a:r>
              <a:rPr lang="en-US" sz="3200" dirty="0" smtClean="0">
                <a:solidFill>
                  <a:schemeClr val="bg1"/>
                </a:solidFill>
                <a:effectLst>
                  <a:outerShdw blurRad="38100" dist="38100" dir="2700000" algn="tl">
                    <a:srgbClr val="000000">
                      <a:alpha val="43137"/>
                    </a:srgbClr>
                  </a:outerShdw>
                </a:effectLst>
                <a:latin typeface="+mj-lt"/>
              </a:rPr>
              <a:t>Mark 6:31–44</a:t>
            </a:r>
          </a:p>
          <a:p>
            <a:r>
              <a:rPr lang="en-US" sz="3200" dirty="0" smtClean="0">
                <a:solidFill>
                  <a:schemeClr val="bg1"/>
                </a:solidFill>
                <a:effectLst>
                  <a:outerShdw blurRad="38100" dist="38100" dir="2700000" algn="tl">
                    <a:srgbClr val="000000">
                      <a:alpha val="43137"/>
                    </a:srgbClr>
                  </a:outerShdw>
                </a:effectLst>
                <a:latin typeface="+mj-lt"/>
              </a:rPr>
              <a:t>Luke 9:11–17</a:t>
            </a:r>
            <a:r>
              <a:rPr lang="en-US" sz="3200" b="1" i="1" dirty="0" smtClean="0">
                <a:solidFill>
                  <a:schemeClr val="bg1"/>
                </a:solidFill>
                <a:effectLst>
                  <a:outerShdw blurRad="38100" dist="38100" dir="2700000" algn="tl">
                    <a:srgbClr val="000000">
                      <a:alpha val="43137"/>
                    </a:srgbClr>
                  </a:outerShdw>
                </a:effectLst>
                <a:latin typeface="+mj-lt"/>
              </a:rPr>
              <a:t> </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grpSp>
        <p:nvGrpSpPr>
          <p:cNvPr id="9" name="Group 8"/>
          <p:cNvGrpSpPr/>
          <p:nvPr/>
        </p:nvGrpSpPr>
        <p:grpSpPr>
          <a:xfrm rot="1265581">
            <a:off x="2693268" y="1984845"/>
            <a:ext cx="3171230" cy="3277222"/>
            <a:chOff x="2759942" y="1548368"/>
            <a:chExt cx="3171230" cy="3277222"/>
          </a:xfrm>
        </p:grpSpPr>
        <p:sp>
          <p:nvSpPr>
            <p:cNvPr id="7" name="Rectangle 6"/>
            <p:cNvSpPr/>
            <p:nvPr/>
          </p:nvSpPr>
          <p:spPr>
            <a:xfrm rot="21234750">
              <a:off x="2759942" y="1548368"/>
              <a:ext cx="3171230" cy="3277222"/>
            </a:xfrm>
            <a:prstGeom prst="rect">
              <a:avLst/>
            </a:prstGeom>
            <a:solidFill>
              <a:schemeClr val="bg1"/>
            </a:solidFill>
            <a:ln>
              <a:noFill/>
            </a:ln>
            <a:effectLst>
              <a:softEdge rad="127000"/>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aves and Fishes.png"/>
            <p:cNvPicPr>
              <a:picLocks noChangeAspect="1"/>
            </p:cNvPicPr>
            <p:nvPr/>
          </p:nvPicPr>
          <p:blipFill>
            <a:blip r:embed="rId2" cstate="print"/>
            <a:srcRect l="14062" t="21111" r="61500" b="60000"/>
            <a:stretch>
              <a:fillRect/>
            </a:stretch>
          </p:blipFill>
          <p:spPr>
            <a:xfrm rot="21234750">
              <a:off x="2996498" y="1808008"/>
              <a:ext cx="2624667" cy="2681416"/>
            </a:xfrm>
            <a:prstGeom prst="rect">
              <a:avLst/>
            </a:prstGeom>
          </p:spPr>
        </p:pic>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4">
                                            <p:txEl>
                                              <p:pRg st="1" end="1"/>
                                            </p:txEl>
                                          </p:spTgt>
                                        </p:tgtEl>
                                      </p:cBhvr>
                                    </p:animEffect>
                                  </p:childTnLst>
                                </p:cTn>
                              </p:par>
                            </p:childTnLst>
                          </p:cTn>
                        </p:par>
                        <p:par>
                          <p:cTn id="14" fill="hold">
                            <p:stCondLst>
                              <p:cond delay="500"/>
                            </p:stCondLst>
                            <p:childTnLst>
                              <p:par>
                                <p:cTn id="15" presetID="53" presetClass="entr" presetSubtype="0"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par>
                          <p:cTn id="20" fill="hold">
                            <p:stCondLst>
                              <p:cond delay="1000"/>
                            </p:stCondLst>
                            <p:childTnLst>
                              <p:par>
                                <p:cTn id="21" presetID="53"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Luke 9:13: </a:t>
            </a:r>
            <a:r>
              <a:rPr lang="en-US" sz="3200" dirty="0" smtClean="0">
                <a:effectLst>
                  <a:outerShdw blurRad="38100" dist="38100" dir="2700000" algn="tl">
                    <a:srgbClr val="000000">
                      <a:alpha val="43137"/>
                    </a:srgbClr>
                  </a:outerShdw>
                </a:effectLst>
                <a:latin typeface="+mj-lt"/>
              </a:rPr>
              <a:t>"You give them something to eat"</a:t>
            </a:r>
            <a:r>
              <a:rPr lang="en-US" sz="3200" i="1" dirty="0" smtClean="0">
                <a:effectLst>
                  <a:outerShdw blurRad="38100" dist="38100" dir="2700000" algn="tl">
                    <a:srgbClr val="000000">
                      <a:alpha val="43137"/>
                    </a:srgbClr>
                  </a:outerShdw>
                </a:effectLst>
                <a:latin typeface="+mj-lt"/>
              </a:rPr>
              <a:t> </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Parable of the Talents (Matt. 25:14-30)</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6:1-21</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2354</TotalTime>
  <Words>197</Words>
  <Application>Microsoft Office PowerPoint</Application>
  <PresentationFormat>On-screen Show (4:3)</PresentationFormat>
  <Paragraphs>45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Times New Yorker</vt:lpstr>
      <vt:lpstr>Times New Roman</vt:lpstr>
      <vt:lpstr>Old English Text MT</vt:lpstr>
      <vt:lpstr>Arial Black</vt:lpstr>
      <vt:lpstr>AR ESSENCE</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184</cp:revision>
  <dcterms:created xsi:type="dcterms:W3CDTF">2010-08-26T11:56:51Z</dcterms:created>
  <dcterms:modified xsi:type="dcterms:W3CDTF">2010-08-30T19:55:36Z</dcterms:modified>
</cp:coreProperties>
</file>