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4" r:id="rId2"/>
    <p:sldId id="268" r:id="rId3"/>
    <p:sldId id="269" r:id="rId4"/>
    <p:sldId id="285" r:id="rId5"/>
    <p:sldId id="286" r:id="rId6"/>
    <p:sldId id="271" r:id="rId7"/>
    <p:sldId id="272" r:id="rId8"/>
    <p:sldId id="273" r:id="rId9"/>
    <p:sldId id="274" r:id="rId10"/>
    <p:sldId id="275" r:id="rId11"/>
    <p:sldId id="276" r:id="rId12"/>
    <p:sldId id="277" r:id="rId13"/>
    <p:sldId id="279" r:id="rId14"/>
    <p:sldId id="281" r:id="rId15"/>
    <p:sldId id="280" r:id="rId16"/>
    <p:sldId id="257" r:id="rId17"/>
    <p:sldId id="270" r:id="rId18"/>
    <p:sldId id="282" r:id="rId19"/>
    <p:sldId id="283" r:id="rId20"/>
  </p:sldIdLst>
  <p:sldSz cx="9144000" cy="6858000" type="screen4x3"/>
  <p:notesSz cx="6858000" cy="9144000"/>
  <p:embeddedFontLst>
    <p:embeddedFont>
      <p:font typeface="Times New Yorker" charset="0"/>
      <p:regular r:id="rId21"/>
    </p:embeddedFont>
    <p:embeddedFont>
      <p:font typeface="AR ESSENCE"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F3EFD9"/>
    <a:srgbClr val="EBE5C3"/>
    <a:srgbClr val="462300"/>
    <a:srgbClr val="E2E3CB"/>
    <a:srgbClr val="E2E2E6"/>
    <a:srgbClr val="CCCCFF"/>
    <a:srgbClr val="FFFFFF"/>
    <a:srgbClr val="FFFFDD"/>
    <a:srgbClr val="FFFFCC"/>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wmf"/><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Matt. 16:18 ~ </a:t>
            </a:r>
            <a:r>
              <a:rPr lang="en-US" sz="3200" dirty="0" smtClean="0">
                <a:effectLst>
                  <a:outerShdw blurRad="38100" dist="38100" dir="2700000" algn="tl">
                    <a:srgbClr val="000000">
                      <a:alpha val="43137"/>
                    </a:srgbClr>
                  </a:outerShdw>
                </a:effectLst>
                <a:latin typeface="+mj-lt"/>
              </a:rPr>
              <a:t>And I also say to you that you are Peter, and on this rock I will build My church, and the gates of Hades shall not prevail against it. </a:t>
            </a:r>
            <a:endParaRPr lang="en-US" sz="28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696036" y="2470237"/>
            <a:ext cx="8011236"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Hell is not </a:t>
            </a:r>
            <a:r>
              <a:rPr lang="en-US" sz="3200" b="1" i="1" dirty="0" err="1" smtClean="0">
                <a:effectLst>
                  <a:outerShdw blurRad="38100" dist="38100" dir="2700000" algn="tl">
                    <a:srgbClr val="000000">
                      <a:alpha val="43137"/>
                    </a:srgbClr>
                  </a:outerShdw>
                </a:effectLst>
              </a:rPr>
              <a:t>hadēs</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Gehenna</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is</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mj-lt"/>
              </a:rPr>
              <a:t>3 Judgments:</a:t>
            </a:r>
            <a:endParaRPr lang="en-US" sz="28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1473933"/>
            <a:ext cx="8250072" cy="584775"/>
          </a:xfrm>
          <a:prstGeom prst="rect">
            <a:avLst/>
          </a:prstGeom>
          <a:noFill/>
        </p:spPr>
        <p:txBody>
          <a:bodyPr wrap="square" rtlCol="0">
            <a:spAutoFit/>
          </a:bodyPr>
          <a:lstStyle/>
          <a:p>
            <a:r>
              <a:rPr lang="en-US" sz="3200" b="1" i="1" dirty="0" err="1" smtClean="0">
                <a:effectLst>
                  <a:outerShdw blurRad="38100" dist="38100" dir="2700000" algn="tl">
                    <a:srgbClr val="000000">
                      <a:alpha val="43137"/>
                    </a:srgbClr>
                  </a:outerShdw>
                </a:effectLst>
              </a:rPr>
              <a:t>Bēma</a:t>
            </a:r>
            <a:r>
              <a:rPr lang="en-US" sz="3200" dirty="0" smtClean="0">
                <a:solidFill>
                  <a:schemeClr val="bg1"/>
                </a:solidFill>
                <a:effectLst>
                  <a:outerShdw blurRad="38100" dist="38100" dir="2700000" algn="tl">
                    <a:srgbClr val="000000">
                      <a:alpha val="43137"/>
                    </a:srgbClr>
                  </a:outerShdw>
                </a:effectLst>
                <a:latin typeface="+mj-lt"/>
              </a:rPr>
              <a:t> Judgment</a:t>
            </a:r>
            <a:endParaRPr lang="en-US" sz="3200"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457200" y="2024862"/>
            <a:ext cx="8252344" cy="3046988"/>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j-lt"/>
              </a:rPr>
              <a:t>1 Cor. 3:11-15 ~ </a:t>
            </a:r>
            <a:r>
              <a:rPr lang="en-US" sz="2400" baseline="30000" dirty="0" smtClean="0">
                <a:solidFill>
                  <a:schemeClr val="bg1"/>
                </a:solidFill>
                <a:effectLst>
                  <a:outerShdw blurRad="38100" dist="38100" dir="2700000" algn="tl">
                    <a:srgbClr val="000000">
                      <a:alpha val="43137"/>
                    </a:srgbClr>
                  </a:outerShdw>
                </a:effectLst>
                <a:latin typeface="+mj-lt"/>
              </a:rPr>
              <a:t>11</a:t>
            </a:r>
            <a:r>
              <a:rPr lang="en-US" sz="2400" dirty="0" smtClean="0">
                <a:solidFill>
                  <a:schemeClr val="bg1"/>
                </a:solidFill>
                <a:effectLst>
                  <a:outerShdw blurRad="38100" dist="38100" dir="2700000" algn="tl">
                    <a:srgbClr val="000000">
                      <a:alpha val="43137"/>
                    </a:srgbClr>
                  </a:outerShdw>
                </a:effectLst>
                <a:latin typeface="+mj-lt"/>
              </a:rPr>
              <a:t> </a:t>
            </a:r>
            <a:r>
              <a:rPr lang="en-US" sz="2400" dirty="0" smtClean="0">
                <a:effectLst>
                  <a:outerShdw blurRad="38100" dist="38100" dir="2700000" algn="tl">
                    <a:srgbClr val="000000">
                      <a:alpha val="43137"/>
                    </a:srgbClr>
                  </a:outerShdw>
                </a:effectLst>
                <a:latin typeface="+mj-lt"/>
              </a:rPr>
              <a:t>For no other foundation can anyone lay than that which is laid, which is Jesus Christ. </a:t>
            </a:r>
            <a:r>
              <a:rPr lang="en-US" sz="2400" baseline="30000" dirty="0" smtClean="0">
                <a:solidFill>
                  <a:schemeClr val="bg1"/>
                </a:solidFill>
                <a:effectLst>
                  <a:outerShdw blurRad="38100" dist="38100" dir="2700000" algn="tl">
                    <a:srgbClr val="000000">
                      <a:alpha val="43137"/>
                    </a:srgbClr>
                  </a:outerShdw>
                </a:effectLst>
                <a:latin typeface="+mj-lt"/>
              </a:rPr>
              <a:t>12</a:t>
            </a:r>
            <a:r>
              <a:rPr lang="en-US" sz="2400" dirty="0" smtClean="0">
                <a:effectLst>
                  <a:outerShdw blurRad="38100" dist="38100" dir="2700000" algn="tl">
                    <a:srgbClr val="000000">
                      <a:alpha val="43137"/>
                    </a:srgbClr>
                  </a:outerShdw>
                </a:effectLst>
                <a:latin typeface="+mj-lt"/>
              </a:rPr>
              <a:t> Now if anyone builds on this foundation </a:t>
            </a:r>
            <a:r>
              <a:rPr lang="en-US" sz="2400" i="1" dirty="0" smtClean="0">
                <a:effectLst>
                  <a:outerShdw blurRad="38100" dist="38100" dir="2700000" algn="tl">
                    <a:srgbClr val="000000">
                      <a:alpha val="43137"/>
                    </a:srgbClr>
                  </a:outerShdw>
                </a:effectLst>
                <a:latin typeface="+mj-lt"/>
              </a:rPr>
              <a:t>with</a:t>
            </a:r>
            <a:r>
              <a:rPr lang="en-US" sz="2400" dirty="0" smtClean="0">
                <a:effectLst>
                  <a:outerShdw blurRad="38100" dist="38100" dir="2700000" algn="tl">
                    <a:srgbClr val="000000">
                      <a:alpha val="43137"/>
                    </a:srgbClr>
                  </a:outerShdw>
                </a:effectLst>
                <a:latin typeface="+mj-lt"/>
              </a:rPr>
              <a:t> gold, silver, precious stones, wood, hay, straw, </a:t>
            </a:r>
            <a:r>
              <a:rPr lang="en-US" sz="2400" baseline="30000" dirty="0" smtClean="0">
                <a:solidFill>
                  <a:schemeClr val="bg1"/>
                </a:solidFill>
                <a:effectLst>
                  <a:outerShdw blurRad="38100" dist="38100" dir="2700000" algn="tl">
                    <a:srgbClr val="000000">
                      <a:alpha val="43137"/>
                    </a:srgbClr>
                  </a:outerShdw>
                </a:effectLst>
                <a:latin typeface="+mj-lt"/>
              </a:rPr>
              <a:t>13</a:t>
            </a:r>
            <a:r>
              <a:rPr lang="en-US" sz="2400" dirty="0" smtClean="0">
                <a:effectLst>
                  <a:outerShdw blurRad="38100" dist="38100" dir="2700000" algn="tl">
                    <a:srgbClr val="000000">
                      <a:alpha val="43137"/>
                    </a:srgbClr>
                  </a:outerShdw>
                </a:effectLst>
                <a:latin typeface="+mj-lt"/>
              </a:rPr>
              <a:t> each one’s work will become clear; for the Day will declare it, because it will be revealed by fire; and the fire will test each one’s work, of what sort it is. </a:t>
            </a:r>
            <a:r>
              <a:rPr lang="en-US" sz="2400" baseline="30000" dirty="0" smtClean="0">
                <a:solidFill>
                  <a:schemeClr val="bg1"/>
                </a:solidFill>
                <a:effectLst>
                  <a:outerShdw blurRad="38100" dist="38100" dir="2700000" algn="tl">
                    <a:srgbClr val="000000">
                      <a:alpha val="43137"/>
                    </a:srgbClr>
                  </a:outerShdw>
                </a:effectLst>
                <a:latin typeface="+mj-lt"/>
              </a:rPr>
              <a:t>14</a:t>
            </a:r>
            <a:r>
              <a:rPr lang="en-US" sz="2400" dirty="0" smtClean="0">
                <a:effectLst>
                  <a:outerShdw blurRad="38100" dist="38100" dir="2700000" algn="tl">
                    <a:srgbClr val="000000">
                      <a:alpha val="43137"/>
                    </a:srgbClr>
                  </a:outerShdw>
                </a:effectLst>
                <a:latin typeface="+mj-lt"/>
              </a:rPr>
              <a:t> If anyone’s work which he has built on </a:t>
            </a:r>
            <a:r>
              <a:rPr lang="en-US" sz="2400" i="1" dirty="0" smtClean="0">
                <a:effectLst>
                  <a:outerShdw blurRad="38100" dist="38100" dir="2700000" algn="tl">
                    <a:srgbClr val="000000">
                      <a:alpha val="43137"/>
                    </a:srgbClr>
                  </a:outerShdw>
                </a:effectLst>
                <a:latin typeface="+mj-lt"/>
              </a:rPr>
              <a:t>it</a:t>
            </a:r>
            <a:r>
              <a:rPr lang="en-US" sz="2400" dirty="0" smtClean="0">
                <a:effectLst>
                  <a:outerShdw blurRad="38100" dist="38100" dir="2700000" algn="tl">
                    <a:srgbClr val="000000">
                      <a:alpha val="43137"/>
                    </a:srgbClr>
                  </a:outerShdw>
                </a:effectLst>
                <a:latin typeface="+mj-lt"/>
              </a:rPr>
              <a:t> endures, he will receive a reward. </a:t>
            </a:r>
            <a:r>
              <a:rPr lang="en-US" sz="2400" baseline="30000" dirty="0" smtClean="0">
                <a:solidFill>
                  <a:schemeClr val="bg1"/>
                </a:solidFill>
                <a:effectLst>
                  <a:outerShdw blurRad="38100" dist="38100" dir="2700000" algn="tl">
                    <a:srgbClr val="000000">
                      <a:alpha val="43137"/>
                    </a:srgbClr>
                  </a:outerShdw>
                </a:effectLst>
                <a:latin typeface="+mj-lt"/>
              </a:rPr>
              <a:t>15</a:t>
            </a:r>
            <a:r>
              <a:rPr lang="en-US" sz="2400" dirty="0" smtClean="0">
                <a:effectLst>
                  <a:outerShdw blurRad="38100" dist="38100" dir="2700000" algn="tl">
                    <a:srgbClr val="000000">
                      <a:alpha val="43137"/>
                    </a:srgbClr>
                  </a:outerShdw>
                </a:effectLst>
                <a:latin typeface="+mj-lt"/>
              </a:rPr>
              <a:t> If anyone’s work is burned, he will suffer loss; but he himself will be saved, yet so as through fire.</a:t>
            </a:r>
            <a:endParaRPr lang="en-US" sz="2400" dirty="0">
              <a:solidFill>
                <a:schemeClr val="bg1"/>
              </a:solidFill>
              <a:effectLst>
                <a:outerShdw blurRad="38100" dist="38100" dir="2700000" algn="tl">
                  <a:srgbClr val="000000">
                    <a:alpha val="43137"/>
                  </a:srgbClr>
                </a:outerShdw>
              </a:effectLst>
              <a:latin typeface="+mj-lt"/>
            </a:endParaRPr>
          </a:p>
        </p:txBody>
      </p:sp>
      <p:sp>
        <p:nvSpPr>
          <p:cNvPr id="9" name="TextBox 8"/>
          <p:cNvSpPr txBox="1"/>
          <p:nvPr/>
        </p:nvSpPr>
        <p:spPr>
          <a:xfrm>
            <a:off x="457200" y="5040111"/>
            <a:ext cx="8229600" cy="1200329"/>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mj-lt"/>
              </a:rPr>
              <a:t>2 Cor. 5:10 ~ For we must all appear before the judgment seat of Christ, that each one may receive the things </a:t>
            </a:r>
            <a:r>
              <a:rPr lang="en-US" sz="2400" i="1" dirty="0" smtClean="0">
                <a:effectLst>
                  <a:outerShdw blurRad="38100" dist="38100" dir="2700000" algn="tl">
                    <a:srgbClr val="000000">
                      <a:alpha val="43137"/>
                    </a:srgbClr>
                  </a:outerShdw>
                </a:effectLst>
                <a:latin typeface="+mj-lt"/>
              </a:rPr>
              <a:t>done</a:t>
            </a:r>
            <a:r>
              <a:rPr lang="en-US" sz="2400" dirty="0" smtClean="0">
                <a:effectLst>
                  <a:outerShdw blurRad="38100" dist="38100" dir="2700000" algn="tl">
                    <a:srgbClr val="000000">
                      <a:alpha val="43137"/>
                    </a:srgbClr>
                  </a:outerShdw>
                </a:effectLst>
                <a:latin typeface="+mj-lt"/>
              </a:rPr>
              <a:t> in the body, according to what he has done, whether good or bad.</a:t>
            </a:r>
            <a:endParaRPr lang="en-US" sz="2400" dirty="0" err="1">
              <a:solidFill>
                <a:srgbClr val="FFFF00"/>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9" presetClass="emph" presetSubtype="0" grpId="1" nodeType="afterEffect">
                                  <p:stCondLst>
                                    <p:cond delay="0"/>
                                  </p:stCondLst>
                                  <p:childTnLst>
                                    <p:set>
                                      <p:cBhvr rctx="PPT">
                                        <p:cTn id="31" dur="indefinite"/>
                                        <p:tgtEl>
                                          <p:spTgt spid="7"/>
                                        </p:tgtEl>
                                        <p:attrNameLst>
                                          <p:attrName>style.opacity</p:attrName>
                                        </p:attrNameLst>
                                      </p:cBhvr>
                                      <p:to>
                                        <p:strVal val="0.5"/>
                                      </p:to>
                                    </p:set>
                                    <p:animEffect filter="image" prLst="opacity: 0.5">
                                      <p:cBhvr rctx="IE">
                                        <p:cTn id="3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mj-lt"/>
              </a:rPr>
              <a:t>3 Judgments:</a:t>
            </a:r>
            <a:endParaRPr lang="en-US" sz="28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1473933"/>
            <a:ext cx="8250072"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Judgment of the Nation (sheep and goats)</a:t>
            </a:r>
            <a:endParaRPr lang="en-US" sz="3200"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457200" y="1994848"/>
            <a:ext cx="8252344" cy="4154984"/>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j-lt"/>
              </a:rPr>
              <a:t>Matt. 25:31-36 ~ </a:t>
            </a:r>
            <a:r>
              <a:rPr lang="en-US" sz="2400" baseline="30000" dirty="0" smtClean="0">
                <a:solidFill>
                  <a:schemeClr val="bg1"/>
                </a:solidFill>
                <a:effectLst>
                  <a:outerShdw blurRad="38100" dist="38100" dir="2700000" algn="tl">
                    <a:srgbClr val="000000">
                      <a:alpha val="43137"/>
                    </a:srgbClr>
                  </a:outerShdw>
                </a:effectLst>
                <a:latin typeface="+mj-lt"/>
              </a:rPr>
              <a:t>31</a:t>
            </a:r>
            <a:r>
              <a:rPr lang="en-US" sz="2400" dirty="0" smtClean="0">
                <a:solidFill>
                  <a:schemeClr val="bg1"/>
                </a:solidFill>
                <a:effectLst>
                  <a:outerShdw blurRad="38100" dist="38100" dir="2700000" algn="tl">
                    <a:srgbClr val="000000">
                      <a:alpha val="43137"/>
                    </a:srgbClr>
                  </a:outerShdw>
                </a:effectLst>
                <a:latin typeface="+mj-lt"/>
              </a:rPr>
              <a:t> </a:t>
            </a:r>
            <a:r>
              <a:rPr lang="en-US" sz="2400" dirty="0" smtClean="0">
                <a:effectLst>
                  <a:outerShdw blurRad="38100" dist="38100" dir="2700000" algn="tl">
                    <a:srgbClr val="000000">
                      <a:alpha val="43137"/>
                    </a:srgbClr>
                  </a:outerShdw>
                </a:effectLst>
                <a:latin typeface="+mj-lt"/>
              </a:rPr>
              <a:t>“When the Son of Man comes in His glory, and all the holy angels with Him, then He will sit on the throne of His glory. </a:t>
            </a:r>
            <a:r>
              <a:rPr lang="en-US" sz="2400" baseline="30000" dirty="0" smtClean="0">
                <a:solidFill>
                  <a:schemeClr val="bg1"/>
                </a:solidFill>
                <a:effectLst>
                  <a:outerShdw blurRad="38100" dist="38100" dir="2700000" algn="tl">
                    <a:srgbClr val="000000">
                      <a:alpha val="43137"/>
                    </a:srgbClr>
                  </a:outerShdw>
                </a:effectLst>
                <a:latin typeface="+mj-lt"/>
              </a:rPr>
              <a:t>32</a:t>
            </a:r>
            <a:r>
              <a:rPr lang="en-US" sz="2400" dirty="0" smtClean="0">
                <a:effectLst>
                  <a:outerShdw blurRad="38100" dist="38100" dir="2700000" algn="tl">
                    <a:srgbClr val="000000">
                      <a:alpha val="43137"/>
                    </a:srgbClr>
                  </a:outerShdw>
                </a:effectLst>
                <a:latin typeface="+mj-lt"/>
              </a:rPr>
              <a:t> All the nations will be gathered before Him, and He will separate them one from another, as a shepherd divides </a:t>
            </a:r>
            <a:r>
              <a:rPr lang="en-US" sz="2400" i="1" dirty="0" smtClean="0">
                <a:effectLst>
                  <a:outerShdw blurRad="38100" dist="38100" dir="2700000" algn="tl">
                    <a:srgbClr val="000000">
                      <a:alpha val="43137"/>
                    </a:srgbClr>
                  </a:outerShdw>
                </a:effectLst>
                <a:latin typeface="+mj-lt"/>
              </a:rPr>
              <a:t>his</a:t>
            </a:r>
            <a:r>
              <a:rPr lang="en-US" sz="2400" dirty="0" smtClean="0">
                <a:effectLst>
                  <a:outerShdw blurRad="38100" dist="38100" dir="2700000" algn="tl">
                    <a:srgbClr val="000000">
                      <a:alpha val="43137"/>
                    </a:srgbClr>
                  </a:outerShdw>
                </a:effectLst>
                <a:latin typeface="+mj-lt"/>
              </a:rPr>
              <a:t> sheep from the goats. </a:t>
            </a:r>
            <a:r>
              <a:rPr lang="en-US" sz="2400" baseline="30000" dirty="0" smtClean="0">
                <a:solidFill>
                  <a:schemeClr val="bg1"/>
                </a:solidFill>
                <a:effectLst>
                  <a:outerShdw blurRad="38100" dist="38100" dir="2700000" algn="tl">
                    <a:srgbClr val="000000">
                      <a:alpha val="43137"/>
                    </a:srgbClr>
                  </a:outerShdw>
                </a:effectLst>
                <a:latin typeface="+mj-lt"/>
              </a:rPr>
              <a:t>33</a:t>
            </a:r>
            <a:r>
              <a:rPr lang="en-US" sz="2400" dirty="0" smtClean="0">
                <a:effectLst>
                  <a:outerShdw blurRad="38100" dist="38100" dir="2700000" algn="tl">
                    <a:srgbClr val="000000">
                      <a:alpha val="43137"/>
                    </a:srgbClr>
                  </a:outerShdw>
                </a:effectLst>
                <a:latin typeface="+mj-lt"/>
              </a:rPr>
              <a:t> And He will set the sheep on His right hand, but the goats on the left. </a:t>
            </a:r>
            <a:r>
              <a:rPr lang="en-US" sz="2400" baseline="30000" dirty="0" smtClean="0">
                <a:solidFill>
                  <a:schemeClr val="bg1"/>
                </a:solidFill>
                <a:effectLst>
                  <a:outerShdw blurRad="38100" dist="38100" dir="2700000" algn="tl">
                    <a:srgbClr val="000000">
                      <a:alpha val="43137"/>
                    </a:srgbClr>
                  </a:outerShdw>
                </a:effectLst>
                <a:latin typeface="+mj-lt"/>
              </a:rPr>
              <a:t>34</a:t>
            </a:r>
            <a:r>
              <a:rPr lang="en-US" sz="2400" dirty="0" smtClean="0">
                <a:effectLst>
                  <a:outerShdw blurRad="38100" dist="38100" dir="2700000" algn="tl">
                    <a:srgbClr val="000000">
                      <a:alpha val="43137"/>
                    </a:srgbClr>
                  </a:outerShdw>
                </a:effectLst>
                <a:latin typeface="+mj-lt"/>
              </a:rPr>
              <a:t> Then the King will say to those on His right hand, ‘Come, you blessed of My Father, inherit the kingdom prepared for you from the foundation of the world: </a:t>
            </a:r>
            <a:r>
              <a:rPr lang="en-US" sz="2400" baseline="30000" dirty="0" smtClean="0">
                <a:solidFill>
                  <a:schemeClr val="bg1"/>
                </a:solidFill>
                <a:effectLst>
                  <a:outerShdw blurRad="38100" dist="38100" dir="2700000" algn="tl">
                    <a:srgbClr val="000000">
                      <a:alpha val="43137"/>
                    </a:srgbClr>
                  </a:outerShdw>
                </a:effectLst>
                <a:latin typeface="+mj-lt"/>
              </a:rPr>
              <a:t>35</a:t>
            </a:r>
            <a:r>
              <a:rPr lang="en-US" sz="2400" dirty="0" smtClean="0">
                <a:effectLst>
                  <a:outerShdw blurRad="38100" dist="38100" dir="2700000" algn="tl">
                    <a:srgbClr val="000000">
                      <a:alpha val="43137"/>
                    </a:srgbClr>
                  </a:outerShdw>
                </a:effectLst>
                <a:latin typeface="+mj-lt"/>
              </a:rPr>
              <a:t> for I was hungry and you gave Me food; I was thirsty and you gave Me drink; I was a stranger and you took Me in; </a:t>
            </a:r>
            <a:r>
              <a:rPr lang="en-US" sz="2400" baseline="30000" dirty="0" smtClean="0">
                <a:solidFill>
                  <a:schemeClr val="bg1"/>
                </a:solidFill>
                <a:effectLst>
                  <a:outerShdw blurRad="38100" dist="38100" dir="2700000" algn="tl">
                    <a:srgbClr val="000000">
                      <a:alpha val="43137"/>
                    </a:srgbClr>
                  </a:outerShdw>
                </a:effectLst>
                <a:latin typeface="+mj-lt"/>
              </a:rPr>
              <a:t>36</a:t>
            </a:r>
            <a:r>
              <a:rPr lang="en-US" sz="2400" dirty="0" smtClean="0">
                <a:effectLst>
                  <a:outerShdw blurRad="38100" dist="38100" dir="2700000" algn="tl">
                    <a:srgbClr val="000000">
                      <a:alpha val="43137"/>
                    </a:srgbClr>
                  </a:outerShdw>
                </a:effectLst>
                <a:latin typeface="+mj-lt"/>
              </a:rPr>
              <a:t> I </a:t>
            </a:r>
            <a:r>
              <a:rPr lang="en-US" sz="2400" i="1" dirty="0" smtClean="0">
                <a:effectLst>
                  <a:outerShdw blurRad="38100" dist="38100" dir="2700000" algn="tl">
                    <a:srgbClr val="000000">
                      <a:alpha val="43137"/>
                    </a:srgbClr>
                  </a:outerShdw>
                </a:effectLst>
                <a:latin typeface="+mj-lt"/>
              </a:rPr>
              <a:t>was</a:t>
            </a:r>
            <a:r>
              <a:rPr lang="en-US" sz="2400" dirty="0" smtClean="0">
                <a:effectLst>
                  <a:outerShdw blurRad="38100" dist="38100" dir="2700000" algn="tl">
                    <a:srgbClr val="000000">
                      <a:alpha val="43137"/>
                    </a:srgbClr>
                  </a:outerShdw>
                </a:effectLst>
                <a:latin typeface="+mj-lt"/>
              </a:rPr>
              <a:t> naked and you clothed Me; I was sick and you visited Me; I was in prison and you came to Me.’ </a:t>
            </a:r>
            <a:endParaRPr lang="en-US" sz="24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mj-lt"/>
              </a:rPr>
              <a:t>3 Judgments:</a:t>
            </a:r>
            <a:endParaRPr lang="en-US" sz="28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6" name="TextBox 5"/>
          <p:cNvSpPr txBox="1"/>
          <p:nvPr/>
        </p:nvSpPr>
        <p:spPr>
          <a:xfrm>
            <a:off x="457200" y="1473933"/>
            <a:ext cx="8250072"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Great White Throne Judgment</a:t>
            </a:r>
            <a:endParaRPr lang="en-US" sz="3200" dirty="0">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457200" y="1994848"/>
            <a:ext cx="8252344" cy="452431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mj-lt"/>
              </a:rPr>
              <a:t>Rev. 20:11-15 ~ </a:t>
            </a:r>
            <a:r>
              <a:rPr lang="en-US" sz="2400" baseline="30000" dirty="0" smtClean="0">
                <a:solidFill>
                  <a:schemeClr val="bg1"/>
                </a:solidFill>
                <a:effectLst>
                  <a:outerShdw blurRad="38100" dist="38100" dir="2700000" algn="tl">
                    <a:srgbClr val="000000">
                      <a:alpha val="43137"/>
                    </a:srgbClr>
                  </a:outerShdw>
                </a:effectLst>
                <a:latin typeface="+mj-lt"/>
              </a:rPr>
              <a:t>11</a:t>
            </a:r>
            <a:r>
              <a:rPr lang="en-US" sz="2400" dirty="0" smtClean="0">
                <a:solidFill>
                  <a:schemeClr val="bg1"/>
                </a:solidFill>
                <a:effectLst>
                  <a:outerShdw blurRad="38100" dist="38100" dir="2700000" algn="tl">
                    <a:srgbClr val="000000">
                      <a:alpha val="43137"/>
                    </a:srgbClr>
                  </a:outerShdw>
                </a:effectLst>
                <a:latin typeface="+mj-lt"/>
              </a:rPr>
              <a:t> </a:t>
            </a:r>
            <a:r>
              <a:rPr lang="en-US" sz="2400" dirty="0" smtClean="0">
                <a:effectLst>
                  <a:outerShdw blurRad="38100" dist="38100" dir="2700000" algn="tl">
                    <a:srgbClr val="000000">
                      <a:alpha val="43137"/>
                    </a:srgbClr>
                  </a:outerShdw>
                </a:effectLst>
                <a:latin typeface="+mj-lt"/>
              </a:rPr>
              <a:t>Then I saw a great white throne and Him who sat on it, from whose face the earth and the heaven fled away. And there was found no place for them. </a:t>
            </a:r>
            <a:r>
              <a:rPr lang="en-US" sz="2400" baseline="30000" dirty="0" smtClean="0">
                <a:solidFill>
                  <a:schemeClr val="bg1"/>
                </a:solidFill>
                <a:effectLst>
                  <a:outerShdw blurRad="38100" dist="38100" dir="2700000" algn="tl">
                    <a:srgbClr val="000000">
                      <a:alpha val="43137"/>
                    </a:srgbClr>
                  </a:outerShdw>
                </a:effectLst>
                <a:latin typeface="+mj-lt"/>
              </a:rPr>
              <a:t>12</a:t>
            </a:r>
            <a:r>
              <a:rPr lang="en-US" sz="2400" dirty="0" smtClean="0">
                <a:effectLst>
                  <a:outerShdw blurRad="38100" dist="38100" dir="2700000" algn="tl">
                    <a:srgbClr val="000000">
                      <a:alpha val="43137"/>
                    </a:srgbClr>
                  </a:outerShdw>
                </a:effectLst>
                <a:latin typeface="+mj-lt"/>
              </a:rPr>
              <a:t> And I saw the dead, small and great, standing before God, and books were opened. And another book was opened, which is </a:t>
            </a:r>
            <a:r>
              <a:rPr lang="en-US" sz="2400" i="1" dirty="0" smtClean="0">
                <a:effectLst>
                  <a:outerShdw blurRad="38100" dist="38100" dir="2700000" algn="tl">
                    <a:srgbClr val="000000">
                      <a:alpha val="43137"/>
                    </a:srgbClr>
                  </a:outerShdw>
                </a:effectLst>
                <a:latin typeface="+mj-lt"/>
              </a:rPr>
              <a:t>the Book</a:t>
            </a:r>
            <a:r>
              <a:rPr lang="en-US" sz="2400" dirty="0" smtClean="0">
                <a:effectLst>
                  <a:outerShdw blurRad="38100" dist="38100" dir="2700000" algn="tl">
                    <a:srgbClr val="000000">
                      <a:alpha val="43137"/>
                    </a:srgbClr>
                  </a:outerShdw>
                </a:effectLst>
                <a:latin typeface="+mj-lt"/>
              </a:rPr>
              <a:t> of Life. And the dead were judged according to their works, by the things which were written in the books. </a:t>
            </a:r>
            <a:r>
              <a:rPr lang="en-US" sz="2400" baseline="30000" dirty="0" smtClean="0">
                <a:solidFill>
                  <a:schemeClr val="bg1"/>
                </a:solidFill>
                <a:effectLst>
                  <a:outerShdw blurRad="38100" dist="38100" dir="2700000" algn="tl">
                    <a:srgbClr val="000000">
                      <a:alpha val="43137"/>
                    </a:srgbClr>
                  </a:outerShdw>
                </a:effectLst>
                <a:latin typeface="+mj-lt"/>
              </a:rPr>
              <a:t>13</a:t>
            </a:r>
            <a:r>
              <a:rPr lang="en-US" sz="2400" dirty="0" smtClean="0">
                <a:effectLst>
                  <a:outerShdw blurRad="38100" dist="38100" dir="2700000" algn="tl">
                    <a:srgbClr val="000000">
                      <a:alpha val="43137"/>
                    </a:srgbClr>
                  </a:outerShdw>
                </a:effectLst>
                <a:latin typeface="+mj-lt"/>
              </a:rPr>
              <a:t> The sea gave up the dead who were in it, and Death and Hades delivered up the dead who were in them. And they were judged, each one according to his works. </a:t>
            </a:r>
            <a:r>
              <a:rPr lang="en-US" sz="2400" baseline="30000" dirty="0" smtClean="0">
                <a:solidFill>
                  <a:schemeClr val="bg1"/>
                </a:solidFill>
                <a:effectLst>
                  <a:outerShdw blurRad="38100" dist="38100" dir="2700000" algn="tl">
                    <a:srgbClr val="000000">
                      <a:alpha val="43137"/>
                    </a:srgbClr>
                  </a:outerShdw>
                </a:effectLst>
                <a:latin typeface="+mj-lt"/>
              </a:rPr>
              <a:t>14</a:t>
            </a:r>
            <a:r>
              <a:rPr lang="en-US" sz="2400" dirty="0" smtClean="0">
                <a:effectLst>
                  <a:outerShdw blurRad="38100" dist="38100" dir="2700000" algn="tl">
                    <a:srgbClr val="000000">
                      <a:alpha val="43137"/>
                    </a:srgbClr>
                  </a:outerShdw>
                </a:effectLst>
                <a:latin typeface="+mj-lt"/>
              </a:rPr>
              <a:t> Then Death and Hades were cast into the lake of fire. This is the second death. </a:t>
            </a:r>
            <a:r>
              <a:rPr lang="en-US" sz="2400" baseline="30000" dirty="0" smtClean="0">
                <a:solidFill>
                  <a:schemeClr val="bg1"/>
                </a:solidFill>
                <a:effectLst>
                  <a:outerShdw blurRad="38100" dist="38100" dir="2700000" algn="tl">
                    <a:srgbClr val="000000">
                      <a:alpha val="43137"/>
                    </a:srgbClr>
                  </a:outerShdw>
                </a:effectLst>
                <a:latin typeface="+mj-lt"/>
              </a:rPr>
              <a:t>15</a:t>
            </a:r>
            <a:r>
              <a:rPr lang="en-US" sz="2400" dirty="0" smtClean="0">
                <a:effectLst>
                  <a:outerShdw blurRad="38100" dist="38100" dir="2700000" algn="tl">
                    <a:srgbClr val="000000">
                      <a:alpha val="43137"/>
                    </a:srgbClr>
                  </a:outerShdw>
                </a:effectLst>
                <a:latin typeface="+mj-lt"/>
              </a:rPr>
              <a:t> And anyone not found written in the Book of Life was cast into the lake of fire. </a:t>
            </a:r>
            <a:endParaRPr lang="en-US" sz="24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947915" y="982642"/>
            <a:ext cx="3207224" cy="1719618"/>
            <a:chOff x="2947915" y="982642"/>
            <a:chExt cx="3207224" cy="1719618"/>
          </a:xfrm>
          <a:effectLst>
            <a:outerShdw blurRad="50800" dist="190500" dir="5400000" algn="t" rotWithShape="0">
              <a:prstClr val="black">
                <a:alpha val="40000"/>
              </a:prstClr>
            </a:outerShdw>
          </a:effectLst>
        </p:grpSpPr>
        <p:sp>
          <p:nvSpPr>
            <p:cNvPr id="30" name="Rectangle 29"/>
            <p:cNvSpPr/>
            <p:nvPr/>
          </p:nvSpPr>
          <p:spPr>
            <a:xfrm>
              <a:off x="2947915" y="982642"/>
              <a:ext cx="3207224" cy="1719618"/>
            </a:xfrm>
            <a:prstGeom prst="rect">
              <a:avLst/>
            </a:prstGeom>
            <a:solidFill>
              <a:srgbClr val="F3EFD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11688" y="1219203"/>
              <a:ext cx="2852382" cy="400110"/>
            </a:xfrm>
            <a:prstGeom prst="rect">
              <a:avLst/>
            </a:prstGeom>
            <a:noFill/>
          </p:spPr>
          <p:txBody>
            <a:bodyPr wrap="square" rtlCol="0">
              <a:spAutoFit/>
            </a:bodyPr>
            <a:lstStyle/>
            <a:p>
              <a:pPr algn="ctr"/>
              <a:r>
                <a:rPr lang="en-US" sz="2000" dirty="0" smtClean="0">
                  <a:solidFill>
                    <a:schemeClr val="accent1"/>
                  </a:solidFill>
                  <a:effectLst>
                    <a:outerShdw blurRad="38100" dist="38100" dir="2700000" algn="tl">
                      <a:srgbClr val="000000">
                        <a:alpha val="43137"/>
                      </a:srgbClr>
                    </a:outerShdw>
                  </a:effectLst>
                  <a:latin typeface="+mj-lt"/>
                </a:rPr>
                <a:t>Sheep/Goats Judgment</a:t>
              </a:r>
              <a:endParaRPr lang="en-US" sz="2000" dirty="0">
                <a:solidFill>
                  <a:schemeClr val="accent1"/>
                </a:solidFill>
                <a:effectLst>
                  <a:outerShdw blurRad="38100" dist="38100" dir="2700000" algn="tl">
                    <a:srgbClr val="000000">
                      <a:alpha val="43137"/>
                    </a:srgbClr>
                  </a:outerShdw>
                </a:effectLst>
                <a:latin typeface="+mj-lt"/>
              </a:endParaRPr>
            </a:p>
          </p:txBody>
        </p:sp>
      </p:grpSp>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17" name="Freeform 16"/>
          <p:cNvSpPr/>
          <p:nvPr/>
        </p:nvSpPr>
        <p:spPr>
          <a:xfrm>
            <a:off x="5232060" y="4536156"/>
            <a:ext cx="3482035" cy="475488"/>
          </a:xfrm>
          <a:custGeom>
            <a:avLst/>
            <a:gdLst>
              <a:gd name="connsiteX0" fmla="*/ 124358 w 3482035"/>
              <a:gd name="connsiteY0" fmla="*/ 0 h 475488"/>
              <a:gd name="connsiteX1" fmla="*/ 3482035 w 3482035"/>
              <a:gd name="connsiteY1" fmla="*/ 14630 h 475488"/>
              <a:gd name="connsiteX2" fmla="*/ 3482035 w 3482035"/>
              <a:gd name="connsiteY2" fmla="*/ 475488 h 475488"/>
              <a:gd name="connsiteX3" fmla="*/ 131673 w 3482035"/>
              <a:gd name="connsiteY3" fmla="*/ 468173 h 475488"/>
              <a:gd name="connsiteX4" fmla="*/ 7315 w 3482035"/>
              <a:gd name="connsiteY4" fmla="*/ 351130 h 475488"/>
              <a:gd name="connsiteX5" fmla="*/ 146304 w 3482035"/>
              <a:gd name="connsiteY5" fmla="*/ 263347 h 475488"/>
              <a:gd name="connsiteX6" fmla="*/ 0 w 3482035"/>
              <a:gd name="connsiteY6" fmla="*/ 153619 h 475488"/>
              <a:gd name="connsiteX7" fmla="*/ 124358 w 3482035"/>
              <a:gd name="connsiteY7" fmla="*/ 0 h 4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2035" h="475488">
                <a:moveTo>
                  <a:pt x="124358" y="0"/>
                </a:moveTo>
                <a:lnTo>
                  <a:pt x="3482035" y="14630"/>
                </a:lnTo>
                <a:lnTo>
                  <a:pt x="3482035" y="475488"/>
                </a:lnTo>
                <a:lnTo>
                  <a:pt x="131673" y="468173"/>
                </a:lnTo>
                <a:lnTo>
                  <a:pt x="7315" y="351130"/>
                </a:lnTo>
                <a:lnTo>
                  <a:pt x="146304" y="263347"/>
                </a:lnTo>
                <a:lnTo>
                  <a:pt x="0" y="153619"/>
                </a:lnTo>
                <a:lnTo>
                  <a:pt x="124358" y="0"/>
                </a:lnTo>
                <a:close/>
              </a:path>
            </a:pathLst>
          </a:custGeom>
          <a:solidFill>
            <a:srgbClr val="462300">
              <a:alpha val="50196"/>
            </a:srgbClr>
          </a:solidFill>
          <a:ln w="28575">
            <a:solidFill>
              <a:schemeClr val="tx1"/>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255895" y="4231356"/>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918374" y="4231356"/>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485495" y="4231356"/>
            <a:ext cx="457200"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72388" y="4036492"/>
            <a:ext cx="685800" cy="369332"/>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latin typeface="AR ESSENCE" pitchFamily="2" charset="0"/>
              </a:rPr>
              <a:t>7 yrs</a:t>
            </a:r>
            <a:endParaRPr lang="en-US" dirty="0">
              <a:solidFill>
                <a:srgbClr val="FFFF00"/>
              </a:solidFill>
              <a:effectLst>
                <a:outerShdw blurRad="38100" dist="38100" dir="2700000" algn="tl">
                  <a:srgbClr val="000000">
                    <a:alpha val="43137"/>
                  </a:srgbClr>
                </a:outerShdw>
              </a:effectLst>
              <a:latin typeface="AR ESSENCE" pitchFamily="2" charset="0"/>
            </a:endParaRPr>
          </a:p>
        </p:txBody>
      </p:sp>
      <p:cxnSp>
        <p:nvCxnSpPr>
          <p:cNvPr id="26" name="Straight Arrow Connector 25"/>
          <p:cNvCxnSpPr/>
          <p:nvPr/>
        </p:nvCxnSpPr>
        <p:spPr>
          <a:xfrm flipV="1">
            <a:off x="2190395" y="4215647"/>
            <a:ext cx="922714" cy="755"/>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510988" y="4217906"/>
            <a:ext cx="934324" cy="4469"/>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410200" y="4034881"/>
            <a:ext cx="992890" cy="369332"/>
          </a:xfrm>
          <a:prstGeom prst="rect">
            <a:avLst/>
          </a:prstGeom>
          <a:noFill/>
        </p:spPr>
        <p:txBody>
          <a:bodyPr wrap="square" rtlCol="0">
            <a:spAutoFit/>
          </a:bodyPr>
          <a:lstStyle/>
          <a:p>
            <a:pPr algn="ctr"/>
            <a:r>
              <a:rPr lang="en-US" dirty="0" smtClean="0">
                <a:solidFill>
                  <a:srgbClr val="FFFF00"/>
                </a:solidFill>
                <a:effectLst>
                  <a:outerShdw blurRad="38100" dist="38100" dir="2700000" algn="tl">
                    <a:srgbClr val="000000">
                      <a:alpha val="43137"/>
                    </a:srgbClr>
                  </a:outerShdw>
                </a:effectLst>
                <a:latin typeface="AR ESSENCE" pitchFamily="2" charset="0"/>
              </a:rPr>
              <a:t>1000 yrs</a:t>
            </a:r>
            <a:endParaRPr lang="en-US" dirty="0">
              <a:solidFill>
                <a:srgbClr val="FFFF00"/>
              </a:solidFill>
              <a:effectLst>
                <a:outerShdw blurRad="38100" dist="38100" dir="2700000" algn="tl">
                  <a:srgbClr val="000000">
                    <a:alpha val="43137"/>
                  </a:srgbClr>
                </a:outerShdw>
              </a:effectLst>
              <a:latin typeface="AR ESSENCE" pitchFamily="2" charset="0"/>
            </a:endParaRPr>
          </a:p>
        </p:txBody>
      </p:sp>
      <p:cxnSp>
        <p:nvCxnSpPr>
          <p:cNvPr id="42" name="Straight Arrow Connector 41"/>
          <p:cNvCxnSpPr/>
          <p:nvPr/>
        </p:nvCxnSpPr>
        <p:spPr>
          <a:xfrm>
            <a:off x="6420971" y="4215452"/>
            <a:ext cx="2261374" cy="9719"/>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9" name="Picture 24" descr="069-Judgment-into-the-Millennium"/>
          <p:cNvPicPr>
            <a:picLocks noChangeAspect="1" noChangeArrowheads="1"/>
          </p:cNvPicPr>
          <p:nvPr/>
        </p:nvPicPr>
        <p:blipFill>
          <a:blip r:embed="rId2" cstate="print"/>
          <a:srcRect b="23162"/>
          <a:stretch>
            <a:fillRect/>
          </a:stretch>
        </p:blipFill>
        <p:spPr bwMode="auto">
          <a:xfrm>
            <a:off x="4036340" y="1553143"/>
            <a:ext cx="1559862" cy="944397"/>
          </a:xfrm>
          <a:prstGeom prst="rect">
            <a:avLst/>
          </a:prstGeom>
          <a:noFill/>
          <a:effectLst>
            <a:softEdge rad="63500"/>
          </a:effectLst>
        </p:spPr>
      </p:pic>
      <p:grpSp>
        <p:nvGrpSpPr>
          <p:cNvPr id="33" name="Group 32"/>
          <p:cNvGrpSpPr/>
          <p:nvPr/>
        </p:nvGrpSpPr>
        <p:grpSpPr>
          <a:xfrm>
            <a:off x="3684896" y="5090617"/>
            <a:ext cx="2838738" cy="1367048"/>
            <a:chOff x="3684896" y="4940489"/>
            <a:chExt cx="2838738" cy="1367048"/>
          </a:xfrm>
          <a:effectLst>
            <a:outerShdw blurRad="50800" dist="190500" dir="4200000" algn="t" rotWithShape="0">
              <a:prstClr val="black">
                <a:alpha val="40000"/>
              </a:prstClr>
            </a:outerShdw>
          </a:effectLst>
        </p:grpSpPr>
        <p:sp>
          <p:nvSpPr>
            <p:cNvPr id="32" name="Rectangle 31"/>
            <p:cNvSpPr/>
            <p:nvPr/>
          </p:nvSpPr>
          <p:spPr>
            <a:xfrm>
              <a:off x="3684896" y="4940489"/>
              <a:ext cx="2838738" cy="1367048"/>
            </a:xfrm>
            <a:prstGeom prst="rect">
              <a:avLst/>
            </a:prstGeom>
            <a:solidFill>
              <a:srgbClr val="FFFFFF">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9" descr="073-Great-White-Throne-Judgement"/>
            <p:cNvPicPr>
              <a:picLocks noChangeAspect="1" noChangeArrowheads="1"/>
            </p:cNvPicPr>
            <p:nvPr/>
          </p:nvPicPr>
          <p:blipFill>
            <a:blip r:embed="rId3" cstate="print"/>
            <a:srcRect/>
            <a:stretch>
              <a:fillRect/>
            </a:stretch>
          </p:blipFill>
          <p:spPr bwMode="auto">
            <a:xfrm>
              <a:off x="4094327" y="5171718"/>
              <a:ext cx="2006222" cy="928832"/>
            </a:xfrm>
            <a:prstGeom prst="rect">
              <a:avLst/>
            </a:prstGeom>
            <a:noFill/>
          </p:spPr>
        </p:pic>
      </p:grpSp>
      <p:grpSp>
        <p:nvGrpSpPr>
          <p:cNvPr id="34" name="Group 33"/>
          <p:cNvGrpSpPr/>
          <p:nvPr/>
        </p:nvGrpSpPr>
        <p:grpSpPr>
          <a:xfrm>
            <a:off x="859817" y="641443"/>
            <a:ext cx="1897036" cy="2101757"/>
            <a:chOff x="859817" y="641443"/>
            <a:chExt cx="1897036" cy="2101757"/>
          </a:xfrm>
          <a:effectLst>
            <a:outerShdw blurRad="50800" dist="190500" dir="3000000" algn="tl" rotWithShape="0">
              <a:prstClr val="black">
                <a:alpha val="40000"/>
              </a:prstClr>
            </a:outerShdw>
          </a:effectLst>
        </p:grpSpPr>
        <p:sp>
          <p:nvSpPr>
            <p:cNvPr id="54" name="Rectangle 53"/>
            <p:cNvSpPr/>
            <p:nvPr/>
          </p:nvSpPr>
          <p:spPr>
            <a:xfrm>
              <a:off x="859817" y="641443"/>
              <a:ext cx="1897036" cy="2101757"/>
            </a:xfrm>
            <a:prstGeom prst="rect">
              <a:avLst/>
            </a:prstGeom>
            <a:solidFill>
              <a:srgbClr val="FFFFFF">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2" descr="055-The-Judgement-Seat-of-Christ"/>
            <p:cNvPicPr>
              <a:picLocks noChangeAspect="1" noChangeArrowheads="1"/>
            </p:cNvPicPr>
            <p:nvPr/>
          </p:nvPicPr>
          <p:blipFill>
            <a:blip r:embed="rId4" cstate="print"/>
            <a:srcRect b="22241"/>
            <a:stretch>
              <a:fillRect/>
            </a:stretch>
          </p:blipFill>
          <p:spPr bwMode="auto">
            <a:xfrm>
              <a:off x="1187363" y="1195154"/>
              <a:ext cx="1234170" cy="1411572"/>
            </a:xfrm>
            <a:prstGeom prst="rect">
              <a:avLst/>
            </a:prstGeom>
            <a:solidFill>
              <a:srgbClr val="FFFFFF">
                <a:alpha val="10196"/>
              </a:srgbClr>
            </a:solidFill>
          </p:spPr>
        </p:pic>
        <p:sp>
          <p:nvSpPr>
            <p:cNvPr id="55" name="TextBox 54"/>
            <p:cNvSpPr txBox="1"/>
            <p:nvPr/>
          </p:nvSpPr>
          <p:spPr>
            <a:xfrm>
              <a:off x="873466" y="777924"/>
              <a:ext cx="1842447" cy="400110"/>
            </a:xfrm>
            <a:prstGeom prst="rect">
              <a:avLst/>
            </a:prstGeom>
            <a:noFill/>
          </p:spPr>
          <p:txBody>
            <a:bodyPr wrap="square" rtlCol="0">
              <a:spAutoFit/>
            </a:bodyPr>
            <a:lstStyle/>
            <a:p>
              <a:pPr algn="ctr"/>
              <a:r>
                <a:rPr lang="en-US" sz="2000" dirty="0" smtClean="0">
                  <a:solidFill>
                    <a:schemeClr val="accent1"/>
                  </a:solidFill>
                  <a:effectLst>
                    <a:outerShdw blurRad="38100" dist="38100" dir="2700000" algn="tl">
                      <a:srgbClr val="000000">
                        <a:alpha val="43137"/>
                      </a:srgbClr>
                    </a:outerShdw>
                  </a:effectLst>
                  <a:latin typeface="+mj-lt"/>
                </a:rPr>
                <a:t>Bema Judgment</a:t>
              </a:r>
              <a:endParaRPr lang="en-US" sz="2000" dirty="0">
                <a:solidFill>
                  <a:schemeClr val="accent1"/>
                </a:solidFill>
                <a:effectLst>
                  <a:outerShdw blurRad="38100" dist="38100" dir="2700000" algn="tl">
                    <a:srgbClr val="000000">
                      <a:alpha val="43137"/>
                    </a:srgbClr>
                  </a:outerShdw>
                </a:effectLst>
                <a:latin typeface="+mj-lt"/>
              </a:endParaRPr>
            </a:p>
          </p:txBody>
        </p:sp>
      </p:grpSp>
      <p:grpSp>
        <p:nvGrpSpPr>
          <p:cNvPr id="37" name="Group 36"/>
          <p:cNvGrpSpPr/>
          <p:nvPr/>
        </p:nvGrpSpPr>
        <p:grpSpPr>
          <a:xfrm>
            <a:off x="6646467" y="368490"/>
            <a:ext cx="2088108" cy="2306471"/>
            <a:chOff x="6646467" y="368490"/>
            <a:chExt cx="2088108" cy="2306471"/>
          </a:xfrm>
          <a:effectLst>
            <a:outerShdw blurRad="50800" dist="190500" dir="7800000" algn="t" rotWithShape="0">
              <a:prstClr val="black">
                <a:alpha val="40000"/>
              </a:prstClr>
            </a:outerShdw>
          </a:effectLst>
        </p:grpSpPr>
        <p:sp>
          <p:nvSpPr>
            <p:cNvPr id="27" name="Rectangle 26"/>
            <p:cNvSpPr/>
            <p:nvPr/>
          </p:nvSpPr>
          <p:spPr>
            <a:xfrm>
              <a:off x="6646467" y="368490"/>
              <a:ext cx="2088108" cy="2306471"/>
            </a:xfrm>
            <a:prstGeom prst="rect">
              <a:avLst/>
            </a:prstGeom>
            <a:solidFill>
              <a:srgbClr val="FFFFD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srcRect l="8577" r="3823"/>
            <a:stretch>
              <a:fillRect/>
            </a:stretch>
          </p:blipFill>
          <p:spPr bwMode="auto">
            <a:xfrm>
              <a:off x="7038390" y="872033"/>
              <a:ext cx="1273101" cy="1625507"/>
            </a:xfrm>
            <a:prstGeom prst="rect">
              <a:avLst/>
            </a:prstGeom>
            <a:solidFill>
              <a:srgbClr val="000000">
                <a:alpha val="12157"/>
              </a:srgbClr>
            </a:solidFill>
            <a:ln w="9525">
              <a:noFill/>
              <a:miter lim="800000"/>
              <a:headEnd/>
              <a:tailEnd/>
            </a:ln>
          </p:spPr>
        </p:pic>
        <p:sp>
          <p:nvSpPr>
            <p:cNvPr id="29" name="TextBox 28"/>
            <p:cNvSpPr txBox="1"/>
            <p:nvPr/>
          </p:nvSpPr>
          <p:spPr>
            <a:xfrm>
              <a:off x="6730630" y="398058"/>
              <a:ext cx="1842447" cy="707886"/>
            </a:xfrm>
            <a:prstGeom prst="rect">
              <a:avLst/>
            </a:prstGeom>
            <a:noFill/>
          </p:spPr>
          <p:txBody>
            <a:bodyPr wrap="square" rtlCol="0">
              <a:spAutoFit/>
            </a:bodyPr>
            <a:lstStyle/>
            <a:p>
              <a:pPr algn="ctr"/>
              <a:r>
                <a:rPr lang="en-US" sz="2000" dirty="0" smtClean="0">
                  <a:solidFill>
                    <a:schemeClr val="accent1"/>
                  </a:solidFill>
                  <a:effectLst>
                    <a:outerShdw blurRad="38100" dist="38100" dir="2700000" algn="tl">
                      <a:srgbClr val="000000">
                        <a:alpha val="43137"/>
                      </a:srgbClr>
                    </a:outerShdw>
                  </a:effectLst>
                  <a:latin typeface="+mj-lt"/>
                </a:rPr>
                <a:t>Great White Throne</a:t>
              </a:r>
              <a:endParaRPr lang="en-US" sz="2000" dirty="0">
                <a:solidFill>
                  <a:schemeClr val="accent1"/>
                </a:solidFill>
                <a:effectLst>
                  <a:outerShdw blurRad="38100" dist="38100" dir="2700000" algn="tl">
                    <a:srgbClr val="000000">
                      <a:alpha val="43137"/>
                    </a:srgbClr>
                  </a:outerShdw>
                </a:effectLst>
                <a:latin typeface="+mj-lt"/>
              </a:endParaRPr>
            </a:p>
          </p:txBody>
        </p:sp>
      </p:grpSp>
      <p:sp>
        <p:nvSpPr>
          <p:cNvPr id="38" name="TextBox 37"/>
          <p:cNvSpPr txBox="1"/>
          <p:nvPr/>
        </p:nvSpPr>
        <p:spPr>
          <a:xfrm rot="18383480">
            <a:off x="458742" y="2987846"/>
            <a:ext cx="1378424" cy="584775"/>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latin typeface="AR ESSENCE" pitchFamily="2" charset="0"/>
              </a:rPr>
              <a:t>Rapture</a:t>
            </a:r>
          </a:p>
        </p:txBody>
      </p:sp>
      <p:cxnSp>
        <p:nvCxnSpPr>
          <p:cNvPr id="40" name="Straight Connector 39"/>
          <p:cNvCxnSpPr/>
          <p:nvPr/>
        </p:nvCxnSpPr>
        <p:spPr>
          <a:xfrm rot="5400000" flipH="1" flipV="1">
            <a:off x="515981" y="3961517"/>
            <a:ext cx="217334" cy="157477"/>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1490266" y="2626206"/>
            <a:ext cx="241520" cy="177295"/>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3200401" y="4222175"/>
            <a:ext cx="2225484" cy="6724"/>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3049454" y="2720993"/>
            <a:ext cx="1605269" cy="1289923"/>
          </a:xfrm>
          <a:prstGeom prst="straightConnector1">
            <a:avLst/>
          </a:prstGeom>
          <a:ln w="28575">
            <a:solidFill>
              <a:schemeClr val="tx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1026" idx="2"/>
          </p:cNvCxnSpPr>
          <p:nvPr/>
        </p:nvCxnSpPr>
        <p:spPr>
          <a:xfrm rot="16200000" flipV="1">
            <a:off x="7327271" y="2845211"/>
            <a:ext cx="1654735" cy="959393"/>
          </a:xfrm>
          <a:prstGeom prst="straightConnector1">
            <a:avLst/>
          </a:prstGeom>
          <a:ln w="28575">
            <a:solidFill>
              <a:schemeClr val="tx1"/>
            </a:solidFill>
            <a:headEnd type="non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0" name="Picture 25" descr="069-Judgment-into-the-Millennium"/>
          <p:cNvPicPr>
            <a:picLocks noChangeAspect="1" noChangeArrowheads="1"/>
          </p:cNvPicPr>
          <p:nvPr/>
        </p:nvPicPr>
        <p:blipFill>
          <a:blip r:embed="rId6" cstate="print"/>
          <a:srcRect b="22828"/>
          <a:stretch>
            <a:fillRect/>
          </a:stretch>
        </p:blipFill>
        <p:spPr bwMode="auto">
          <a:xfrm>
            <a:off x="3306977" y="1637590"/>
            <a:ext cx="937482" cy="723472"/>
          </a:xfrm>
          <a:prstGeom prst="rect">
            <a:avLst/>
          </a:prstGeom>
          <a:noFill/>
          <a:effectLst>
            <a:softEdge rad="63500"/>
          </a:effectLst>
        </p:spPr>
      </p:pic>
      <p:pic>
        <p:nvPicPr>
          <p:cNvPr id="1030" name="Picture 6" descr="C:\Users\user\AppData\Local\Microsoft\Windows\Temporary Internet Files\Content.IE5\XQBI48PQ\MC900332916[1].wmf"/>
          <p:cNvPicPr>
            <a:picLocks noChangeAspect="1" noChangeArrowheads="1"/>
          </p:cNvPicPr>
          <p:nvPr/>
        </p:nvPicPr>
        <p:blipFill>
          <a:blip r:embed="rId7" cstate="print"/>
          <a:srcRect/>
          <a:stretch>
            <a:fillRect/>
          </a:stretch>
        </p:blipFill>
        <p:spPr bwMode="auto">
          <a:xfrm>
            <a:off x="5468562" y="1667628"/>
            <a:ext cx="544502" cy="859672"/>
          </a:xfrm>
          <a:prstGeom prst="rect">
            <a:avLst/>
          </a:prstGeom>
          <a:noFill/>
        </p:spPr>
      </p:pic>
      <p:sp>
        <p:nvSpPr>
          <p:cNvPr id="16" name="Freeform 15"/>
          <p:cNvSpPr/>
          <p:nvPr/>
        </p:nvSpPr>
        <p:spPr>
          <a:xfrm>
            <a:off x="484495" y="4532498"/>
            <a:ext cx="4503115" cy="460858"/>
          </a:xfrm>
          <a:custGeom>
            <a:avLst/>
            <a:gdLst>
              <a:gd name="connsiteX0" fmla="*/ 4572000 w 4579315"/>
              <a:gd name="connsiteY0" fmla="*/ 460858 h 460858"/>
              <a:gd name="connsiteX1" fmla="*/ 0 w 4579315"/>
              <a:gd name="connsiteY1" fmla="*/ 460858 h 460858"/>
              <a:gd name="connsiteX2" fmla="*/ 7315 w 4579315"/>
              <a:gd name="connsiteY2" fmla="*/ 7315 h 460858"/>
              <a:gd name="connsiteX3" fmla="*/ 4572000 w 4579315"/>
              <a:gd name="connsiteY3" fmla="*/ 0 h 460858"/>
              <a:gd name="connsiteX4" fmla="*/ 4418380 w 4579315"/>
              <a:gd name="connsiteY4" fmla="*/ 146304 h 460858"/>
              <a:gd name="connsiteX5" fmla="*/ 4579315 w 4579315"/>
              <a:gd name="connsiteY5" fmla="*/ 256032 h 460858"/>
              <a:gd name="connsiteX6" fmla="*/ 4411065 w 4579315"/>
              <a:gd name="connsiteY6" fmla="*/ 343814 h 460858"/>
              <a:gd name="connsiteX7" fmla="*/ 4572000 w 4579315"/>
              <a:gd name="connsiteY7" fmla="*/ 460858 h 46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9315" h="460858">
                <a:moveTo>
                  <a:pt x="4572000" y="460858"/>
                </a:moveTo>
                <a:lnTo>
                  <a:pt x="0" y="460858"/>
                </a:lnTo>
                <a:lnTo>
                  <a:pt x="7315" y="7315"/>
                </a:lnTo>
                <a:lnTo>
                  <a:pt x="4572000" y="0"/>
                </a:lnTo>
                <a:lnTo>
                  <a:pt x="4418380" y="146304"/>
                </a:lnTo>
                <a:lnTo>
                  <a:pt x="4579315" y="256032"/>
                </a:lnTo>
                <a:lnTo>
                  <a:pt x="4411065" y="343814"/>
                </a:lnTo>
                <a:lnTo>
                  <a:pt x="4572000" y="460858"/>
                </a:lnTo>
                <a:close/>
              </a:path>
            </a:pathLst>
          </a:custGeom>
          <a:solidFill>
            <a:srgbClr val="462300">
              <a:alpha val="50196"/>
            </a:srgbClr>
          </a:solidFill>
          <a:ln w="28575">
            <a:solidFill>
              <a:schemeClr val="tx1"/>
            </a:solid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22" descr="055-The-Judgement-Seat-of-Christ"/>
          <p:cNvPicPr>
            <a:picLocks noChangeAspect="1" noChangeArrowheads="1"/>
          </p:cNvPicPr>
          <p:nvPr/>
        </p:nvPicPr>
        <p:blipFill>
          <a:blip r:embed="rId8" cstate="print"/>
          <a:srcRect l="17533" r="18248" b="41057"/>
          <a:stretch>
            <a:fillRect/>
          </a:stretch>
        </p:blipFill>
        <p:spPr bwMode="auto">
          <a:xfrm>
            <a:off x="2219424" y="1595238"/>
            <a:ext cx="500628" cy="421410"/>
          </a:xfrm>
          <a:prstGeom prst="rect">
            <a:avLst/>
          </a:prstGeom>
          <a:noFill/>
        </p:spPr>
      </p:pic>
      <p:pic>
        <p:nvPicPr>
          <p:cNvPr id="60" name="Picture 23" descr="055-The-Judgement-Seat-of-Christ"/>
          <p:cNvPicPr>
            <a:picLocks noChangeAspect="1" noChangeArrowheads="1"/>
          </p:cNvPicPr>
          <p:nvPr/>
        </p:nvPicPr>
        <p:blipFill>
          <a:blip r:embed="rId9" cstate="print"/>
          <a:srcRect l="24448" r="26794" b="40274"/>
          <a:stretch>
            <a:fillRect/>
          </a:stretch>
        </p:blipFill>
        <p:spPr bwMode="auto">
          <a:xfrm>
            <a:off x="2211649" y="1138398"/>
            <a:ext cx="505138" cy="439873"/>
          </a:xfrm>
          <a:prstGeom prst="rect">
            <a:avLst/>
          </a:prstGeom>
          <a:noFill/>
        </p:spPr>
      </p:pic>
      <p:pic>
        <p:nvPicPr>
          <p:cNvPr id="61" name="Picture 24" descr="055-The-Judgement-Seat-of-Christ"/>
          <p:cNvPicPr>
            <a:picLocks noChangeAspect="1" noChangeArrowheads="1"/>
          </p:cNvPicPr>
          <p:nvPr/>
        </p:nvPicPr>
        <p:blipFill>
          <a:blip r:embed="rId10" cstate="print"/>
          <a:srcRect l="10125" r="16592" b="41206"/>
          <a:stretch>
            <a:fillRect/>
          </a:stretch>
        </p:blipFill>
        <p:spPr bwMode="auto">
          <a:xfrm>
            <a:off x="970153" y="2133359"/>
            <a:ext cx="469057" cy="428183"/>
          </a:xfrm>
          <a:prstGeom prst="rect">
            <a:avLst/>
          </a:prstGeom>
          <a:noFill/>
        </p:spPr>
      </p:pic>
      <p:pic>
        <p:nvPicPr>
          <p:cNvPr id="62" name="Picture 25" descr="055-The-Judgement-Seat-of-Christ"/>
          <p:cNvPicPr>
            <a:picLocks noChangeAspect="1" noChangeArrowheads="1"/>
          </p:cNvPicPr>
          <p:nvPr/>
        </p:nvPicPr>
        <p:blipFill>
          <a:blip r:embed="rId11" cstate="print"/>
          <a:srcRect r="7139" b="46902"/>
          <a:stretch>
            <a:fillRect/>
          </a:stretch>
        </p:blipFill>
        <p:spPr bwMode="auto">
          <a:xfrm>
            <a:off x="900898" y="1626065"/>
            <a:ext cx="513407" cy="359474"/>
          </a:xfrm>
          <a:prstGeom prst="rect">
            <a:avLst/>
          </a:prstGeom>
          <a:noFill/>
        </p:spPr>
      </p:pic>
      <p:pic>
        <p:nvPicPr>
          <p:cNvPr id="63" name="Picture 26" descr="055-The-Judgement-Seat-of-Christ"/>
          <p:cNvPicPr>
            <a:picLocks noChangeAspect="1" noChangeArrowheads="1"/>
          </p:cNvPicPr>
          <p:nvPr/>
        </p:nvPicPr>
        <p:blipFill>
          <a:blip r:embed="rId12" cstate="print"/>
          <a:srcRect l="16501" r="17598" b="41450"/>
          <a:stretch>
            <a:fillRect/>
          </a:stretch>
        </p:blipFill>
        <p:spPr bwMode="auto">
          <a:xfrm>
            <a:off x="899116" y="1114326"/>
            <a:ext cx="550240" cy="421003"/>
          </a:xfrm>
          <a:prstGeom prst="rect">
            <a:avLst/>
          </a:prstGeom>
          <a:noFill/>
        </p:spPr>
      </p:pic>
      <p:pic>
        <p:nvPicPr>
          <p:cNvPr id="64" name="Picture 26" descr="055-The-Judgement-Seat-of-Christ"/>
          <p:cNvPicPr>
            <a:picLocks noChangeAspect="1" noChangeArrowheads="1"/>
          </p:cNvPicPr>
          <p:nvPr/>
        </p:nvPicPr>
        <p:blipFill>
          <a:blip r:embed="rId12" cstate="print"/>
          <a:srcRect l="16501" r="17598" b="41450"/>
          <a:stretch>
            <a:fillRect/>
          </a:stretch>
        </p:blipFill>
        <p:spPr bwMode="auto">
          <a:xfrm>
            <a:off x="2174259" y="2134826"/>
            <a:ext cx="550240" cy="421003"/>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par>
                          <p:cTn id="25" fill="hold">
                            <p:stCondLst>
                              <p:cond delay="2000"/>
                            </p:stCondLst>
                            <p:childTnLst>
                              <p:par>
                                <p:cTn id="26" presetID="53"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500"/>
                            </p:stCondLst>
                            <p:childTnLst>
                              <p:par>
                                <p:cTn id="39" presetID="53"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par>
                          <p:cTn id="44" fill="hold">
                            <p:stCondLst>
                              <p:cond delay="1000"/>
                            </p:stCondLst>
                            <p:childTnLst>
                              <p:par>
                                <p:cTn id="45" presetID="53" presetClass="entr" presetSubtype="0"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childTnLst>
                          </p:cTn>
                        </p:par>
                        <p:par>
                          <p:cTn id="60" fill="hold">
                            <p:stCondLst>
                              <p:cond delay="1500"/>
                            </p:stCondLst>
                            <p:childTnLst>
                              <p:par>
                                <p:cTn id="61" presetID="53" presetClass="entr" presetSubtype="0" fill="hold"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par>
                          <p:cTn id="73" fill="hold">
                            <p:stCondLst>
                              <p:cond delay="500"/>
                            </p:stCondLst>
                            <p:childTnLst>
                              <p:par>
                                <p:cTn id="74" presetID="22" presetClass="entr" presetSubtype="2"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right)">
                                      <p:cBhvr>
                                        <p:cTn id="76" dur="500"/>
                                        <p:tgtEl>
                                          <p:spTgt spid="36"/>
                                        </p:tgtEl>
                                      </p:cBhvr>
                                    </p:animEffect>
                                  </p:childTnLst>
                                </p:cTn>
                              </p:par>
                              <p:par>
                                <p:cTn id="77" presetID="22" presetClass="entr" presetSubtype="8"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p:stCondLst>
                              <p:cond delay="1000"/>
                            </p:stCondLst>
                            <p:childTnLst>
                              <p:par>
                                <p:cTn id="81" presetID="22" presetClass="entr" presetSubtype="4"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wipe(down)">
                                      <p:cBhvr>
                                        <p:cTn id="88" dur="500"/>
                                        <p:tgtEl>
                                          <p:spTgt spid="56"/>
                                        </p:tgtEl>
                                      </p:cBhvr>
                                    </p:animEffect>
                                  </p:childTnLst>
                                </p:cTn>
                              </p:par>
                            </p:childTnLst>
                          </p:cTn>
                        </p:par>
                        <p:par>
                          <p:cTn id="89" fill="hold">
                            <p:stCondLst>
                              <p:cond delay="500"/>
                            </p:stCondLst>
                            <p:childTnLst>
                              <p:par>
                                <p:cTn id="90" presetID="53" presetClass="entr" presetSubtype="0"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animEffect transition="in" filter="fade">
                                      <p:cBhvr>
                                        <p:cTn id="94" dur="500"/>
                                        <p:tgtEl>
                                          <p:spTgt spid="35"/>
                                        </p:tgtEl>
                                      </p:cBhvr>
                                    </p:animEffect>
                                  </p:childTnLst>
                                </p:cTn>
                              </p:par>
                              <p:par>
                                <p:cTn id="95" presetID="53"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par>
                                <p:cTn id="100" presetID="53" presetClass="entr" presetSubtype="0" fill="hold" nodeType="withEffect">
                                  <p:stCondLst>
                                    <p:cond delay="0"/>
                                  </p:stCondLst>
                                  <p:childTnLst>
                                    <p:set>
                                      <p:cBhvr>
                                        <p:cTn id="101" dur="1" fill="hold">
                                          <p:stCondLst>
                                            <p:cond delay="0"/>
                                          </p:stCondLst>
                                        </p:cTn>
                                        <p:tgtEl>
                                          <p:spTgt spid="50"/>
                                        </p:tgtEl>
                                        <p:attrNameLst>
                                          <p:attrName>style.visibility</p:attrName>
                                        </p:attrNameLst>
                                      </p:cBhvr>
                                      <p:to>
                                        <p:strVal val="visible"/>
                                      </p:to>
                                    </p:set>
                                    <p:anim calcmode="lin" valueType="num">
                                      <p:cBhvr>
                                        <p:cTn id="102" dur="500" fill="hold"/>
                                        <p:tgtEl>
                                          <p:spTgt spid="50"/>
                                        </p:tgtEl>
                                        <p:attrNameLst>
                                          <p:attrName>ppt_w</p:attrName>
                                        </p:attrNameLst>
                                      </p:cBhvr>
                                      <p:tavLst>
                                        <p:tav tm="0">
                                          <p:val>
                                            <p:fltVal val="0"/>
                                          </p:val>
                                        </p:tav>
                                        <p:tav tm="100000">
                                          <p:val>
                                            <p:strVal val="#ppt_w"/>
                                          </p:val>
                                        </p:tav>
                                      </p:tavLst>
                                    </p:anim>
                                    <p:anim calcmode="lin" valueType="num">
                                      <p:cBhvr>
                                        <p:cTn id="103" dur="500" fill="hold"/>
                                        <p:tgtEl>
                                          <p:spTgt spid="50"/>
                                        </p:tgtEl>
                                        <p:attrNameLst>
                                          <p:attrName>ppt_h</p:attrName>
                                        </p:attrNameLst>
                                      </p:cBhvr>
                                      <p:tavLst>
                                        <p:tav tm="0">
                                          <p:val>
                                            <p:fltVal val="0"/>
                                          </p:val>
                                        </p:tav>
                                        <p:tav tm="100000">
                                          <p:val>
                                            <p:strVal val="#ppt_h"/>
                                          </p:val>
                                        </p:tav>
                                      </p:tavLst>
                                    </p:anim>
                                    <p:animEffect transition="in" filter="fade">
                                      <p:cBhvr>
                                        <p:cTn id="104" dur="500"/>
                                        <p:tgtEl>
                                          <p:spTgt spid="50"/>
                                        </p:tgtEl>
                                      </p:cBhvr>
                                    </p:animEffect>
                                  </p:childTnLst>
                                </p:cTn>
                              </p:par>
                            </p:childTnLst>
                          </p:cTn>
                        </p:par>
                        <p:par>
                          <p:cTn id="105" fill="hold">
                            <p:stCondLst>
                              <p:cond delay="1000"/>
                            </p:stCondLst>
                            <p:childTnLst>
                              <p:par>
                                <p:cTn id="106" presetID="53" presetClass="entr" presetSubtype="0" fill="hold" nodeType="afterEffect">
                                  <p:stCondLst>
                                    <p:cond delay="0"/>
                                  </p:stCondLst>
                                  <p:childTnLst>
                                    <p:set>
                                      <p:cBhvr>
                                        <p:cTn id="107" dur="1" fill="hold">
                                          <p:stCondLst>
                                            <p:cond delay="0"/>
                                          </p:stCondLst>
                                        </p:cTn>
                                        <p:tgtEl>
                                          <p:spTgt spid="1030"/>
                                        </p:tgtEl>
                                        <p:attrNameLst>
                                          <p:attrName>style.visibility</p:attrName>
                                        </p:attrNameLst>
                                      </p:cBhvr>
                                      <p:to>
                                        <p:strVal val="visible"/>
                                      </p:to>
                                    </p:set>
                                    <p:anim calcmode="lin" valueType="num">
                                      <p:cBhvr>
                                        <p:cTn id="108" dur="500" fill="hold"/>
                                        <p:tgtEl>
                                          <p:spTgt spid="1030"/>
                                        </p:tgtEl>
                                        <p:attrNameLst>
                                          <p:attrName>ppt_w</p:attrName>
                                        </p:attrNameLst>
                                      </p:cBhvr>
                                      <p:tavLst>
                                        <p:tav tm="0">
                                          <p:val>
                                            <p:fltVal val="0"/>
                                          </p:val>
                                        </p:tav>
                                        <p:tav tm="100000">
                                          <p:val>
                                            <p:strVal val="#ppt_w"/>
                                          </p:val>
                                        </p:tav>
                                      </p:tavLst>
                                    </p:anim>
                                    <p:anim calcmode="lin" valueType="num">
                                      <p:cBhvr>
                                        <p:cTn id="109" dur="500" fill="hold"/>
                                        <p:tgtEl>
                                          <p:spTgt spid="1030"/>
                                        </p:tgtEl>
                                        <p:attrNameLst>
                                          <p:attrName>ppt_h</p:attrName>
                                        </p:attrNameLst>
                                      </p:cBhvr>
                                      <p:tavLst>
                                        <p:tav tm="0">
                                          <p:val>
                                            <p:fltVal val="0"/>
                                          </p:val>
                                        </p:tav>
                                        <p:tav tm="100000">
                                          <p:val>
                                            <p:strVal val="#ppt_h"/>
                                          </p:val>
                                        </p:tav>
                                      </p:tavLst>
                                    </p:anim>
                                    <p:animEffect transition="in" filter="fade">
                                      <p:cBhvr>
                                        <p:cTn id="110" dur="500"/>
                                        <p:tgtEl>
                                          <p:spTgt spid="1030"/>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par>
                          <p:cTn id="118" fill="hold">
                            <p:stCondLst>
                              <p:cond delay="500"/>
                            </p:stCondLst>
                            <p:childTnLst>
                              <p:par>
                                <p:cTn id="119" presetID="42" presetClass="path" presetSubtype="0" accel="50000" decel="50000" fill="hold" nodeType="afterEffect">
                                  <p:stCondLst>
                                    <p:cond delay="0"/>
                                  </p:stCondLst>
                                  <p:childTnLst>
                                    <p:animMotion origin="layout" path="M 3.88889E-6 1.11111E-6 L 0.02621 0.54838 " pathEditMode="relative" rAng="0" ptsTypes="AA">
                                      <p:cBhvr>
                                        <p:cTn id="120" dur="1000" fill="hold"/>
                                        <p:tgtEl>
                                          <p:spTgt spid="49"/>
                                        </p:tgtEl>
                                        <p:attrNameLst>
                                          <p:attrName>ppt_x</p:attrName>
                                          <p:attrName>ppt_y</p:attrName>
                                        </p:attrNameLst>
                                      </p:cBhvr>
                                      <p:rCtr x="13" y="274"/>
                                    </p:animMotion>
                                  </p:childTnLst>
                                </p:cTn>
                              </p:par>
                            </p:childTnLst>
                          </p:cTn>
                        </p:par>
                        <p:par>
                          <p:cTn id="121" fill="hold">
                            <p:stCondLst>
                              <p:cond delay="1500"/>
                            </p:stCondLst>
                            <p:childTnLst>
                              <p:par>
                                <p:cTn id="122" presetID="10" presetClass="exit" presetSubtype="0" fill="hold" nodeType="afterEffect">
                                  <p:stCondLst>
                                    <p:cond delay="0"/>
                                  </p:stCondLst>
                                  <p:childTnLst>
                                    <p:animEffect transition="out" filter="fade">
                                      <p:cBhvr>
                                        <p:cTn id="123" dur="500"/>
                                        <p:tgtEl>
                                          <p:spTgt spid="49"/>
                                        </p:tgtEl>
                                      </p:cBhvr>
                                    </p:animEffect>
                                    <p:set>
                                      <p:cBhvr>
                                        <p:cTn id="124" dur="1" fill="hold">
                                          <p:stCondLst>
                                            <p:cond delay="499"/>
                                          </p:stCondLst>
                                        </p:cTn>
                                        <p:tgtEl>
                                          <p:spTgt spid="49"/>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49" presetClass="path" presetSubtype="0" accel="50000" decel="50000" fill="hold" nodeType="clickEffect">
                                  <p:stCondLst>
                                    <p:cond delay="0"/>
                                  </p:stCondLst>
                                  <p:childTnLst>
                                    <p:animMotion origin="layout" path="M 2.77778E-6 1.7341E-6 L 0.03038 0.31537 " pathEditMode="relative" rAng="0" ptsTypes="AA">
                                      <p:cBhvr>
                                        <p:cTn id="128" dur="1000" fill="hold"/>
                                        <p:tgtEl>
                                          <p:spTgt spid="50"/>
                                        </p:tgtEl>
                                        <p:attrNameLst>
                                          <p:attrName>ppt_x</p:attrName>
                                          <p:attrName>ppt_y</p:attrName>
                                        </p:attrNameLst>
                                      </p:cBhvr>
                                      <p:rCtr x="15" y="158"/>
                                    </p:animMotion>
                                  </p:childTnLst>
                                </p:cTn>
                              </p:par>
                              <p:par>
                                <p:cTn id="129" presetID="42" presetClass="path" presetSubtype="0" accel="50000" decel="50000" fill="hold" nodeType="withEffect">
                                  <p:stCondLst>
                                    <p:cond delay="0"/>
                                  </p:stCondLst>
                                  <p:childTnLst>
                                    <p:animMotion origin="layout" path="M 2.22222E-6 2.96296E-6 L -0.11771 0.29907 " pathEditMode="relative" rAng="0" ptsTypes="AA">
                                      <p:cBhvr>
                                        <p:cTn id="130" dur="1000" fill="hold"/>
                                        <p:tgtEl>
                                          <p:spTgt spid="1030"/>
                                        </p:tgtEl>
                                        <p:attrNameLst>
                                          <p:attrName>ppt_x</p:attrName>
                                          <p:attrName>ppt_y</p:attrName>
                                        </p:attrNameLst>
                                      </p:cBhvr>
                                      <p:rCtr x="-59" y="150"/>
                                    </p:animMotion>
                                  </p:childTnLst>
                                </p:cTn>
                              </p:par>
                            </p:childTnLst>
                          </p:cTn>
                        </p:par>
                        <p:par>
                          <p:cTn id="131" fill="hold">
                            <p:stCondLst>
                              <p:cond delay="1000"/>
                            </p:stCondLst>
                            <p:childTnLst>
                              <p:par>
                                <p:cTn id="132" presetID="53" presetClass="entr" presetSubtype="0" fill="hold" grpId="0" nodeType="afterEffect">
                                  <p:stCondLst>
                                    <p:cond delay="0"/>
                                  </p:stCondLst>
                                  <p:childTnLst>
                                    <p:set>
                                      <p:cBhvr>
                                        <p:cTn id="133" dur="1" fill="hold">
                                          <p:stCondLst>
                                            <p:cond delay="0"/>
                                          </p:stCondLst>
                                        </p:cTn>
                                        <p:tgtEl>
                                          <p:spTgt spid="41"/>
                                        </p:tgtEl>
                                        <p:attrNameLst>
                                          <p:attrName>style.visibility</p:attrName>
                                        </p:attrNameLst>
                                      </p:cBhvr>
                                      <p:to>
                                        <p:strVal val="visible"/>
                                      </p:to>
                                    </p:set>
                                    <p:anim calcmode="lin" valueType="num">
                                      <p:cBhvr>
                                        <p:cTn id="134" dur="500" fill="hold"/>
                                        <p:tgtEl>
                                          <p:spTgt spid="41"/>
                                        </p:tgtEl>
                                        <p:attrNameLst>
                                          <p:attrName>ppt_w</p:attrName>
                                        </p:attrNameLst>
                                      </p:cBhvr>
                                      <p:tavLst>
                                        <p:tav tm="0">
                                          <p:val>
                                            <p:fltVal val="0"/>
                                          </p:val>
                                        </p:tav>
                                        <p:tav tm="100000">
                                          <p:val>
                                            <p:strVal val="#ppt_w"/>
                                          </p:val>
                                        </p:tav>
                                      </p:tavLst>
                                    </p:anim>
                                    <p:anim calcmode="lin" valueType="num">
                                      <p:cBhvr>
                                        <p:cTn id="135" dur="500" fill="hold"/>
                                        <p:tgtEl>
                                          <p:spTgt spid="41"/>
                                        </p:tgtEl>
                                        <p:attrNameLst>
                                          <p:attrName>ppt_h</p:attrName>
                                        </p:attrNameLst>
                                      </p:cBhvr>
                                      <p:tavLst>
                                        <p:tav tm="0">
                                          <p:val>
                                            <p:fltVal val="0"/>
                                          </p:val>
                                        </p:tav>
                                        <p:tav tm="100000">
                                          <p:val>
                                            <p:strVal val="#ppt_h"/>
                                          </p:val>
                                        </p:tav>
                                      </p:tavLst>
                                    </p:anim>
                                    <p:animEffect transition="in" filter="fade">
                                      <p:cBhvr>
                                        <p:cTn id="136" dur="500"/>
                                        <p:tgtEl>
                                          <p:spTgt spid="41"/>
                                        </p:tgtEl>
                                      </p:cBhvr>
                                    </p:animEffect>
                                  </p:childTnLst>
                                </p:cTn>
                              </p:par>
                            </p:childTnLst>
                          </p:cTn>
                        </p:par>
                        <p:par>
                          <p:cTn id="137" fill="hold">
                            <p:stCondLst>
                              <p:cond delay="1500"/>
                            </p:stCondLst>
                            <p:childTnLst>
                              <p:par>
                                <p:cTn id="138" presetID="22" presetClass="entr" presetSubtype="2" fill="hold" nodeType="after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wipe(right)">
                                      <p:cBhvr>
                                        <p:cTn id="140" dur="500"/>
                                        <p:tgtEl>
                                          <p:spTgt spid="43"/>
                                        </p:tgtEl>
                                      </p:cBhvr>
                                    </p:animEffect>
                                  </p:childTnLst>
                                </p:cTn>
                              </p:par>
                              <p:par>
                                <p:cTn id="141" presetID="22" presetClass="entr" presetSubtype="8" fill="hold"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wipe(left)">
                                      <p:cBhvr>
                                        <p:cTn id="143" dur="500"/>
                                        <p:tgtEl>
                                          <p:spTgt spid="42"/>
                                        </p:tgtEl>
                                      </p:cBhvr>
                                    </p:animEffect>
                                  </p:childTnLst>
                                </p:cTn>
                              </p:par>
                            </p:childTnLst>
                          </p:cTn>
                        </p:par>
                        <p:par>
                          <p:cTn id="144" fill="hold">
                            <p:stCondLst>
                              <p:cond delay="2000"/>
                            </p:stCondLst>
                            <p:childTnLst>
                              <p:par>
                                <p:cTn id="145" presetID="22" presetClass="entr" presetSubtype="4" fill="hold" nodeType="afterEffect">
                                  <p:stCondLst>
                                    <p:cond delay="0"/>
                                  </p:stCondLst>
                                  <p:childTnLst>
                                    <p:set>
                                      <p:cBhvr>
                                        <p:cTn id="146" dur="1" fill="hold">
                                          <p:stCondLst>
                                            <p:cond delay="0"/>
                                          </p:stCondLst>
                                        </p:cTn>
                                        <p:tgtEl>
                                          <p:spTgt spid="23"/>
                                        </p:tgtEl>
                                        <p:attrNameLst>
                                          <p:attrName>style.visibility</p:attrName>
                                        </p:attrNameLst>
                                      </p:cBhvr>
                                      <p:to>
                                        <p:strVal val="visible"/>
                                      </p:to>
                                    </p:set>
                                    <p:animEffect transition="in" filter="wipe(down)">
                                      <p:cBhvr>
                                        <p:cTn id="147" dur="500"/>
                                        <p:tgtEl>
                                          <p:spTgt spid="2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wipe(down)">
                                      <p:cBhvr>
                                        <p:cTn id="152" dur="500"/>
                                        <p:tgtEl>
                                          <p:spTgt spid="58"/>
                                        </p:tgtEl>
                                      </p:cBhvr>
                                    </p:animEffect>
                                  </p:childTnLst>
                                </p:cTn>
                              </p:par>
                            </p:childTnLst>
                          </p:cTn>
                        </p:par>
                        <p:par>
                          <p:cTn id="153" fill="hold">
                            <p:stCondLst>
                              <p:cond delay="500"/>
                            </p:stCondLst>
                            <p:childTnLst>
                              <p:par>
                                <p:cTn id="154" presetID="53" presetClass="entr" presetSubtype="0" fill="hold"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p:cTn id="156" dur="500" fill="hold"/>
                                        <p:tgtEl>
                                          <p:spTgt spid="37"/>
                                        </p:tgtEl>
                                        <p:attrNameLst>
                                          <p:attrName>ppt_w</p:attrName>
                                        </p:attrNameLst>
                                      </p:cBhvr>
                                      <p:tavLst>
                                        <p:tav tm="0">
                                          <p:val>
                                            <p:fltVal val="0"/>
                                          </p:val>
                                        </p:tav>
                                        <p:tav tm="100000">
                                          <p:val>
                                            <p:strVal val="#ppt_w"/>
                                          </p:val>
                                        </p:tav>
                                      </p:tavLst>
                                    </p:anim>
                                    <p:anim calcmode="lin" valueType="num">
                                      <p:cBhvr>
                                        <p:cTn id="157" dur="500" fill="hold"/>
                                        <p:tgtEl>
                                          <p:spTgt spid="37"/>
                                        </p:tgtEl>
                                        <p:attrNameLst>
                                          <p:attrName>ppt_h</p:attrName>
                                        </p:attrNameLst>
                                      </p:cBhvr>
                                      <p:tavLst>
                                        <p:tav tm="0">
                                          <p:val>
                                            <p:fltVal val="0"/>
                                          </p:val>
                                        </p:tav>
                                        <p:tav tm="100000">
                                          <p:val>
                                            <p:strVal val="#ppt_h"/>
                                          </p:val>
                                        </p:tav>
                                      </p:tavLst>
                                    </p:anim>
                                    <p:animEffect transition="in" filter="fade">
                                      <p:cBhvr>
                                        <p:cTn id="1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41"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44" name="TextBox 43"/>
          <p:cNvSpPr txBox="1"/>
          <p:nvPr/>
        </p:nvSpPr>
        <p:spPr>
          <a:xfrm>
            <a:off x="457200" y="914400"/>
            <a:ext cx="82296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Jesus' three witnesses: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46" name="TextBox 45"/>
          <p:cNvSpPr txBox="1"/>
          <p:nvPr/>
        </p:nvSpPr>
        <p:spPr>
          <a:xfrm>
            <a:off x="685800" y="1410073"/>
            <a:ext cx="8001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1</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st</a:t>
            </a:r>
            <a:r>
              <a:rPr lang="en-US" sz="3200" dirty="0" smtClean="0">
                <a:solidFill>
                  <a:schemeClr val="bg1"/>
                </a:solidFill>
                <a:effectLst>
                  <a:outerShdw blurRad="38100" dist="38100" dir="2700000" algn="tl">
                    <a:srgbClr val="000000">
                      <a:alpha val="43137"/>
                    </a:srgbClr>
                  </a:outerShdw>
                </a:effectLst>
                <a:latin typeface="AR ESSENCE" pitchFamily="2" charset="0"/>
              </a:rPr>
              <a:t> Witness: John the Baptist</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47" name="TextBox 46"/>
          <p:cNvSpPr txBox="1"/>
          <p:nvPr/>
        </p:nvSpPr>
        <p:spPr>
          <a:xfrm>
            <a:off x="685800" y="1970769"/>
            <a:ext cx="8001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2</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nd</a:t>
            </a:r>
            <a:r>
              <a:rPr lang="en-US" sz="3200" dirty="0" smtClean="0">
                <a:solidFill>
                  <a:schemeClr val="bg1"/>
                </a:solidFill>
                <a:effectLst>
                  <a:outerShdw blurRad="38100" dist="38100" dir="2700000" algn="tl">
                    <a:srgbClr val="000000">
                      <a:alpha val="43137"/>
                    </a:srgbClr>
                  </a:outerShdw>
                </a:effectLst>
                <a:latin typeface="AR ESSENCE" pitchFamily="2" charset="0"/>
              </a:rPr>
              <a:t> Witness: Jesus' miracles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51" name="TextBox 50"/>
          <p:cNvSpPr txBox="1"/>
          <p:nvPr/>
        </p:nvSpPr>
        <p:spPr>
          <a:xfrm>
            <a:off x="685800" y="2514600"/>
            <a:ext cx="8001000" cy="58477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R ESSENCE" pitchFamily="2" charset="0"/>
              </a:rPr>
              <a:t>3</a:t>
            </a:r>
            <a:r>
              <a:rPr lang="en-US" sz="3200" baseline="30000" dirty="0" smtClean="0">
                <a:solidFill>
                  <a:schemeClr val="bg1"/>
                </a:solidFill>
                <a:effectLst>
                  <a:outerShdw blurRad="38100" dist="38100" dir="2700000" algn="tl">
                    <a:srgbClr val="000000">
                      <a:alpha val="43137"/>
                    </a:srgbClr>
                  </a:outerShdw>
                </a:effectLst>
                <a:latin typeface="AR ESSENCE" pitchFamily="2" charset="0"/>
              </a:rPr>
              <a:t>rd</a:t>
            </a:r>
            <a:r>
              <a:rPr lang="en-US" sz="3200" dirty="0" smtClean="0">
                <a:solidFill>
                  <a:schemeClr val="bg1"/>
                </a:solidFill>
                <a:effectLst>
                  <a:outerShdw blurRad="38100" dist="38100" dir="2700000" algn="tl">
                    <a:srgbClr val="000000">
                      <a:alpha val="43137"/>
                    </a:srgbClr>
                  </a:outerShdw>
                </a:effectLst>
                <a:latin typeface="AR ESSENCE" pitchFamily="2" charset="0"/>
              </a:rPr>
              <a:t> Witness: The Father</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
        <p:nvSpPr>
          <p:cNvPr id="52" name="TextBox 51"/>
          <p:cNvSpPr txBox="1"/>
          <p:nvPr/>
        </p:nvSpPr>
        <p:spPr>
          <a:xfrm>
            <a:off x="914400" y="3031881"/>
            <a:ext cx="77724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AR ESSENCE" pitchFamily="2" charset="0"/>
              </a:rPr>
              <a:t> Through the Old Testament prophecies</a:t>
            </a:r>
            <a:endParaRPr lang="en-US" sz="3200" dirty="0">
              <a:solidFill>
                <a:schemeClr val="bg1"/>
              </a:solidFill>
              <a:effectLst>
                <a:outerShdw blurRad="38100" dist="38100" dir="2700000" algn="tl">
                  <a:srgbClr val="000000">
                    <a:alpha val="43137"/>
                  </a:srgbClr>
                </a:outerShdw>
              </a:effectLst>
              <a:latin typeface="AR ESSENCE"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
                                        </p:tgtEl>
                                        <p:attrNameLst>
                                          <p:attrName>style.opacity</p:attrName>
                                        </p:attrNameLst>
                                      </p:cBhvr>
                                      <p:to>
                                        <p:strVal val="0.4"/>
                                      </p:to>
                                    </p:set>
                                    <p:animEffect filter="image" prLst="opacity: 0.4">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46"/>
                                        </p:tgtEl>
                                        <p:attrNameLst>
                                          <p:attrName>style.opacity</p:attrName>
                                        </p:attrNameLst>
                                      </p:cBhvr>
                                      <p:to>
                                        <p:strVal val="0.5"/>
                                      </p:to>
                                    </p:set>
                                    <p:animEffect filter="image" prLst="opacity: 0.5">
                                      <p:cBhvr rctx="IE">
                                        <p:cTn id="25" dur="indefinite"/>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p:cTn id="30" dur="500" fill="hold"/>
                                        <p:tgtEl>
                                          <p:spTgt spid="51"/>
                                        </p:tgtEl>
                                        <p:attrNameLst>
                                          <p:attrName>ppt_w</p:attrName>
                                        </p:attrNameLst>
                                      </p:cBhvr>
                                      <p:tavLst>
                                        <p:tav tm="0">
                                          <p:val>
                                            <p:fltVal val="0"/>
                                          </p:val>
                                        </p:tav>
                                        <p:tav tm="100000">
                                          <p:val>
                                            <p:strVal val="#ppt_w"/>
                                          </p:val>
                                        </p:tav>
                                      </p:tavLst>
                                    </p:anim>
                                    <p:anim calcmode="lin" valueType="num">
                                      <p:cBhvr>
                                        <p:cTn id="31" dur="500" fill="hold"/>
                                        <p:tgtEl>
                                          <p:spTgt spid="51"/>
                                        </p:tgtEl>
                                        <p:attrNameLst>
                                          <p:attrName>ppt_h</p:attrName>
                                        </p:attrNameLst>
                                      </p:cBhvr>
                                      <p:tavLst>
                                        <p:tav tm="0">
                                          <p:val>
                                            <p:fltVal val="0"/>
                                          </p:val>
                                        </p:tav>
                                        <p:tav tm="100000">
                                          <p:val>
                                            <p:strVal val="#ppt_h"/>
                                          </p:val>
                                        </p:tav>
                                      </p:tavLst>
                                    </p:anim>
                                    <p:animEffect transition="in" filter="fade">
                                      <p:cBhvr>
                                        <p:cTn id="32" dur="500"/>
                                        <p:tgtEl>
                                          <p:spTgt spid="51"/>
                                        </p:tgtEl>
                                      </p:cBhvr>
                                    </p:animEffect>
                                  </p:childTnLst>
                                </p:cTn>
                              </p:par>
                            </p:childTnLst>
                          </p:cTn>
                        </p:par>
                        <p:par>
                          <p:cTn id="33" fill="hold">
                            <p:stCondLst>
                              <p:cond delay="500"/>
                            </p:stCondLst>
                            <p:childTnLst>
                              <p:par>
                                <p:cTn id="34" presetID="9" presetClass="emph" presetSubtype="0" grpId="1" nodeType="afterEffect">
                                  <p:stCondLst>
                                    <p:cond delay="0"/>
                                  </p:stCondLst>
                                  <p:childTnLst>
                                    <p:set>
                                      <p:cBhvr rctx="PPT">
                                        <p:cTn id="35" dur="indefinite"/>
                                        <p:tgtEl>
                                          <p:spTgt spid="47"/>
                                        </p:tgtEl>
                                        <p:attrNameLst>
                                          <p:attrName>style.opacity</p:attrName>
                                        </p:attrNameLst>
                                      </p:cBhvr>
                                      <p:to>
                                        <p:strVal val="0.5"/>
                                      </p:to>
                                    </p:set>
                                    <p:animEffect filter="image" prLst="opacity: 0.5">
                                      <p:cBhvr rctx="IE">
                                        <p:cTn id="36" dur="indefinite"/>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6" grpId="0"/>
      <p:bldP spid="46" grpId="1"/>
      <p:bldP spid="47" grpId="0"/>
      <p:bldP spid="47" grpId="1"/>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077218"/>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Eph. 2:1 ~ </a:t>
            </a:r>
            <a:r>
              <a:rPr lang="en-US" sz="3200" dirty="0" smtClean="0">
                <a:effectLst>
                  <a:outerShdw blurRad="38100" dist="38100" dir="2700000" algn="tl">
                    <a:srgbClr val="000000">
                      <a:alpha val="43137"/>
                    </a:srgbClr>
                  </a:outerShdw>
                </a:effectLst>
                <a:latin typeface="+mj-lt"/>
              </a:rPr>
              <a:t>And you </a:t>
            </a:r>
            <a:r>
              <a:rPr lang="en-US" sz="3200" i="1" dirty="0" smtClean="0">
                <a:effectLst>
                  <a:outerShdw blurRad="38100" dist="38100" dir="2700000" algn="tl">
                    <a:srgbClr val="000000">
                      <a:alpha val="43137"/>
                    </a:srgbClr>
                  </a:outerShdw>
                </a:effectLst>
                <a:latin typeface="+mj-lt"/>
              </a:rPr>
              <a:t>He made alive,</a:t>
            </a:r>
            <a:r>
              <a:rPr lang="en-US" sz="3200" dirty="0" smtClean="0">
                <a:effectLst>
                  <a:outerShdw blurRad="38100" dist="38100" dir="2700000" algn="tl">
                    <a:srgbClr val="000000">
                      <a:alpha val="43137"/>
                    </a:srgbClr>
                  </a:outerShdw>
                </a:effectLst>
                <a:latin typeface="+mj-lt"/>
              </a:rPr>
              <a:t> who were dead in trespasses and sins, </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55454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John </a:t>
            </a:r>
            <a:r>
              <a:rPr lang="en-US" sz="3200" dirty="0" smtClean="0">
                <a:solidFill>
                  <a:schemeClr val="bg1"/>
                </a:solidFill>
                <a:effectLst>
                  <a:outerShdw blurRad="38100" dist="38100" dir="2700000" algn="tl">
                    <a:srgbClr val="000000">
                      <a:alpha val="43137"/>
                    </a:srgbClr>
                  </a:outerShdw>
                </a:effectLst>
                <a:latin typeface="+mj-lt"/>
              </a:rPr>
              <a:t>6:28-29 </a:t>
            </a:r>
            <a:r>
              <a:rPr lang="en-US" sz="3200" dirty="0" smtClean="0">
                <a:solidFill>
                  <a:schemeClr val="bg1"/>
                </a:solidFill>
                <a:effectLst>
                  <a:outerShdw blurRad="38100" dist="38100" dir="2700000" algn="tl">
                    <a:srgbClr val="000000">
                      <a:alpha val="43137"/>
                    </a:srgbClr>
                  </a:outerShdw>
                </a:effectLst>
                <a:latin typeface="+mj-lt"/>
              </a:rPr>
              <a:t>~ </a:t>
            </a:r>
            <a:r>
              <a:rPr lang="en-US" sz="3200" baseline="30000" dirty="0" smtClean="0">
                <a:solidFill>
                  <a:schemeClr val="bg1"/>
                </a:solidFill>
                <a:effectLst>
                  <a:outerShdw blurRad="38100" dist="38100" dir="2700000" algn="tl">
                    <a:srgbClr val="000000">
                      <a:alpha val="43137"/>
                    </a:srgbClr>
                  </a:outerShdw>
                </a:effectLst>
                <a:latin typeface="+mj-lt"/>
              </a:rPr>
              <a:t>28</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Then they said to Him, "What shall we do, that we may work the works of God?"</a:t>
            </a:r>
          </a:p>
          <a:p>
            <a:r>
              <a:rPr lang="en-US" sz="3200" baseline="30000" dirty="0" smtClean="0">
                <a:solidFill>
                  <a:schemeClr val="bg1"/>
                </a:solidFill>
                <a:effectLst>
                  <a:outerShdw blurRad="38100" dist="38100" dir="2700000" algn="tl">
                    <a:srgbClr val="000000">
                      <a:alpha val="43137"/>
                    </a:srgbClr>
                  </a:outerShdw>
                </a:effectLst>
                <a:latin typeface="+mj-lt"/>
              </a:rPr>
              <a:t>29</a:t>
            </a:r>
            <a:r>
              <a:rPr lang="en-US" sz="3200" dirty="0" smtClean="0">
                <a:effectLst>
                  <a:outerShdw blurRad="38100" dist="38100" dir="2700000" algn="tl">
                    <a:srgbClr val="000000">
                      <a:alpha val="43137"/>
                    </a:srgbClr>
                  </a:outerShdw>
                </a:effectLst>
                <a:latin typeface="+mj-lt"/>
              </a:rPr>
              <a:t> Jesus answered and said to them, "This is the work of God, that you believe in Him whom He sent."</a:t>
            </a:r>
            <a:endParaRPr lang="en-US" sz="32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693866"/>
          </a:xfrm>
          <a:prstGeom prst="rect">
            <a:avLst/>
          </a:prstGeom>
          <a:noFill/>
        </p:spPr>
        <p:txBody>
          <a:bodyPr wrap="square" rtlCol="0">
            <a:spAutoFit/>
          </a:bodyPr>
          <a:lstStyle/>
          <a:p>
            <a:r>
              <a:rPr lang="en-US" sz="2500" dirty="0" smtClean="0">
                <a:solidFill>
                  <a:schemeClr val="bg1"/>
                </a:solidFill>
                <a:effectLst>
                  <a:outerShdw blurRad="38100" dist="38100" dir="2700000" algn="tl">
                    <a:srgbClr val="000000">
                      <a:alpha val="43137"/>
                    </a:srgbClr>
                  </a:outerShdw>
                </a:effectLst>
                <a:latin typeface="+mj-lt"/>
              </a:rPr>
              <a:t>1 Thess. 4:13-18 ~ </a:t>
            </a:r>
            <a:r>
              <a:rPr lang="en-US" sz="2500" baseline="30000" dirty="0" smtClean="0">
                <a:solidFill>
                  <a:schemeClr val="bg1"/>
                </a:solidFill>
                <a:effectLst>
                  <a:outerShdw blurRad="38100" dist="38100" dir="2700000" algn="tl">
                    <a:srgbClr val="000000">
                      <a:alpha val="43137"/>
                    </a:srgbClr>
                  </a:outerShdw>
                </a:effectLst>
                <a:latin typeface="+mj-lt"/>
              </a:rPr>
              <a:t>13</a:t>
            </a:r>
            <a:r>
              <a:rPr lang="en-US" sz="2500" dirty="0" smtClean="0">
                <a:solidFill>
                  <a:schemeClr val="bg1"/>
                </a:solidFill>
                <a:effectLst>
                  <a:outerShdw blurRad="38100" dist="38100" dir="2700000" algn="tl">
                    <a:srgbClr val="000000">
                      <a:alpha val="43137"/>
                    </a:srgbClr>
                  </a:outerShdw>
                </a:effectLst>
                <a:latin typeface="+mj-lt"/>
              </a:rPr>
              <a:t> </a:t>
            </a:r>
            <a:r>
              <a:rPr lang="en-US" sz="2500" dirty="0" smtClean="0">
                <a:effectLst>
                  <a:outerShdw blurRad="38100" dist="38100" dir="2700000" algn="tl">
                    <a:srgbClr val="000000">
                      <a:alpha val="43137"/>
                    </a:srgbClr>
                  </a:outerShdw>
                </a:effectLst>
                <a:latin typeface="+mj-lt"/>
              </a:rPr>
              <a:t>But I do not want you to be ignorant, brethren, concerning those who have fallen asleep, lest you sorrow as others who have no hope. </a:t>
            </a:r>
            <a:r>
              <a:rPr lang="en-US" sz="2500" baseline="30000" dirty="0" smtClean="0">
                <a:solidFill>
                  <a:schemeClr val="bg1"/>
                </a:solidFill>
                <a:effectLst>
                  <a:outerShdw blurRad="38100" dist="38100" dir="2700000" algn="tl">
                    <a:srgbClr val="000000">
                      <a:alpha val="43137"/>
                    </a:srgbClr>
                  </a:outerShdw>
                </a:effectLst>
                <a:latin typeface="+mj-lt"/>
              </a:rPr>
              <a:t>14</a:t>
            </a:r>
            <a:r>
              <a:rPr lang="en-US" sz="2500" dirty="0" smtClean="0">
                <a:effectLst>
                  <a:outerShdw blurRad="38100" dist="38100" dir="2700000" algn="tl">
                    <a:srgbClr val="000000">
                      <a:alpha val="43137"/>
                    </a:srgbClr>
                  </a:outerShdw>
                </a:effectLst>
                <a:latin typeface="+mj-lt"/>
              </a:rPr>
              <a:t> For if we believe that Jesus died and rose again, even so God will bring with Him those who sleep in Jesus. </a:t>
            </a:r>
          </a:p>
          <a:p>
            <a:r>
              <a:rPr lang="en-US" sz="2500" baseline="30000" dirty="0" smtClean="0">
                <a:solidFill>
                  <a:schemeClr val="bg1"/>
                </a:solidFill>
                <a:effectLst>
                  <a:outerShdw blurRad="38100" dist="38100" dir="2700000" algn="tl">
                    <a:srgbClr val="000000">
                      <a:alpha val="43137"/>
                    </a:srgbClr>
                  </a:outerShdw>
                </a:effectLst>
                <a:latin typeface="+mj-lt"/>
              </a:rPr>
              <a:t>15</a:t>
            </a:r>
            <a:r>
              <a:rPr lang="en-US" sz="2500" dirty="0" smtClean="0">
                <a:effectLst>
                  <a:outerShdw blurRad="38100" dist="38100" dir="2700000" algn="tl">
                    <a:srgbClr val="000000">
                      <a:alpha val="43137"/>
                    </a:srgbClr>
                  </a:outerShdw>
                </a:effectLst>
                <a:latin typeface="+mj-lt"/>
              </a:rPr>
              <a:t> For this we say to you by the word of the Lord, that we who are alive </a:t>
            </a:r>
            <a:r>
              <a:rPr lang="en-US" sz="2500" i="1" dirty="0" smtClean="0">
                <a:effectLst>
                  <a:outerShdw blurRad="38100" dist="38100" dir="2700000" algn="tl">
                    <a:srgbClr val="000000">
                      <a:alpha val="43137"/>
                    </a:srgbClr>
                  </a:outerShdw>
                </a:effectLst>
                <a:latin typeface="+mj-lt"/>
              </a:rPr>
              <a:t>and</a:t>
            </a:r>
            <a:r>
              <a:rPr lang="en-US" sz="2500" dirty="0" smtClean="0">
                <a:effectLst>
                  <a:outerShdw blurRad="38100" dist="38100" dir="2700000" algn="tl">
                    <a:srgbClr val="000000">
                      <a:alpha val="43137"/>
                    </a:srgbClr>
                  </a:outerShdw>
                </a:effectLst>
                <a:latin typeface="+mj-lt"/>
              </a:rPr>
              <a:t> remain until the coming of the Lord will by no means precede those who are asleep. </a:t>
            </a:r>
            <a:r>
              <a:rPr lang="en-US" sz="2500" baseline="30000" dirty="0" smtClean="0">
                <a:solidFill>
                  <a:schemeClr val="bg1"/>
                </a:solidFill>
                <a:effectLst>
                  <a:outerShdw blurRad="38100" dist="38100" dir="2700000" algn="tl">
                    <a:srgbClr val="000000">
                      <a:alpha val="43137"/>
                    </a:srgbClr>
                  </a:outerShdw>
                </a:effectLst>
                <a:latin typeface="+mj-lt"/>
              </a:rPr>
              <a:t>16</a:t>
            </a:r>
            <a:r>
              <a:rPr lang="en-US" sz="2500" dirty="0" smtClean="0">
                <a:effectLst>
                  <a:outerShdw blurRad="38100" dist="38100" dir="2700000" algn="tl">
                    <a:srgbClr val="000000">
                      <a:alpha val="43137"/>
                    </a:srgbClr>
                  </a:outerShdw>
                </a:effectLst>
                <a:latin typeface="+mj-lt"/>
              </a:rPr>
              <a:t> For the Lord Himself will descend from heaven with a shout, with the voice of an archangel, and with the trumpet of God. And the dead in Christ will rise first. </a:t>
            </a:r>
            <a:r>
              <a:rPr lang="en-US" sz="2500" baseline="30000" dirty="0" smtClean="0">
                <a:solidFill>
                  <a:schemeClr val="bg1"/>
                </a:solidFill>
                <a:effectLst>
                  <a:outerShdw blurRad="38100" dist="38100" dir="2700000" algn="tl">
                    <a:srgbClr val="000000">
                      <a:alpha val="43137"/>
                    </a:srgbClr>
                  </a:outerShdw>
                </a:effectLst>
                <a:latin typeface="+mj-lt"/>
              </a:rPr>
              <a:t>17</a:t>
            </a:r>
            <a:r>
              <a:rPr lang="en-US" sz="2500" dirty="0" smtClean="0">
                <a:effectLst>
                  <a:outerShdw blurRad="38100" dist="38100" dir="2700000" algn="tl">
                    <a:srgbClr val="000000">
                      <a:alpha val="43137"/>
                    </a:srgbClr>
                  </a:outerShdw>
                </a:effectLst>
                <a:latin typeface="+mj-lt"/>
              </a:rPr>
              <a:t> Then we who are alive </a:t>
            </a:r>
            <a:r>
              <a:rPr lang="en-US" sz="2500" i="1" dirty="0" smtClean="0">
                <a:effectLst>
                  <a:outerShdw blurRad="38100" dist="38100" dir="2700000" algn="tl">
                    <a:srgbClr val="000000">
                      <a:alpha val="43137"/>
                    </a:srgbClr>
                  </a:outerShdw>
                </a:effectLst>
                <a:latin typeface="+mj-lt"/>
              </a:rPr>
              <a:t>and</a:t>
            </a:r>
            <a:r>
              <a:rPr lang="en-US" sz="2500" dirty="0" smtClean="0">
                <a:effectLst>
                  <a:outerShdw blurRad="38100" dist="38100" dir="2700000" algn="tl">
                    <a:srgbClr val="000000">
                      <a:alpha val="43137"/>
                    </a:srgbClr>
                  </a:outerShdw>
                </a:effectLst>
                <a:latin typeface="+mj-lt"/>
              </a:rPr>
              <a:t> remain shall be caught up together with them in the clouds to meet the Lord in the air. And thus we shall always be with the Lord. </a:t>
            </a:r>
            <a:r>
              <a:rPr lang="en-US" sz="2500" baseline="30000" dirty="0" smtClean="0">
                <a:solidFill>
                  <a:schemeClr val="bg1"/>
                </a:solidFill>
                <a:effectLst>
                  <a:outerShdw blurRad="38100" dist="38100" dir="2700000" algn="tl">
                    <a:srgbClr val="000000">
                      <a:alpha val="43137"/>
                    </a:srgbClr>
                  </a:outerShdw>
                </a:effectLst>
                <a:latin typeface="+mj-lt"/>
              </a:rPr>
              <a:t>18</a:t>
            </a:r>
            <a:r>
              <a:rPr lang="en-US" sz="2500" dirty="0" smtClean="0">
                <a:effectLst>
                  <a:outerShdw blurRad="38100" dist="38100" dir="2700000" algn="tl">
                    <a:srgbClr val="000000">
                      <a:alpha val="43137"/>
                    </a:srgbClr>
                  </a:outerShdw>
                </a:effectLst>
                <a:latin typeface="+mj-lt"/>
              </a:rPr>
              <a:t> Therefore comfort one another with these words. </a:t>
            </a:r>
            <a:endParaRPr lang="en-US" sz="2500" dirty="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262979"/>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mj-lt"/>
              </a:rPr>
              <a:t>1 Cor. </a:t>
            </a:r>
            <a:r>
              <a:rPr lang="en-US" sz="2800" dirty="0" smtClean="0">
                <a:solidFill>
                  <a:schemeClr val="bg1"/>
                </a:solidFill>
                <a:effectLst>
                  <a:outerShdw blurRad="38100" dist="38100" dir="2700000" algn="tl">
                    <a:srgbClr val="000000">
                      <a:alpha val="43137"/>
                    </a:srgbClr>
                  </a:outerShdw>
                </a:effectLst>
                <a:latin typeface="+mj-lt"/>
              </a:rPr>
              <a:t>15:51-56 </a:t>
            </a:r>
            <a:r>
              <a:rPr lang="en-US" sz="2800" dirty="0" smtClean="0">
                <a:solidFill>
                  <a:schemeClr val="bg1"/>
                </a:solidFill>
                <a:effectLst>
                  <a:outerShdw blurRad="38100" dist="38100" dir="2700000" algn="tl">
                    <a:srgbClr val="000000">
                      <a:alpha val="43137"/>
                    </a:srgbClr>
                  </a:outerShdw>
                </a:effectLst>
                <a:latin typeface="+mj-lt"/>
              </a:rPr>
              <a:t>~ </a:t>
            </a:r>
            <a:r>
              <a:rPr lang="en-US" sz="2800" baseline="30000" dirty="0" smtClean="0">
                <a:solidFill>
                  <a:schemeClr val="bg1"/>
                </a:solidFill>
                <a:effectLst>
                  <a:outerShdw blurRad="38100" dist="38100" dir="2700000" algn="tl">
                    <a:srgbClr val="000000">
                      <a:alpha val="43137"/>
                    </a:srgbClr>
                  </a:outerShdw>
                </a:effectLst>
                <a:latin typeface="+mj-lt"/>
              </a:rPr>
              <a:t>51</a:t>
            </a:r>
            <a:r>
              <a:rPr lang="en-US" sz="2800" dirty="0" smtClean="0">
                <a:solidFill>
                  <a:schemeClr val="bg1"/>
                </a:solidFill>
                <a:effectLst>
                  <a:outerShdw blurRad="38100" dist="38100" dir="2700000" algn="tl">
                    <a:srgbClr val="000000">
                      <a:alpha val="43137"/>
                    </a:srgbClr>
                  </a:outerShdw>
                </a:effectLst>
                <a:latin typeface="+mj-lt"/>
              </a:rPr>
              <a:t> </a:t>
            </a:r>
            <a:r>
              <a:rPr lang="en-US" sz="2800" dirty="0" smtClean="0">
                <a:effectLst>
                  <a:outerShdw blurRad="38100" dist="38100" dir="2700000" algn="tl">
                    <a:srgbClr val="000000">
                      <a:alpha val="43137"/>
                    </a:srgbClr>
                  </a:outerShdw>
                </a:effectLst>
                <a:latin typeface="+mj-lt"/>
              </a:rPr>
              <a:t>Behold, I tell you a mystery: We shall not all sleep, but we shall all be changed— </a:t>
            </a:r>
            <a:r>
              <a:rPr lang="en-US" sz="2800" baseline="30000" dirty="0" smtClean="0">
                <a:solidFill>
                  <a:schemeClr val="bg1"/>
                </a:solidFill>
                <a:effectLst>
                  <a:outerShdw blurRad="38100" dist="38100" dir="2700000" algn="tl">
                    <a:srgbClr val="000000">
                      <a:alpha val="43137"/>
                    </a:srgbClr>
                  </a:outerShdw>
                </a:effectLst>
                <a:latin typeface="+mj-lt"/>
              </a:rPr>
              <a:t>52</a:t>
            </a:r>
            <a:r>
              <a:rPr lang="en-US" sz="2800" dirty="0" smtClean="0">
                <a:effectLst>
                  <a:outerShdw blurRad="38100" dist="38100" dir="2700000" algn="tl">
                    <a:srgbClr val="000000">
                      <a:alpha val="43137"/>
                    </a:srgbClr>
                  </a:outerShdw>
                </a:effectLst>
                <a:latin typeface="+mj-lt"/>
              </a:rPr>
              <a:t> in a moment, in the twinkling of an eye, at the last trumpet. For the trumpet will sound, and the dead will be raised incorruptible, and we shall be changed. </a:t>
            </a:r>
            <a:r>
              <a:rPr lang="en-US" sz="2800" baseline="30000" dirty="0" smtClean="0">
                <a:solidFill>
                  <a:schemeClr val="bg1"/>
                </a:solidFill>
                <a:effectLst>
                  <a:outerShdw blurRad="38100" dist="38100" dir="2700000" algn="tl">
                    <a:srgbClr val="000000">
                      <a:alpha val="43137"/>
                    </a:srgbClr>
                  </a:outerShdw>
                </a:effectLst>
                <a:latin typeface="+mj-lt"/>
              </a:rPr>
              <a:t>53</a:t>
            </a:r>
            <a:r>
              <a:rPr lang="en-US" sz="2800" dirty="0" smtClean="0">
                <a:effectLst>
                  <a:outerShdw blurRad="38100" dist="38100" dir="2700000" algn="tl">
                    <a:srgbClr val="000000">
                      <a:alpha val="43137"/>
                    </a:srgbClr>
                  </a:outerShdw>
                </a:effectLst>
                <a:latin typeface="+mj-lt"/>
              </a:rPr>
              <a:t> For this corruptible must put on incorruption, and this mortal </a:t>
            </a:r>
            <a:r>
              <a:rPr lang="en-US" sz="2800" i="1" dirty="0" smtClean="0">
                <a:effectLst>
                  <a:outerShdw blurRad="38100" dist="38100" dir="2700000" algn="tl">
                    <a:srgbClr val="000000">
                      <a:alpha val="43137"/>
                    </a:srgbClr>
                  </a:outerShdw>
                </a:effectLst>
                <a:latin typeface="+mj-lt"/>
              </a:rPr>
              <a:t>must</a:t>
            </a:r>
            <a:r>
              <a:rPr lang="en-US" sz="2800" dirty="0" smtClean="0">
                <a:effectLst>
                  <a:outerShdw blurRad="38100" dist="38100" dir="2700000" algn="tl">
                    <a:srgbClr val="000000">
                      <a:alpha val="43137"/>
                    </a:srgbClr>
                  </a:outerShdw>
                </a:effectLst>
                <a:latin typeface="+mj-lt"/>
              </a:rPr>
              <a:t> put on immortality. </a:t>
            </a:r>
            <a:r>
              <a:rPr lang="en-US" sz="2800" baseline="30000" dirty="0" smtClean="0">
                <a:solidFill>
                  <a:schemeClr val="bg1"/>
                </a:solidFill>
                <a:effectLst>
                  <a:outerShdw blurRad="38100" dist="38100" dir="2700000" algn="tl">
                    <a:srgbClr val="000000">
                      <a:alpha val="43137"/>
                    </a:srgbClr>
                  </a:outerShdw>
                </a:effectLst>
                <a:latin typeface="+mj-lt"/>
              </a:rPr>
              <a:t>54</a:t>
            </a:r>
            <a:r>
              <a:rPr lang="en-US" sz="2800" dirty="0" smtClean="0">
                <a:effectLst>
                  <a:outerShdw blurRad="38100" dist="38100" dir="2700000" algn="tl">
                    <a:srgbClr val="000000">
                      <a:alpha val="43137"/>
                    </a:srgbClr>
                  </a:outerShdw>
                </a:effectLst>
                <a:latin typeface="+mj-lt"/>
              </a:rPr>
              <a:t> So when this corruptible has put on incorruption, and this mortal has put on immortality, then shall be brought to pass the saying that is written: </a:t>
            </a:r>
            <a:r>
              <a:rPr lang="en-US" sz="2800" i="1" dirty="0" smtClean="0">
                <a:effectLst>
                  <a:outerShdw blurRad="38100" dist="38100" dir="2700000" algn="tl">
                    <a:srgbClr val="000000">
                      <a:alpha val="43137"/>
                    </a:srgbClr>
                  </a:outerShdw>
                </a:effectLst>
                <a:latin typeface="+mj-lt"/>
              </a:rPr>
              <a:t>“Death is swallowed up in victory.”</a:t>
            </a:r>
            <a:r>
              <a:rPr lang="en-US" sz="2800" dirty="0" smtClean="0">
                <a:effectLst>
                  <a:outerShdw blurRad="38100" dist="38100" dir="2700000" algn="tl">
                    <a:srgbClr val="000000">
                      <a:alpha val="43137"/>
                    </a:srgbClr>
                  </a:outerShdw>
                </a:effectLst>
                <a:latin typeface="+mj-lt"/>
              </a:rPr>
              <a:t> </a:t>
            </a:r>
          </a:p>
          <a:p>
            <a:r>
              <a:rPr lang="en-US" sz="2800" baseline="30000" dirty="0" smtClean="0">
                <a:solidFill>
                  <a:schemeClr val="bg1"/>
                </a:solidFill>
                <a:effectLst>
                  <a:outerShdw blurRad="38100" dist="38100" dir="2700000" algn="tl">
                    <a:srgbClr val="000000">
                      <a:alpha val="43137"/>
                    </a:srgbClr>
                  </a:outerShdw>
                </a:effectLst>
                <a:latin typeface="+mj-lt"/>
              </a:rPr>
              <a:t>55</a:t>
            </a:r>
            <a:r>
              <a:rPr lang="en-US" sz="2800" baseline="30000" dirty="0" smtClean="0">
                <a:effectLst>
                  <a:outerShdw blurRad="38100" dist="38100" dir="2700000" algn="tl">
                    <a:srgbClr val="000000">
                      <a:alpha val="43137"/>
                    </a:srgbClr>
                  </a:outerShdw>
                </a:effectLst>
                <a:latin typeface="+mj-lt"/>
              </a:rPr>
              <a:t> </a:t>
            </a:r>
            <a:r>
              <a:rPr lang="en-US" sz="2800" i="1" dirty="0" smtClean="0">
                <a:effectLst>
                  <a:outerShdw blurRad="38100" dist="38100" dir="2700000" algn="tl">
                    <a:srgbClr val="000000">
                      <a:alpha val="43137"/>
                    </a:srgbClr>
                  </a:outerShdw>
                </a:effectLst>
                <a:latin typeface="+mj-lt"/>
              </a:rPr>
              <a:t>“O Death, where is your sting? </a:t>
            </a:r>
            <a:endParaRPr lang="en-US" sz="2800" dirty="0" smtClean="0">
              <a:effectLst>
                <a:outerShdw blurRad="38100" dist="38100" dir="2700000" algn="tl">
                  <a:srgbClr val="000000">
                    <a:alpha val="43137"/>
                  </a:srgbClr>
                </a:outerShdw>
              </a:effectLst>
              <a:latin typeface="+mj-lt"/>
            </a:endParaRPr>
          </a:p>
          <a:p>
            <a:r>
              <a:rPr lang="en-US" sz="2800" i="1" dirty="0" smtClean="0">
                <a:effectLst>
                  <a:outerShdw blurRad="38100" dist="38100" dir="2700000" algn="tl">
                    <a:srgbClr val="000000">
                      <a:alpha val="43137"/>
                    </a:srgbClr>
                  </a:outerShdw>
                </a:effectLst>
                <a:latin typeface="+mj-lt"/>
              </a:rPr>
              <a:t>O Hades, where is your victory?” </a:t>
            </a:r>
            <a:endParaRPr lang="en-US" sz="2800" dirty="0" smtClean="0">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5:24-47</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3261</TotalTime>
  <Words>1020</Words>
  <Application>Microsoft Office PowerPoint</Application>
  <PresentationFormat>On-screen Show (4:3)</PresentationFormat>
  <Paragraphs>50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Ken</cp:lastModifiedBy>
  <cp:revision>198</cp:revision>
  <dcterms:created xsi:type="dcterms:W3CDTF">2010-08-18T22:28:53Z</dcterms:created>
  <dcterms:modified xsi:type="dcterms:W3CDTF">2010-08-22T12:34:49Z</dcterms:modified>
</cp:coreProperties>
</file>