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0" r:id="rId2"/>
    <p:sldId id="285" r:id="rId3"/>
    <p:sldId id="287" r:id="rId4"/>
    <p:sldId id="272" r:id="rId5"/>
    <p:sldId id="268" r:id="rId6"/>
    <p:sldId id="269" r:id="rId7"/>
    <p:sldId id="283" r:id="rId8"/>
    <p:sldId id="284" r:id="rId9"/>
    <p:sldId id="257" r:id="rId10"/>
    <p:sldId id="270" r:id="rId11"/>
    <p:sldId id="288" r:id="rId12"/>
    <p:sldId id="289" r:id="rId13"/>
    <p:sldId id="271" r:id="rId14"/>
    <p:sldId id="286" r:id="rId15"/>
    <p:sldId id="273" r:id="rId16"/>
    <p:sldId id="274" r:id="rId17"/>
    <p:sldId id="275" r:id="rId18"/>
    <p:sldId id="276" r:id="rId19"/>
    <p:sldId id="277" r:id="rId20"/>
    <p:sldId id="278" r:id="rId21"/>
    <p:sldId id="279" r:id="rId22"/>
    <p:sldId id="280" r:id="rId23"/>
    <p:sldId id="281" r:id="rId24"/>
    <p:sldId id="282" r:id="rId25"/>
  </p:sldIdLst>
  <p:sldSz cx="9144000" cy="6858000" type="screen4x3"/>
  <p:notesSz cx="6858000" cy="9144000"/>
  <p:embeddedFontLst>
    <p:embeddedFont>
      <p:font typeface="Times New Yorker" charset="0"/>
      <p:regular r:id="rId26"/>
    </p:embeddedFont>
    <p:embeddedFont>
      <p:font typeface="AR ESSENCE" pitchFamily="2" charset="0"/>
      <p:regular r:id="rId27"/>
    </p:embeddedFont>
    <p:embeddedFont>
      <p:font typeface="Greek"/>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482400"/>
    <a:srgbClr val="FFFFFF"/>
    <a:srgbClr val="663300"/>
    <a:srgbClr val="2E1700"/>
    <a:srgbClr val="C050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178" y="-9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6/15/2010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6/15/2010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6/15/2010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6/15/2010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F23A8-8241-4E4E-A7B2-A7973A729C1B}" type="datetimeFigureOut">
              <a:rPr lang="en-US" smtClean="0"/>
              <a:pPr/>
              <a:t>6/15/2010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F23A8-8241-4E4E-A7B2-A7973A729C1B}" type="datetimeFigureOut">
              <a:rPr lang="en-US" smtClean="0"/>
              <a:pPr/>
              <a:t>6/15/2010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F23A8-8241-4E4E-A7B2-A7973A729C1B}" type="datetimeFigureOut">
              <a:rPr lang="en-US" smtClean="0"/>
              <a:pPr/>
              <a:t>6/15/2010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F23A8-8241-4E4E-A7B2-A7973A729C1B}" type="datetimeFigureOut">
              <a:rPr lang="en-US" smtClean="0"/>
              <a:pPr/>
              <a:t>6/15/2010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F23A8-8241-4E4E-A7B2-A7973A729C1B}" type="datetimeFigureOut">
              <a:rPr lang="en-US" smtClean="0"/>
              <a:pPr/>
              <a:t>6/15/2010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6/15/2010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6/15/2010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F23A8-8241-4E4E-A7B2-A7973A729C1B}" type="datetimeFigureOut">
              <a:rPr lang="en-US" smtClean="0"/>
              <a:pPr/>
              <a:t>6/15/2010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6923D-D558-4435-B725-A84DB54A1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Mark 14:36 ~ </a:t>
            </a:r>
            <a:r>
              <a:rPr lang="en-US" sz="3200" dirty="0" smtClean="0">
                <a:effectLst>
                  <a:outerShdw blurRad="38100" dist="38100" dir="2700000" algn="tl">
                    <a:srgbClr val="000000">
                      <a:alpha val="43137"/>
                    </a:srgbClr>
                  </a:outerShdw>
                </a:effectLst>
                <a:latin typeface="+mj-lt"/>
              </a:rPr>
              <a:t>"Abba, Father," he said, "everything is possible for you. Take this cup from me. Yet not what I will, but what you will."</a:t>
            </a:r>
            <a:endParaRPr lang="en-US" sz="3200"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457200" y="2433684"/>
            <a:ext cx="8229600" cy="353943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Rom. 8:15 ~ </a:t>
            </a:r>
            <a:r>
              <a:rPr lang="en-US" sz="3200" dirty="0" smtClean="0">
                <a:effectLst>
                  <a:outerShdw blurRad="38100" dist="38100" dir="2700000" algn="tl">
                    <a:srgbClr val="000000">
                      <a:alpha val="43137"/>
                    </a:srgbClr>
                  </a:outerShdw>
                </a:effectLst>
                <a:latin typeface="+mj-lt"/>
              </a:rPr>
              <a:t>For you did not receive a spirit that makes you a slave again to fear, but you received the Spirit of </a:t>
            </a:r>
            <a:r>
              <a:rPr lang="en-US" sz="3200" dirty="0" err="1" smtClean="0">
                <a:effectLst>
                  <a:outerShdw blurRad="38100" dist="38100" dir="2700000" algn="tl">
                    <a:srgbClr val="000000">
                      <a:alpha val="43137"/>
                    </a:srgbClr>
                  </a:outerShdw>
                </a:effectLst>
                <a:latin typeface="+mj-lt"/>
              </a:rPr>
              <a:t>sonship</a:t>
            </a:r>
            <a:r>
              <a:rPr lang="en-US" sz="3200" dirty="0" smtClean="0">
                <a:effectLst>
                  <a:outerShdw blurRad="38100" dist="38100" dir="2700000" algn="tl">
                    <a:srgbClr val="000000">
                      <a:alpha val="43137"/>
                    </a:srgbClr>
                  </a:outerShdw>
                </a:effectLst>
                <a:latin typeface="+mj-lt"/>
              </a:rPr>
              <a:t>. And by him we cry, "Abba, Father."</a:t>
            </a:r>
          </a:p>
          <a:p>
            <a:r>
              <a:rPr lang="en-US" sz="3200" dirty="0" smtClean="0">
                <a:solidFill>
                  <a:schemeClr val="bg1"/>
                </a:solidFill>
                <a:effectLst>
                  <a:outerShdw blurRad="38100" dist="38100" dir="2700000" algn="tl">
                    <a:srgbClr val="000000">
                      <a:alpha val="43137"/>
                    </a:srgbClr>
                  </a:outerShdw>
                </a:effectLst>
                <a:latin typeface="+mj-lt"/>
              </a:rPr>
              <a:t>Gal. 4:6 ~ </a:t>
            </a:r>
            <a:r>
              <a:rPr lang="en-US" sz="3200" dirty="0" smtClean="0">
                <a:effectLst>
                  <a:outerShdw blurRad="38100" dist="38100" dir="2700000" algn="tl">
                    <a:srgbClr val="000000">
                      <a:alpha val="43137"/>
                    </a:srgbClr>
                  </a:outerShdw>
                </a:effectLst>
                <a:latin typeface="+mj-lt"/>
              </a:rPr>
              <a:t>Because you are sons, God sent the Spirit of his Son into our hearts, the Spirit who calls out, "Abba, Father."</a:t>
            </a:r>
            <a:endParaRPr lang="en-US" sz="3200" dirty="0">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
                                            <p:txEl>
                                              <p:pRg st="0" end="0"/>
                                            </p:txEl>
                                          </p:spTgt>
                                        </p:tgtEl>
                                      </p:cBhvr>
                                    </p:animEffect>
                                  </p:childTnLst>
                                </p:cTn>
                              </p:par>
                            </p:childTnLst>
                          </p:cTn>
                        </p:par>
                        <p:par>
                          <p:cTn id="21" fill="hold">
                            <p:stCondLst>
                              <p:cond delay="500"/>
                            </p:stCondLst>
                            <p:childTnLst>
                              <p:par>
                                <p:cTn id="22" presetID="53" presetClass="entr" presetSubtype="0" fill="hold"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5">
                                            <p:txEl>
                                              <p:pRg st="1" end="1"/>
                                            </p:txEl>
                                          </p:spTgt>
                                        </p:tgtEl>
                                      </p:cBhvr>
                                    </p:animEffect>
                                  </p:childTnLst>
                                </p:cTn>
                              </p:par>
                            </p:childTnLst>
                          </p:cTn>
                        </p:par>
                        <p:par>
                          <p:cTn id="27" fill="hold">
                            <p:stCondLst>
                              <p:cond delay="1000"/>
                            </p:stCondLst>
                            <p:childTnLst>
                              <p:par>
                                <p:cTn id="28" presetID="9" presetClass="emph" presetSubtype="0" grpId="0" nodeType="afterEffect">
                                  <p:stCondLst>
                                    <p:cond delay="0"/>
                                  </p:stCondLst>
                                  <p:childTnLst>
                                    <p:set>
                                      <p:cBhvr rctx="PPT">
                                        <p:cTn id="29" dur="indefinite"/>
                                        <p:tgtEl>
                                          <p:spTgt spid="4">
                                            <p:txEl>
                                              <p:pRg st="0" end="0"/>
                                            </p:txEl>
                                          </p:spTgt>
                                        </p:tgtEl>
                                        <p:attrNameLst>
                                          <p:attrName>style.opacity</p:attrName>
                                        </p:attrNameLst>
                                      </p:cBhvr>
                                      <p:to>
                                        <p:strVal val="0.5"/>
                                      </p:to>
                                    </p:set>
                                    <p:animEffect filter="image" prLst="opacity: 0.5">
                                      <p:cBhvr rctx="IE">
                                        <p:cTn id="30" dur="indefinite"/>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2062103"/>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D. L. Moody ~ </a:t>
            </a:r>
            <a:r>
              <a:rPr lang="en-US" sz="3200" dirty="0" smtClean="0">
                <a:solidFill>
                  <a:schemeClr val="bg1"/>
                </a:solidFill>
                <a:effectLst>
                  <a:outerShdw blurRad="38100" dist="38100" dir="2700000" algn="tl">
                    <a:srgbClr val="000000">
                      <a:alpha val="43137"/>
                    </a:srgbClr>
                  </a:outerShdw>
                </a:effectLst>
                <a:latin typeface="+mj-lt"/>
              </a:rPr>
              <a:t>"A man can counterfeit love, he can counterfeit faith, he can counterfeit hope and all the other graces, but it is very difficult to counterfeit humility."</a:t>
            </a:r>
            <a:endParaRPr lang="en-US" sz="3200"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46392" y="4450126"/>
            <a:ext cx="381000" cy="457200"/>
          </a:xfrm>
          <a:prstGeom prst="rect">
            <a:avLst/>
          </a:prstGeom>
          <a:solidFill>
            <a:srgbClr val="4824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 name="TextBox 3"/>
          <p:cNvSpPr txBox="1"/>
          <p:nvPr/>
        </p:nvSpPr>
        <p:spPr>
          <a:xfrm>
            <a:off x="457200" y="4373926"/>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Matt. 11:14 ~ </a:t>
            </a:r>
            <a:r>
              <a:rPr lang="en-US" sz="3200" dirty="0" smtClean="0">
                <a:effectLst>
                  <a:outerShdw blurRad="38100" dist="38100" dir="2700000" algn="tl">
                    <a:srgbClr val="000000">
                      <a:alpha val="43137"/>
                    </a:srgbClr>
                  </a:outerShdw>
                </a:effectLst>
                <a:latin typeface="+mj-lt"/>
              </a:rPr>
              <a:t>if you are willing to</a:t>
            </a:r>
            <a:r>
              <a:rPr lang="en-US" sz="3200" i="1" dirty="0" smtClean="0">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receive</a:t>
            </a:r>
            <a:r>
              <a:rPr lang="en-US" sz="3200" i="1" dirty="0" smtClean="0">
                <a:effectLst>
                  <a:outerShdw blurRad="38100" dist="38100" dir="2700000" algn="tl">
                    <a:srgbClr val="000000">
                      <a:alpha val="43137"/>
                    </a:srgbClr>
                  </a:outerShdw>
                </a:effectLst>
                <a:latin typeface="+mj-lt"/>
              </a:rPr>
              <a:t> it, </a:t>
            </a:r>
            <a:r>
              <a:rPr lang="en-US" sz="3200" dirty="0" smtClean="0">
                <a:effectLst>
                  <a:outerShdw blurRad="38100" dist="38100" dir="2700000" algn="tl">
                    <a:srgbClr val="000000">
                      <a:alpha val="43137"/>
                    </a:srgbClr>
                  </a:outerShdw>
                </a:effectLst>
                <a:latin typeface="+mj-lt"/>
              </a:rPr>
              <a:t>he is</a:t>
            </a:r>
            <a:r>
              <a:rPr lang="en-US" sz="3200" i="1" dirty="0" smtClean="0">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Elijah who is to come.</a:t>
            </a:r>
            <a:endParaRPr lang="en-US" sz="3200" dirty="0">
              <a:effectLst>
                <a:outerShdw blurRad="38100" dist="38100" dir="2700000" algn="tl">
                  <a:srgbClr val="000000">
                    <a:alpha val="43137"/>
                  </a:srgbClr>
                </a:outerShdw>
              </a:effectLst>
              <a:latin typeface="+mj-lt"/>
            </a:endParaRPr>
          </a:p>
        </p:txBody>
      </p:sp>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TextBox 5"/>
          <p:cNvSpPr txBox="1"/>
          <p:nvPr/>
        </p:nvSpPr>
        <p:spPr>
          <a:xfrm>
            <a:off x="457200" y="914400"/>
            <a:ext cx="8229600" cy="4031873"/>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Mal. 4:5-6 ~ </a:t>
            </a:r>
            <a:r>
              <a:rPr lang="en-US" sz="3200" baseline="30000" dirty="0" smtClean="0">
                <a:solidFill>
                  <a:schemeClr val="bg1"/>
                </a:solidFill>
                <a:effectLst>
                  <a:outerShdw blurRad="38100" dist="38100" dir="2700000" algn="tl">
                    <a:srgbClr val="000000">
                      <a:alpha val="43137"/>
                    </a:srgbClr>
                  </a:outerShdw>
                </a:effectLst>
                <a:latin typeface="+mj-lt"/>
              </a:rPr>
              <a:t>5</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Behold, I will send you Elijah the prophet</a:t>
            </a:r>
          </a:p>
          <a:p>
            <a:r>
              <a:rPr lang="en-US" sz="3200" dirty="0" smtClean="0">
                <a:effectLst>
                  <a:outerShdw blurRad="38100" dist="38100" dir="2700000" algn="tl">
                    <a:srgbClr val="000000">
                      <a:alpha val="43137"/>
                    </a:srgbClr>
                  </a:outerShdw>
                </a:effectLst>
                <a:latin typeface="+mj-lt"/>
              </a:rPr>
              <a:t>Before the coming of the great and dreadful day of the LORD.</a:t>
            </a:r>
          </a:p>
          <a:p>
            <a:r>
              <a:rPr lang="en-US" sz="3200" baseline="30000" dirty="0" smtClean="0">
                <a:solidFill>
                  <a:schemeClr val="bg1"/>
                </a:solidFill>
                <a:effectLst>
                  <a:outerShdw blurRad="38100" dist="38100" dir="2700000" algn="tl">
                    <a:srgbClr val="000000">
                      <a:alpha val="43137"/>
                    </a:srgbClr>
                  </a:outerShdw>
                </a:effectLst>
                <a:latin typeface="+mj-lt"/>
              </a:rPr>
              <a:t>6a</a:t>
            </a:r>
            <a:r>
              <a:rPr lang="en-US" sz="3200" dirty="0" smtClean="0">
                <a:effectLst>
                  <a:outerShdw blurRad="38100" dist="38100" dir="2700000" algn="tl">
                    <a:srgbClr val="000000">
                      <a:alpha val="43137"/>
                    </a:srgbClr>
                  </a:outerShdw>
                </a:effectLst>
                <a:latin typeface="+mj-lt"/>
              </a:rPr>
              <a:t> And he will turn</a:t>
            </a:r>
          </a:p>
          <a:p>
            <a:r>
              <a:rPr lang="en-US" sz="3200" dirty="0" smtClean="0">
                <a:effectLst>
                  <a:outerShdw blurRad="38100" dist="38100" dir="2700000" algn="tl">
                    <a:srgbClr val="000000">
                      <a:alpha val="43137"/>
                    </a:srgbClr>
                  </a:outerShdw>
                </a:effectLst>
                <a:latin typeface="+mj-lt"/>
              </a:rPr>
              <a:t>The hearts of the fathers to the children,</a:t>
            </a:r>
          </a:p>
          <a:p>
            <a:r>
              <a:rPr lang="en-US" sz="3200" dirty="0" smtClean="0">
                <a:effectLst>
                  <a:outerShdw blurRad="38100" dist="38100" dir="2700000" algn="tl">
                    <a:srgbClr val="000000">
                      <a:alpha val="43137"/>
                    </a:srgbClr>
                  </a:outerShdw>
                </a:effectLst>
                <a:latin typeface="+mj-lt"/>
              </a:rPr>
              <a:t>And the hearts of the children to their fathers,</a:t>
            </a:r>
          </a:p>
          <a:p>
            <a:endParaRPr lang="en-US" sz="3200" dirty="0" err="1">
              <a:solidFill>
                <a:srgbClr val="FFFF00"/>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childTnLst>
                          </p:cTn>
                        </p:par>
                        <p:par>
                          <p:cTn id="8" fill="hold">
                            <p:stCondLst>
                              <p:cond delay="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
                                            <p:txEl>
                                              <p:pRg st="0" end="0"/>
                                            </p:txEl>
                                          </p:spTgt>
                                        </p:tgtEl>
                                      </p:cBhvr>
                                    </p:animEffect>
                                  </p:childTnLst>
                                </p:cTn>
                              </p:par>
                            </p:childTnLst>
                          </p:cTn>
                        </p:par>
                        <p:par>
                          <p:cTn id="21" fill="hold">
                            <p:stCondLst>
                              <p:cond delay="500"/>
                            </p:stCondLst>
                            <p:childTnLst>
                              <p:par>
                                <p:cTn id="22" presetID="9" presetClass="emph" presetSubtype="0" grpId="1" nodeType="afterEffect">
                                  <p:stCondLst>
                                    <p:cond delay="0"/>
                                  </p:stCondLst>
                                  <p:childTnLst>
                                    <p:set>
                                      <p:cBhvr rctx="PPT">
                                        <p:cTn id="23" dur="indefinite"/>
                                        <p:tgtEl>
                                          <p:spTgt spid="6"/>
                                        </p:tgtEl>
                                        <p:attrNameLst>
                                          <p:attrName>style.opacity</p:attrName>
                                        </p:attrNameLst>
                                      </p:cBhvr>
                                      <p:to>
                                        <p:strVal val="0.5"/>
                                      </p:to>
                                    </p:set>
                                    <p:animEffect filter="image" prLst="opacity: 0.5">
                                      <p:cBhvr rctx="IE">
                                        <p:cTn id="24" dur="indefinite"/>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Deut. 18:15 ~ </a:t>
            </a:r>
            <a:r>
              <a:rPr lang="en-US" sz="3200" dirty="0" smtClean="0">
                <a:effectLst>
                  <a:outerShdw blurRad="38100" dist="38100" dir="2700000" algn="tl">
                    <a:srgbClr val="000000">
                      <a:alpha val="43137"/>
                    </a:srgbClr>
                  </a:outerShdw>
                </a:effectLst>
                <a:latin typeface="+mj-lt"/>
              </a:rPr>
              <a:t>The Lord your God will raise up for you a Prophet like me from your midst, from your brethren. Him you shall hear.</a:t>
            </a:r>
            <a:endParaRPr lang="en-US" sz="3200" dirty="0">
              <a:effectLst>
                <a:outerShdw blurRad="38100" dist="38100" dir="2700000" algn="tl">
                  <a:srgbClr val="000000">
                    <a:alpha val="43137"/>
                  </a:srgbClr>
                </a:outerShdw>
              </a:effectLst>
              <a:latin typeface="+mj-lt"/>
            </a:endParaRPr>
          </a:p>
        </p:txBody>
      </p:sp>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255454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Isaiah 40:3 ~ </a:t>
            </a:r>
            <a:r>
              <a:rPr lang="en-US" sz="3200" dirty="0" smtClean="0">
                <a:effectLst>
                  <a:outerShdw blurRad="38100" dist="38100" dir="2700000" algn="tl">
                    <a:srgbClr val="000000">
                      <a:alpha val="43137"/>
                    </a:srgbClr>
                  </a:outerShdw>
                </a:effectLst>
                <a:latin typeface="+mj-lt"/>
              </a:rPr>
              <a:t>The voice of one crying in the wilderness: </a:t>
            </a:r>
          </a:p>
          <a:p>
            <a:r>
              <a:rPr lang="en-US" sz="3200" dirty="0" smtClean="0">
                <a:effectLst>
                  <a:outerShdw blurRad="38100" dist="38100" dir="2700000" algn="tl">
                    <a:srgbClr val="000000">
                      <a:alpha val="43137"/>
                    </a:srgbClr>
                  </a:outerShdw>
                </a:effectLst>
                <a:latin typeface="+mj-lt"/>
              </a:rPr>
              <a:t>"Prepare the way of the L</a:t>
            </a:r>
            <a:r>
              <a:rPr lang="en-US" sz="3200" cap="small" dirty="0" smtClean="0">
                <a:effectLst>
                  <a:outerShdw blurRad="38100" dist="38100" dir="2700000" algn="tl">
                    <a:srgbClr val="000000">
                      <a:alpha val="43137"/>
                    </a:srgbClr>
                  </a:outerShdw>
                </a:effectLst>
                <a:latin typeface="+mj-lt"/>
              </a:rPr>
              <a:t>ord</a:t>
            </a:r>
            <a:r>
              <a:rPr lang="en-US" sz="3200" dirty="0" smtClean="0">
                <a:effectLst>
                  <a:outerShdw blurRad="38100" dist="38100" dir="2700000" algn="tl">
                    <a:srgbClr val="000000">
                      <a:alpha val="43137"/>
                    </a:srgbClr>
                  </a:outerShdw>
                </a:effectLst>
                <a:latin typeface="+mj-lt"/>
              </a:rPr>
              <a:t>; </a:t>
            </a:r>
          </a:p>
          <a:p>
            <a:r>
              <a:rPr lang="en-US" sz="3200" dirty="0" smtClean="0">
                <a:effectLst>
                  <a:outerShdw blurRad="38100" dist="38100" dir="2700000" algn="tl">
                    <a:srgbClr val="000000">
                      <a:alpha val="43137"/>
                    </a:srgbClr>
                  </a:outerShdw>
                </a:effectLst>
                <a:latin typeface="+mj-lt"/>
              </a:rPr>
              <a:t>Make straight in the desert </a:t>
            </a:r>
          </a:p>
          <a:p>
            <a:r>
              <a:rPr lang="en-US" sz="3200" dirty="0" smtClean="0">
                <a:effectLst>
                  <a:outerShdw blurRad="38100" dist="38100" dir="2700000" algn="tl">
                    <a:srgbClr val="000000">
                      <a:alpha val="43137"/>
                    </a:srgbClr>
                  </a:outerShdw>
                </a:effectLst>
                <a:latin typeface="+mj-lt"/>
              </a:rPr>
              <a:t>A highway for our God."</a:t>
            </a:r>
            <a:endParaRPr lang="en-US" sz="3200" dirty="0">
              <a:effectLst>
                <a:outerShdw blurRad="38100" dist="38100" dir="2700000" algn="tl">
                  <a:srgbClr val="000000">
                    <a:alpha val="43137"/>
                  </a:srgbClr>
                </a:outerShdw>
              </a:effectLst>
              <a:latin typeface="+mj-lt"/>
            </a:endParaRPr>
          </a:p>
        </p:txBody>
      </p:sp>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par>
                          <p:cTn id="14" fill="hold">
                            <p:stCondLst>
                              <p:cond delay="500"/>
                            </p:stCondLst>
                            <p:childTnLst>
                              <p:par>
                                <p:cTn id="15" presetID="53" presetClass="entr" presetSubtype="0"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4">
                                            <p:txEl>
                                              <p:pRg st="1" end="1"/>
                                            </p:txEl>
                                          </p:spTgt>
                                        </p:tgtEl>
                                      </p:cBhvr>
                                    </p:animEffect>
                                  </p:childTnLst>
                                </p:cTn>
                              </p:par>
                            </p:childTnLst>
                          </p:cTn>
                        </p:par>
                        <p:par>
                          <p:cTn id="20" fill="hold">
                            <p:stCondLst>
                              <p:cond delay="1000"/>
                            </p:stCondLst>
                            <p:childTnLst>
                              <p:par>
                                <p:cTn id="21" presetID="53" presetClass="entr" presetSubtype="0"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4">
                                            <p:txEl>
                                              <p:pRg st="2" end="2"/>
                                            </p:txEl>
                                          </p:spTgt>
                                        </p:tgtEl>
                                      </p:cBhvr>
                                    </p:animEffect>
                                  </p:childTnLst>
                                </p:cTn>
                              </p:par>
                            </p:childTnLst>
                          </p:cTn>
                        </p:par>
                        <p:par>
                          <p:cTn id="26" fill="hold">
                            <p:stCondLst>
                              <p:cond delay="1500"/>
                            </p:stCondLst>
                            <p:childTnLst>
                              <p:par>
                                <p:cTn id="27" presetID="53" presetClass="entr" presetSubtype="0" fill="hold" nodeType="after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2246769"/>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mj-lt"/>
              </a:rPr>
              <a:t>IMPORTANT NOTICE: If you are one of hundreds of parachuting enthusiasts who bought our Easy Sky Diving book, please make the following correction: on page 8, line 7, the words "state zip code" should have read "pull rip cord."</a:t>
            </a:r>
            <a:endParaRPr lang="en-US" sz="2800"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457200" y="3090577"/>
            <a:ext cx="8229600" cy="1384995"/>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mj-lt"/>
              </a:rPr>
              <a:t>Apology: I originally wrote, "Woodrow Wilson's wife grazed sheep on front lawn of the White House." I'm sorry that typesetting inadvertently left out the word "sheep."</a:t>
            </a:r>
            <a:endParaRPr lang="en-US" sz="2800" dirty="0">
              <a:solidFill>
                <a:schemeClr val="bg1"/>
              </a:solidFill>
              <a:effectLst>
                <a:outerShdw blurRad="38100" dist="38100" dir="2700000" algn="tl">
                  <a:srgbClr val="000000">
                    <a:alpha val="43137"/>
                  </a:srgbClr>
                </a:outerShdw>
              </a:effectLst>
              <a:latin typeface="+mj-lt"/>
            </a:endParaRPr>
          </a:p>
        </p:txBody>
      </p:sp>
      <p:sp>
        <p:nvSpPr>
          <p:cNvPr id="6" name="TextBox 5"/>
          <p:cNvSpPr txBox="1"/>
          <p:nvPr/>
        </p:nvSpPr>
        <p:spPr>
          <a:xfrm>
            <a:off x="457200" y="4432518"/>
            <a:ext cx="8229600" cy="1815882"/>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mj-lt"/>
              </a:rPr>
              <a:t>In one edition of today's Food Section, an inaccurate number of jalapeno peppers was given for Jeanette Crowley's South-western chicken salad recipe. The recipe should call for 2, not 21, jalapeno peppers.</a:t>
            </a:r>
            <a:endParaRPr lang="en-US" sz="28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
                                            <p:txEl>
                                              <p:pRg st="0" end="0"/>
                                            </p:txEl>
                                          </p:spTgt>
                                        </p:tgtEl>
                                      </p:cBhvr>
                                    </p:animEffect>
                                  </p:childTnLst>
                                </p:cTn>
                              </p:par>
                            </p:childTnLst>
                          </p:cTn>
                        </p:par>
                        <p:par>
                          <p:cTn id="21" fill="hold">
                            <p:stCondLst>
                              <p:cond delay="500"/>
                            </p:stCondLst>
                            <p:childTnLst>
                              <p:par>
                                <p:cTn id="22" presetID="9" presetClass="emph" presetSubtype="0" grpId="0" nodeType="afterEffect">
                                  <p:stCondLst>
                                    <p:cond delay="0"/>
                                  </p:stCondLst>
                                  <p:childTnLst>
                                    <p:set>
                                      <p:cBhvr rctx="PPT">
                                        <p:cTn id="23" dur="indefinite"/>
                                        <p:tgtEl>
                                          <p:spTgt spid="4">
                                            <p:txEl>
                                              <p:pRg st="0" end="0"/>
                                            </p:txEl>
                                          </p:spTgt>
                                        </p:tgtEl>
                                        <p:attrNameLst>
                                          <p:attrName>style.opacity</p:attrName>
                                        </p:attrNameLst>
                                      </p:cBhvr>
                                      <p:to>
                                        <p:strVal val="0.5"/>
                                      </p:to>
                                    </p:set>
                                    <p:animEffect filter="image" prLst="opacity: 0.5">
                                      <p:cBhvr rctx="IE">
                                        <p:cTn id="24" dur="indefinite"/>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6">
                                            <p:txEl>
                                              <p:pRg st="0" end="0"/>
                                            </p:txEl>
                                          </p:spTgt>
                                        </p:tgtEl>
                                      </p:cBhvr>
                                    </p:animEffect>
                                  </p:childTnLst>
                                </p:cTn>
                              </p:par>
                            </p:childTnLst>
                          </p:cTn>
                        </p:par>
                        <p:par>
                          <p:cTn id="32" fill="hold">
                            <p:stCondLst>
                              <p:cond delay="500"/>
                            </p:stCondLst>
                            <p:childTnLst>
                              <p:par>
                                <p:cTn id="33" presetID="9" presetClass="emph" presetSubtype="0" grpId="0" nodeType="afterEffect">
                                  <p:stCondLst>
                                    <p:cond delay="0"/>
                                  </p:stCondLst>
                                  <p:childTnLst>
                                    <p:set>
                                      <p:cBhvr rctx="PPT">
                                        <p:cTn id="34" dur="indefinite"/>
                                        <p:tgtEl>
                                          <p:spTgt spid="5">
                                            <p:txEl>
                                              <p:pRg st="0" end="0"/>
                                            </p:txEl>
                                          </p:spTgt>
                                        </p:tgtEl>
                                        <p:attrNameLst>
                                          <p:attrName>style.opacity</p:attrName>
                                        </p:attrNameLst>
                                      </p:cBhvr>
                                      <p:to>
                                        <p:strVal val="0.5"/>
                                      </p:to>
                                    </p:set>
                                    <p:animEffect filter="image" prLst="opacity: 0.5">
                                      <p:cBhvr rctx="IE">
                                        <p:cTn id="35" dur="indefinite"/>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1" grpId="0"/>
      <p:bldP spid="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3124200" cy="1077218"/>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mj-lt"/>
              </a:rPr>
              <a:t>Hebrew reckoning</a:t>
            </a:r>
          </a:p>
          <a:p>
            <a:pPr algn="ctr"/>
            <a:r>
              <a:rPr lang="en-US" sz="3200" dirty="0" smtClean="0">
                <a:effectLst>
                  <a:outerShdw blurRad="38100" dist="38100" dir="2700000" algn="tl">
                    <a:srgbClr val="000000">
                      <a:alpha val="43137"/>
                    </a:srgbClr>
                  </a:outerShdw>
                </a:effectLst>
                <a:latin typeface="+mj-lt"/>
              </a:rPr>
              <a:t>(Synoptic Gospels)</a:t>
            </a:r>
            <a:endParaRPr lang="en-US" sz="3200" dirty="0">
              <a:effectLst>
                <a:outerShdw blurRad="38100" dist="38100" dir="2700000" algn="tl">
                  <a:srgbClr val="000000">
                    <a:alpha val="43137"/>
                  </a:srgbClr>
                </a:outerShdw>
              </a:effectLst>
              <a:latin typeface="+mj-lt"/>
            </a:endParaRPr>
          </a:p>
        </p:txBody>
      </p:sp>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5029200" y="914400"/>
            <a:ext cx="3124200" cy="1077218"/>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mj-lt"/>
              </a:rPr>
              <a:t>Roman reckoning</a:t>
            </a:r>
          </a:p>
          <a:p>
            <a:pPr algn="ctr"/>
            <a:r>
              <a:rPr lang="en-US" sz="3200" dirty="0" smtClean="0">
                <a:effectLst>
                  <a:outerShdw blurRad="38100" dist="38100" dir="2700000" algn="tl">
                    <a:srgbClr val="000000">
                      <a:alpha val="43137"/>
                    </a:srgbClr>
                  </a:outerShdw>
                </a:effectLst>
                <a:latin typeface="+mj-lt"/>
              </a:rPr>
              <a:t>(Gospel of John)</a:t>
            </a:r>
            <a:endParaRPr lang="en-US" sz="3200" dirty="0">
              <a:effectLst>
                <a:outerShdw blurRad="38100" dist="38100" dir="2700000" algn="tl">
                  <a:srgbClr val="000000">
                    <a:alpha val="43137"/>
                  </a:srgbClr>
                </a:outerShdw>
              </a:effectLst>
              <a:latin typeface="+mj-lt"/>
            </a:endParaRPr>
          </a:p>
        </p:txBody>
      </p:sp>
      <p:sp>
        <p:nvSpPr>
          <p:cNvPr id="6" name="TextBox 5"/>
          <p:cNvSpPr txBox="1"/>
          <p:nvPr/>
        </p:nvSpPr>
        <p:spPr>
          <a:xfrm>
            <a:off x="457200" y="1981200"/>
            <a:ext cx="33528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1</a:t>
            </a:r>
            <a:r>
              <a:rPr lang="en-US" sz="3200" baseline="30000" dirty="0" smtClean="0">
                <a:solidFill>
                  <a:schemeClr val="bg1"/>
                </a:solidFill>
                <a:effectLst>
                  <a:outerShdw blurRad="38100" dist="38100" dir="2700000" algn="tl">
                    <a:srgbClr val="000000">
                      <a:alpha val="43137"/>
                    </a:srgbClr>
                  </a:outerShdw>
                </a:effectLst>
                <a:latin typeface="AR ESSENCE" pitchFamily="2" charset="0"/>
              </a:rPr>
              <a:t>st</a:t>
            </a:r>
            <a:r>
              <a:rPr lang="en-US" sz="3200" dirty="0" smtClean="0">
                <a:solidFill>
                  <a:schemeClr val="bg1"/>
                </a:solidFill>
                <a:effectLst>
                  <a:outerShdw blurRad="38100" dist="38100" dir="2700000" algn="tl">
                    <a:srgbClr val="000000">
                      <a:alpha val="43137"/>
                    </a:srgbClr>
                  </a:outerShdw>
                </a:effectLst>
                <a:latin typeface="AR ESSENCE" pitchFamily="2" charset="0"/>
              </a:rPr>
              <a:t> hour = 6 a.m.</a:t>
            </a:r>
            <a:endParaRPr lang="en-US" sz="3200" dirty="0" err="1">
              <a:solidFill>
                <a:schemeClr val="bg1"/>
              </a:solidFill>
              <a:effectLst>
                <a:outerShdw blurRad="38100" dist="38100" dir="2700000" algn="tl">
                  <a:srgbClr val="000000">
                    <a:alpha val="43137"/>
                  </a:srgbClr>
                </a:outerShdw>
              </a:effectLst>
              <a:latin typeface="AR ESSENCE" pitchFamily="2" charset="0"/>
            </a:endParaRPr>
          </a:p>
        </p:txBody>
      </p:sp>
      <p:sp>
        <p:nvSpPr>
          <p:cNvPr id="7" name="TextBox 6"/>
          <p:cNvSpPr txBox="1"/>
          <p:nvPr/>
        </p:nvSpPr>
        <p:spPr>
          <a:xfrm>
            <a:off x="457200" y="2539425"/>
            <a:ext cx="33528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3</a:t>
            </a:r>
            <a:r>
              <a:rPr lang="en-US" sz="3200" baseline="30000" dirty="0" smtClean="0">
                <a:solidFill>
                  <a:schemeClr val="bg1"/>
                </a:solidFill>
                <a:effectLst>
                  <a:outerShdw blurRad="38100" dist="38100" dir="2700000" algn="tl">
                    <a:srgbClr val="000000">
                      <a:alpha val="43137"/>
                    </a:srgbClr>
                  </a:outerShdw>
                </a:effectLst>
                <a:latin typeface="AR ESSENCE" pitchFamily="2" charset="0"/>
              </a:rPr>
              <a:t>rd</a:t>
            </a:r>
            <a:r>
              <a:rPr lang="en-US" sz="3200" dirty="0" smtClean="0">
                <a:solidFill>
                  <a:schemeClr val="bg1"/>
                </a:solidFill>
                <a:effectLst>
                  <a:outerShdw blurRad="38100" dist="38100" dir="2700000" algn="tl">
                    <a:srgbClr val="000000">
                      <a:alpha val="43137"/>
                    </a:srgbClr>
                  </a:outerShdw>
                </a:effectLst>
                <a:latin typeface="AR ESSENCE" pitchFamily="2" charset="0"/>
              </a:rPr>
              <a:t> hour = 9 a.m.</a:t>
            </a:r>
            <a:endParaRPr lang="en-US" sz="3200" dirty="0" err="1">
              <a:solidFill>
                <a:schemeClr val="bg1"/>
              </a:solidFill>
              <a:effectLst>
                <a:outerShdw blurRad="38100" dist="38100" dir="2700000" algn="tl">
                  <a:srgbClr val="000000">
                    <a:alpha val="43137"/>
                  </a:srgbClr>
                </a:outerShdw>
              </a:effectLst>
              <a:latin typeface="AR ESSENCE" pitchFamily="2" charset="0"/>
            </a:endParaRPr>
          </a:p>
        </p:txBody>
      </p:sp>
      <p:sp>
        <p:nvSpPr>
          <p:cNvPr id="8" name="TextBox 7"/>
          <p:cNvSpPr txBox="1"/>
          <p:nvPr/>
        </p:nvSpPr>
        <p:spPr>
          <a:xfrm>
            <a:off x="457200" y="3072825"/>
            <a:ext cx="33528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10</a:t>
            </a:r>
            <a:r>
              <a:rPr lang="en-US" sz="3200" baseline="30000" dirty="0" smtClean="0">
                <a:solidFill>
                  <a:schemeClr val="bg1"/>
                </a:solidFill>
                <a:effectLst>
                  <a:outerShdw blurRad="38100" dist="38100" dir="2700000" algn="tl">
                    <a:srgbClr val="000000">
                      <a:alpha val="43137"/>
                    </a:srgbClr>
                  </a:outerShdw>
                </a:effectLst>
                <a:latin typeface="AR ESSENCE" pitchFamily="2" charset="0"/>
              </a:rPr>
              <a:t>th</a:t>
            </a:r>
            <a:r>
              <a:rPr lang="en-US" sz="3200" dirty="0" smtClean="0">
                <a:solidFill>
                  <a:schemeClr val="bg1"/>
                </a:solidFill>
                <a:effectLst>
                  <a:outerShdw blurRad="38100" dist="38100" dir="2700000" algn="tl">
                    <a:srgbClr val="000000">
                      <a:alpha val="43137"/>
                    </a:srgbClr>
                  </a:outerShdw>
                </a:effectLst>
                <a:latin typeface="AR ESSENCE" pitchFamily="2" charset="0"/>
              </a:rPr>
              <a:t> hour = 4 p.m.</a:t>
            </a:r>
            <a:endParaRPr lang="en-US" sz="3200" dirty="0" err="1">
              <a:solidFill>
                <a:schemeClr val="bg1"/>
              </a:solidFill>
              <a:effectLst>
                <a:outerShdw blurRad="38100" dist="38100" dir="2700000" algn="tl">
                  <a:srgbClr val="000000">
                    <a:alpha val="43137"/>
                  </a:srgbClr>
                </a:outerShdw>
              </a:effectLst>
              <a:latin typeface="AR ESSENCE" pitchFamily="2" charset="0"/>
            </a:endParaRPr>
          </a:p>
        </p:txBody>
      </p:sp>
      <p:sp>
        <p:nvSpPr>
          <p:cNvPr id="9" name="TextBox 8"/>
          <p:cNvSpPr txBox="1"/>
          <p:nvPr/>
        </p:nvSpPr>
        <p:spPr>
          <a:xfrm>
            <a:off x="5105400" y="1981200"/>
            <a:ext cx="33528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1</a:t>
            </a:r>
            <a:r>
              <a:rPr lang="en-US" sz="3200" baseline="30000" dirty="0" smtClean="0">
                <a:solidFill>
                  <a:schemeClr val="bg1"/>
                </a:solidFill>
                <a:effectLst>
                  <a:outerShdw blurRad="38100" dist="38100" dir="2700000" algn="tl">
                    <a:srgbClr val="000000">
                      <a:alpha val="43137"/>
                    </a:srgbClr>
                  </a:outerShdw>
                </a:effectLst>
                <a:latin typeface="AR ESSENCE" pitchFamily="2" charset="0"/>
              </a:rPr>
              <a:t>st</a:t>
            </a:r>
            <a:r>
              <a:rPr lang="en-US" sz="3200" dirty="0" smtClean="0">
                <a:solidFill>
                  <a:schemeClr val="bg1"/>
                </a:solidFill>
                <a:effectLst>
                  <a:outerShdw blurRad="38100" dist="38100" dir="2700000" algn="tl">
                    <a:srgbClr val="000000">
                      <a:alpha val="43137"/>
                    </a:srgbClr>
                  </a:outerShdw>
                </a:effectLst>
                <a:latin typeface="AR ESSENCE" pitchFamily="2" charset="0"/>
              </a:rPr>
              <a:t> hour = 1 a.m.</a:t>
            </a:r>
            <a:endParaRPr lang="en-US" sz="3200" dirty="0" err="1">
              <a:solidFill>
                <a:schemeClr val="bg1"/>
              </a:solidFill>
              <a:effectLst>
                <a:outerShdw blurRad="38100" dist="38100" dir="2700000" algn="tl">
                  <a:srgbClr val="000000">
                    <a:alpha val="43137"/>
                  </a:srgbClr>
                </a:outerShdw>
              </a:effectLst>
              <a:latin typeface="AR ESSENCE" pitchFamily="2" charset="0"/>
            </a:endParaRPr>
          </a:p>
        </p:txBody>
      </p:sp>
      <p:sp>
        <p:nvSpPr>
          <p:cNvPr id="10" name="TextBox 9"/>
          <p:cNvSpPr txBox="1"/>
          <p:nvPr/>
        </p:nvSpPr>
        <p:spPr>
          <a:xfrm>
            <a:off x="5105400" y="2539425"/>
            <a:ext cx="33528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3</a:t>
            </a:r>
            <a:r>
              <a:rPr lang="en-US" sz="3200" baseline="30000" dirty="0" smtClean="0">
                <a:solidFill>
                  <a:schemeClr val="bg1"/>
                </a:solidFill>
                <a:effectLst>
                  <a:outerShdw blurRad="38100" dist="38100" dir="2700000" algn="tl">
                    <a:srgbClr val="000000">
                      <a:alpha val="43137"/>
                    </a:srgbClr>
                  </a:outerShdw>
                </a:effectLst>
                <a:latin typeface="AR ESSENCE" pitchFamily="2" charset="0"/>
              </a:rPr>
              <a:t>rd</a:t>
            </a:r>
            <a:r>
              <a:rPr lang="en-US" sz="3200" dirty="0" smtClean="0">
                <a:solidFill>
                  <a:schemeClr val="bg1"/>
                </a:solidFill>
                <a:effectLst>
                  <a:outerShdw blurRad="38100" dist="38100" dir="2700000" algn="tl">
                    <a:srgbClr val="000000">
                      <a:alpha val="43137"/>
                    </a:srgbClr>
                  </a:outerShdw>
                </a:effectLst>
                <a:latin typeface="AR ESSENCE" pitchFamily="2" charset="0"/>
              </a:rPr>
              <a:t> hour = 3 a.m.</a:t>
            </a:r>
            <a:endParaRPr lang="en-US" sz="3200" dirty="0" err="1">
              <a:solidFill>
                <a:schemeClr val="bg1"/>
              </a:solidFill>
              <a:effectLst>
                <a:outerShdw blurRad="38100" dist="38100" dir="2700000" algn="tl">
                  <a:srgbClr val="000000">
                    <a:alpha val="43137"/>
                  </a:srgbClr>
                </a:outerShdw>
              </a:effectLst>
              <a:latin typeface="AR ESSENCE" pitchFamily="2" charset="0"/>
            </a:endParaRPr>
          </a:p>
        </p:txBody>
      </p:sp>
      <p:sp>
        <p:nvSpPr>
          <p:cNvPr id="12" name="TextBox 11"/>
          <p:cNvSpPr txBox="1"/>
          <p:nvPr/>
        </p:nvSpPr>
        <p:spPr>
          <a:xfrm>
            <a:off x="5105400" y="3072825"/>
            <a:ext cx="33528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10</a:t>
            </a:r>
            <a:r>
              <a:rPr lang="en-US" sz="3200" baseline="30000" dirty="0" smtClean="0">
                <a:solidFill>
                  <a:schemeClr val="bg1"/>
                </a:solidFill>
                <a:effectLst>
                  <a:outerShdw blurRad="38100" dist="38100" dir="2700000" algn="tl">
                    <a:srgbClr val="000000">
                      <a:alpha val="43137"/>
                    </a:srgbClr>
                  </a:outerShdw>
                </a:effectLst>
                <a:latin typeface="AR ESSENCE" pitchFamily="2" charset="0"/>
              </a:rPr>
              <a:t>th</a:t>
            </a:r>
            <a:r>
              <a:rPr lang="en-US" sz="3200" dirty="0" smtClean="0">
                <a:solidFill>
                  <a:schemeClr val="bg1"/>
                </a:solidFill>
                <a:effectLst>
                  <a:outerShdw blurRad="38100" dist="38100" dir="2700000" algn="tl">
                    <a:srgbClr val="000000">
                      <a:alpha val="43137"/>
                    </a:srgbClr>
                  </a:outerShdw>
                </a:effectLst>
                <a:latin typeface="AR ESSENCE" pitchFamily="2" charset="0"/>
              </a:rPr>
              <a:t> hour = 10 a.m.</a:t>
            </a:r>
            <a:endParaRPr lang="en-US" sz="3200" dirty="0" err="1">
              <a:solidFill>
                <a:schemeClr val="bg1"/>
              </a:solidFill>
              <a:effectLst>
                <a:outerShdw blurRad="38100" dist="38100" dir="2700000" algn="tl">
                  <a:srgbClr val="000000">
                    <a:alpha val="43137"/>
                  </a:srgbClr>
                </a:outerShdw>
              </a:effectLst>
              <a:latin typeface="AR ESSENCE"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par>
                                <p:cTn id="14" presetID="53"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4">
                                            <p:txEl>
                                              <p:pRg st="1" end="1"/>
                                            </p:txEl>
                                          </p:spTgt>
                                        </p:tgtEl>
                                      </p:cBhvr>
                                    </p:animEffect>
                                  </p:childTnLst>
                                </p:cTn>
                              </p:par>
                            </p:childTnLst>
                          </p:cTn>
                        </p:par>
                        <p:par>
                          <p:cTn id="19" fill="hold">
                            <p:stCondLst>
                              <p:cond delay="500"/>
                            </p:stCondLst>
                            <p:childTnLst>
                              <p:par>
                                <p:cTn id="20" presetID="53" presetClass="entr" presetSubtype="0" fill="hold"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5">
                                            <p:txEl>
                                              <p:pRg st="0" end="0"/>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p:cTn id="2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5">
                                            <p:txEl>
                                              <p:pRg st="1" end="1"/>
                                            </p:txEl>
                                          </p:spTgt>
                                        </p:tgtEl>
                                      </p:cBhvr>
                                    </p:animEffect>
                                  </p:childTnLst>
                                </p:cTn>
                              </p:par>
                            </p:childTnLst>
                          </p:cTn>
                        </p:par>
                        <p:par>
                          <p:cTn id="30" fill="hold">
                            <p:stCondLst>
                              <p:cond delay="1000"/>
                            </p:stCondLst>
                            <p:childTnLst>
                              <p:par>
                                <p:cTn id="31" presetID="53"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1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2000"/>
                            </p:stCondLst>
                            <p:childTnLst>
                              <p:par>
                                <p:cTn id="43" presetID="53"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500"/>
                            </p:stCondLst>
                            <p:childTnLst>
                              <p:par>
                                <p:cTn id="56" presetID="53"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childTnLst>
                          </p:cTn>
                        </p:par>
                        <p:par>
                          <p:cTn id="61" fill="hold">
                            <p:stCondLst>
                              <p:cond delay="1000"/>
                            </p:stCondLst>
                            <p:childTnLst>
                              <p:par>
                                <p:cTn id="62" presetID="53"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P spid="8" grpId="0"/>
      <p:bldP spid="9"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4031873"/>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C. H. Spurgeon ~ </a:t>
            </a:r>
            <a:r>
              <a:rPr lang="en-US" sz="3200" dirty="0" smtClean="0">
                <a:solidFill>
                  <a:schemeClr val="bg1"/>
                </a:solidFill>
                <a:effectLst>
                  <a:outerShdw blurRad="38100" dist="38100" dir="2700000" algn="tl">
                    <a:srgbClr val="000000">
                      <a:alpha val="43137"/>
                    </a:srgbClr>
                  </a:outerShdw>
                </a:effectLst>
                <a:latin typeface="+mj-lt"/>
              </a:rPr>
              <a:t>"Grace does not run in the blood, and regeneration is not of blood nor of birth, yet it doth very frequently—I was about to say almost always—happen that God, by means of one of a household draws the rest to Himself. He calls an individual, and then uses him to be a sort of spiritual decoy to bring the rest of the family into the gospel net."</a:t>
            </a:r>
            <a:endParaRPr lang="en-US" sz="3200"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384995"/>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mj-lt"/>
              </a:rPr>
              <a:t>The marriage of Miss Freda van </a:t>
            </a:r>
            <a:r>
              <a:rPr lang="en-US" sz="2800" dirty="0" err="1" smtClean="0">
                <a:solidFill>
                  <a:schemeClr val="bg1"/>
                </a:solidFill>
                <a:effectLst>
                  <a:outerShdw blurRad="38100" dist="38100" dir="2700000" algn="tl">
                    <a:srgbClr val="000000">
                      <a:alpha val="43137"/>
                    </a:srgbClr>
                  </a:outerShdw>
                </a:effectLst>
                <a:latin typeface="+mj-lt"/>
              </a:rPr>
              <a:t>Amburg</a:t>
            </a:r>
            <a:r>
              <a:rPr lang="en-US" sz="2800" dirty="0" smtClean="0">
                <a:solidFill>
                  <a:schemeClr val="bg1"/>
                </a:solidFill>
                <a:effectLst>
                  <a:outerShdw blurRad="38100" dist="38100" dir="2700000" algn="tl">
                    <a:srgbClr val="000000">
                      <a:alpha val="43137"/>
                    </a:srgbClr>
                  </a:outerShdw>
                </a:effectLst>
                <a:latin typeface="+mj-lt"/>
              </a:rPr>
              <a:t> and Willie </a:t>
            </a:r>
            <a:r>
              <a:rPr lang="en-US" sz="2800" dirty="0" err="1" smtClean="0">
                <a:solidFill>
                  <a:schemeClr val="bg1"/>
                </a:solidFill>
                <a:effectLst>
                  <a:outerShdw blurRad="38100" dist="38100" dir="2700000" algn="tl">
                    <a:srgbClr val="000000">
                      <a:alpha val="43137"/>
                    </a:srgbClr>
                  </a:outerShdw>
                </a:effectLst>
                <a:latin typeface="+mj-lt"/>
              </a:rPr>
              <a:t>Branton</a:t>
            </a:r>
            <a:r>
              <a:rPr lang="en-US" sz="2800" dirty="0" smtClean="0">
                <a:solidFill>
                  <a:schemeClr val="bg1"/>
                </a:solidFill>
                <a:effectLst>
                  <a:outerShdw blurRad="38100" dist="38100" dir="2700000" algn="tl">
                    <a:srgbClr val="000000">
                      <a:alpha val="43137"/>
                    </a:srgbClr>
                  </a:outerShdw>
                </a:effectLst>
                <a:latin typeface="+mj-lt"/>
              </a:rPr>
              <a:t>, which was announced in this paper a few weeks ago, was a mistake which we wish to correct.</a:t>
            </a:r>
            <a:endParaRPr lang="en-US" sz="2800"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TextBox 4"/>
          <p:cNvSpPr txBox="1"/>
          <p:nvPr/>
        </p:nvSpPr>
        <p:spPr>
          <a:xfrm>
            <a:off x="457200" y="2198792"/>
            <a:ext cx="8229600" cy="1384995"/>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mj-lt"/>
              </a:rPr>
              <a:t>It was incorrectly reported last Friday that today is T-shirt Appreciation Day. In fact, it is actually Teacher Appreciation Day.</a:t>
            </a:r>
            <a:endParaRPr lang="en-US" sz="2800" dirty="0">
              <a:solidFill>
                <a:schemeClr val="bg1"/>
              </a:solidFill>
              <a:effectLst>
                <a:outerShdw blurRad="38100" dist="38100" dir="2700000" algn="tl">
                  <a:srgbClr val="000000">
                    <a:alpha val="43137"/>
                  </a:srgbClr>
                </a:outerShdw>
              </a:effectLst>
              <a:latin typeface="+mj-lt"/>
            </a:endParaRPr>
          </a:p>
        </p:txBody>
      </p:sp>
      <p:sp>
        <p:nvSpPr>
          <p:cNvPr id="6" name="TextBox 5"/>
          <p:cNvSpPr txBox="1"/>
          <p:nvPr/>
        </p:nvSpPr>
        <p:spPr>
          <a:xfrm>
            <a:off x="457200" y="3532496"/>
            <a:ext cx="8229600" cy="1815882"/>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mj-lt"/>
              </a:rPr>
              <a:t>Our newspaper carried the notice last week that Mr. Oscar </a:t>
            </a:r>
            <a:r>
              <a:rPr lang="en-US" sz="2800" dirty="0" err="1" smtClean="0">
                <a:solidFill>
                  <a:schemeClr val="bg1"/>
                </a:solidFill>
                <a:effectLst>
                  <a:outerShdw blurRad="38100" dist="38100" dir="2700000" algn="tl">
                    <a:srgbClr val="000000">
                      <a:alpha val="43137"/>
                    </a:srgbClr>
                  </a:outerShdw>
                </a:effectLst>
                <a:latin typeface="+mj-lt"/>
              </a:rPr>
              <a:t>Hoffnagle</a:t>
            </a:r>
            <a:r>
              <a:rPr lang="en-US" sz="2800" dirty="0" smtClean="0">
                <a:solidFill>
                  <a:schemeClr val="bg1"/>
                </a:solidFill>
                <a:effectLst>
                  <a:outerShdw blurRad="38100" dist="38100" dir="2700000" algn="tl">
                    <a:srgbClr val="000000">
                      <a:alpha val="43137"/>
                    </a:srgbClr>
                  </a:outerShdw>
                </a:effectLst>
                <a:latin typeface="+mj-lt"/>
              </a:rPr>
              <a:t> is a defective on the police farce. This was a typographical error. Mr. </a:t>
            </a:r>
            <a:r>
              <a:rPr lang="en-US" sz="2800" dirty="0" err="1" smtClean="0">
                <a:solidFill>
                  <a:schemeClr val="bg1"/>
                </a:solidFill>
                <a:effectLst>
                  <a:outerShdw blurRad="38100" dist="38100" dir="2700000" algn="tl">
                    <a:srgbClr val="000000">
                      <a:alpha val="43137"/>
                    </a:srgbClr>
                  </a:outerShdw>
                </a:effectLst>
                <a:latin typeface="+mj-lt"/>
              </a:rPr>
              <a:t>Hoffnagle</a:t>
            </a:r>
            <a:r>
              <a:rPr lang="en-US" sz="2800" dirty="0" smtClean="0">
                <a:solidFill>
                  <a:schemeClr val="bg1"/>
                </a:solidFill>
                <a:effectLst>
                  <a:outerShdw blurRad="38100" dist="38100" dir="2700000" algn="tl">
                    <a:srgbClr val="000000">
                      <a:alpha val="43137"/>
                    </a:srgbClr>
                  </a:outerShdw>
                </a:effectLst>
                <a:latin typeface="+mj-lt"/>
              </a:rPr>
              <a:t> is, of course, a detective on the police farce.</a:t>
            </a:r>
            <a:endParaRPr lang="en-US" sz="28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childTnLst>
                          </p:cTn>
                        </p:par>
                        <p:par>
                          <p:cTn id="8" fill="hold">
                            <p:stCondLst>
                              <p:cond delay="0"/>
                            </p:stCondLst>
                            <p:childTnLst>
                              <p:par>
                                <p:cTn id="9" presetID="16" presetClass="entr" presetSubtype="26"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Horizont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5">
                                            <p:txEl>
                                              <p:pRg st="0" end="0"/>
                                            </p:txEl>
                                          </p:spTgt>
                                        </p:tgtEl>
                                      </p:cBhvr>
                                    </p:animEffect>
                                  </p:childTnLst>
                                </p:cTn>
                              </p:par>
                            </p:childTnLst>
                          </p:cTn>
                        </p:par>
                        <p:par>
                          <p:cTn id="19" fill="hold">
                            <p:stCondLst>
                              <p:cond delay="500"/>
                            </p:stCondLst>
                            <p:childTnLst>
                              <p:par>
                                <p:cTn id="20" presetID="9" presetClass="emph" presetSubtype="0" grpId="0" nodeType="afterEffect">
                                  <p:stCondLst>
                                    <p:cond delay="0"/>
                                  </p:stCondLst>
                                  <p:childTnLst>
                                    <p:set>
                                      <p:cBhvr rctx="PPT">
                                        <p:cTn id="21" dur="indefinite"/>
                                        <p:tgtEl>
                                          <p:spTgt spid="4">
                                            <p:txEl>
                                              <p:pRg st="0" end="0"/>
                                            </p:txEl>
                                          </p:spTgt>
                                        </p:tgtEl>
                                        <p:attrNameLst>
                                          <p:attrName>style.opacity</p:attrName>
                                        </p:attrNameLst>
                                      </p:cBhvr>
                                      <p:to>
                                        <p:strVal val="0.5"/>
                                      </p:to>
                                    </p:set>
                                    <p:animEffect filter="image" prLst="opacity: 0.5">
                                      <p:cBhvr rctx="IE">
                                        <p:cTn id="22" dur="indefinite"/>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6">
                                            <p:txEl>
                                              <p:pRg st="0" end="0"/>
                                            </p:txEl>
                                          </p:spTgt>
                                        </p:tgtEl>
                                      </p:cBhvr>
                                    </p:animEffect>
                                  </p:childTnLst>
                                </p:cTn>
                              </p:par>
                            </p:childTnLst>
                          </p:cTn>
                        </p:par>
                        <p:par>
                          <p:cTn id="30" fill="hold">
                            <p:stCondLst>
                              <p:cond delay="500"/>
                            </p:stCondLst>
                            <p:childTnLst>
                              <p:par>
                                <p:cTn id="31" presetID="9" presetClass="emph" presetSubtype="0" grpId="0" nodeType="afterEffect">
                                  <p:stCondLst>
                                    <p:cond delay="0"/>
                                  </p:stCondLst>
                                  <p:childTnLst>
                                    <p:set>
                                      <p:cBhvr rctx="PPT">
                                        <p:cTn id="32" dur="indefinite"/>
                                        <p:tgtEl>
                                          <p:spTgt spid="5">
                                            <p:txEl>
                                              <p:pRg st="0" end="0"/>
                                            </p:txEl>
                                          </p:spTgt>
                                        </p:tgtEl>
                                        <p:attrNameLst>
                                          <p:attrName>style.opacity</p:attrName>
                                        </p:attrNameLst>
                                      </p:cBhvr>
                                      <p:to>
                                        <p:strVal val="0.5"/>
                                      </p:to>
                                    </p:set>
                                    <p:animEffect filter="image" prLst="opacity: 0.5">
                                      <p:cBhvr rctx="IE">
                                        <p:cTn id="33" dur="indefinite"/>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1" grpId="0"/>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Word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logos (</a:t>
            </a:r>
            <a:r>
              <a:rPr lang="en-US" sz="3200" b="1" dirty="0" smtClean="0">
                <a:effectLst>
                  <a:outerShdw blurRad="38100" dist="38100" dir="2700000" algn="tl">
                    <a:srgbClr val="000000">
                      <a:alpha val="43137"/>
                    </a:srgbClr>
                  </a:outerShdw>
                </a:effectLst>
                <a:latin typeface="Greek" pitchFamily="34" charset="0"/>
              </a:rPr>
              <a:t>logo"</a:t>
            </a:r>
            <a:r>
              <a:rPr lang="en-US" sz="3200" dirty="0" smtClean="0">
                <a:effectLst>
                  <a:outerShdw blurRad="38100" dist="38100" dir="2700000" algn="tl">
                    <a:srgbClr val="000000">
                      <a:alpha val="43137"/>
                    </a:srgbClr>
                  </a:outerShdw>
                </a:effectLst>
                <a:latin typeface="+mj-lt"/>
              </a:rPr>
              <a:t>)</a:t>
            </a:r>
            <a:endParaRPr lang="en-US" sz="3200" dirty="0">
              <a:effectLst>
                <a:outerShdw blurRad="38100" dist="38100" dir="2700000" algn="tl">
                  <a:srgbClr val="000000">
                    <a:alpha val="43137"/>
                  </a:srgbClr>
                </a:outerShdw>
              </a:effectLst>
              <a:latin typeface="+mj-lt"/>
            </a:endParaRPr>
          </a:p>
        </p:txBody>
      </p:sp>
      <p:sp>
        <p:nvSpPr>
          <p:cNvPr id="6" name="TextBox 5"/>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7" name="TextBox 6"/>
          <p:cNvSpPr txBox="1"/>
          <p:nvPr/>
        </p:nvSpPr>
        <p:spPr>
          <a:xfrm>
            <a:off x="685800" y="1447800"/>
            <a:ext cx="80010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mj-lt"/>
              </a:rPr>
              <a:t> A collection</a:t>
            </a:r>
            <a:endParaRPr lang="en-US" sz="3200" dirty="0">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NIV ~ </a:t>
            </a:r>
            <a:r>
              <a:rPr lang="en-US" sz="3200" dirty="0" smtClean="0">
                <a:effectLst>
                  <a:outerShdw blurRad="38100" dist="38100" dir="2700000" algn="tl">
                    <a:srgbClr val="000000">
                      <a:alpha val="43137"/>
                    </a:srgbClr>
                  </a:outerShdw>
                </a:effectLst>
                <a:latin typeface="+mj-lt"/>
              </a:rPr>
              <a:t>From the fullness of his grace we have all received one blessing after another.</a:t>
            </a:r>
            <a:endParaRPr lang="en-US" sz="3200" dirty="0">
              <a:effectLst>
                <a:outerShdw blurRad="38100" dist="38100" dir="2700000" algn="tl">
                  <a:srgbClr val="000000">
                    <a:alpha val="43137"/>
                  </a:srgbClr>
                </a:outerShdw>
              </a:effectLst>
              <a:latin typeface="+mj-lt"/>
            </a:endParaRPr>
          </a:p>
        </p:txBody>
      </p:sp>
      <p:sp>
        <p:nvSpPr>
          <p:cNvPr id="6" name="TextBox 5"/>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7" name="TextBox 6"/>
          <p:cNvSpPr txBox="1"/>
          <p:nvPr/>
        </p:nvSpPr>
        <p:spPr>
          <a:xfrm>
            <a:off x="457200" y="1879342"/>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NLT ~ </a:t>
            </a:r>
            <a:r>
              <a:rPr lang="en-US" sz="3200" dirty="0" smtClean="0">
                <a:effectLst>
                  <a:outerShdw blurRad="38100" dist="38100" dir="2700000" algn="tl">
                    <a:srgbClr val="000000">
                      <a:alpha val="43137"/>
                    </a:srgbClr>
                  </a:outerShdw>
                </a:effectLst>
                <a:latin typeface="+mj-lt"/>
              </a:rPr>
              <a:t>From his abundance we have all received one gracious blessing after another.</a:t>
            </a:r>
            <a:endParaRPr lang="en-US" sz="3200" dirty="0">
              <a:effectLst>
                <a:outerShdw blurRad="38100" dist="38100" dir="2700000" algn="tl">
                  <a:srgbClr val="000000">
                    <a:alpha val="43137"/>
                  </a:srgbClr>
                </a:outerShdw>
              </a:effectLst>
              <a:latin typeface="+mj-lt"/>
            </a:endParaRPr>
          </a:p>
        </p:txBody>
      </p:sp>
      <p:sp>
        <p:nvSpPr>
          <p:cNvPr id="8" name="TextBox 7"/>
          <p:cNvSpPr txBox="1"/>
          <p:nvPr/>
        </p:nvSpPr>
        <p:spPr>
          <a:xfrm>
            <a:off x="457200" y="2909566"/>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Message ~ </a:t>
            </a:r>
            <a:r>
              <a:rPr lang="en-US" sz="3200" dirty="0" smtClean="0">
                <a:effectLst>
                  <a:outerShdw blurRad="38100" dist="38100" dir="2700000" algn="tl">
                    <a:srgbClr val="000000">
                      <a:alpha val="43137"/>
                    </a:srgbClr>
                  </a:outerShdw>
                </a:effectLst>
                <a:latin typeface="+mj-lt"/>
              </a:rPr>
              <a:t>We all live off his generous bounty, gift after gift after gift.</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
                                            <p:txEl>
                                              <p:pRg st="0" end="0"/>
                                            </p:txEl>
                                          </p:spTgt>
                                        </p:tgtEl>
                                      </p:cBhvr>
                                    </p:animEffect>
                                  </p:childTnLst>
                                </p:cTn>
                              </p:par>
                            </p:childTnLst>
                          </p:cTn>
                        </p:par>
                        <p:par>
                          <p:cTn id="21" fill="hold">
                            <p:stCondLst>
                              <p:cond delay="500"/>
                            </p:stCondLst>
                            <p:childTnLst>
                              <p:par>
                                <p:cTn id="22" presetID="9" presetClass="emph" presetSubtype="0" grpId="0" nodeType="afterEffect">
                                  <p:stCondLst>
                                    <p:cond delay="0"/>
                                  </p:stCondLst>
                                  <p:childTnLst>
                                    <p:set>
                                      <p:cBhvr rctx="PPT">
                                        <p:cTn id="23" dur="indefinite"/>
                                        <p:tgtEl>
                                          <p:spTgt spid="4">
                                            <p:txEl>
                                              <p:pRg st="0" end="0"/>
                                            </p:txEl>
                                          </p:spTgt>
                                        </p:tgtEl>
                                        <p:attrNameLst>
                                          <p:attrName>style.opacity</p:attrName>
                                        </p:attrNameLst>
                                      </p:cBhvr>
                                      <p:to>
                                        <p:strVal val="0.5"/>
                                      </p:to>
                                    </p:set>
                                    <p:animEffect filter="image" prLst="opacity: 0.5">
                                      <p:cBhvr rctx="IE">
                                        <p:cTn id="24" dur="indefinite"/>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p:cTn id="2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8">
                                            <p:txEl>
                                              <p:pRg st="0" end="0"/>
                                            </p:txEl>
                                          </p:spTgt>
                                        </p:tgtEl>
                                      </p:cBhvr>
                                    </p:animEffect>
                                  </p:childTnLst>
                                </p:cTn>
                              </p:par>
                            </p:childTnLst>
                          </p:cTn>
                        </p:par>
                        <p:par>
                          <p:cTn id="32" fill="hold">
                            <p:stCondLst>
                              <p:cond delay="500"/>
                            </p:stCondLst>
                            <p:childTnLst>
                              <p:par>
                                <p:cTn id="33" presetID="9" presetClass="emph" presetSubtype="0" grpId="0" nodeType="afterEffect">
                                  <p:stCondLst>
                                    <p:cond delay="0"/>
                                  </p:stCondLst>
                                  <p:childTnLst>
                                    <p:set>
                                      <p:cBhvr rctx="PPT">
                                        <p:cTn id="34" dur="indefinite"/>
                                        <p:tgtEl>
                                          <p:spTgt spid="7">
                                            <p:txEl>
                                              <p:pRg st="0" end="0"/>
                                            </p:txEl>
                                          </p:spTgt>
                                        </p:tgtEl>
                                        <p:attrNameLst>
                                          <p:attrName>style.opacity</p:attrName>
                                        </p:attrNameLst>
                                      </p:cBhvr>
                                      <p:to>
                                        <p:strVal val="0.5"/>
                                      </p:to>
                                    </p:set>
                                    <p:animEffect filter="image" prLst="opacity: 0.5">
                                      <p:cBhvr rctx="IE">
                                        <p:cTn id="35" dur="indefinite"/>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P spid="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Declared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i="1" dirty="0" err="1" smtClean="0">
                <a:effectLst>
                  <a:outerShdw blurRad="38100" dist="38100" dir="2700000" algn="tl">
                    <a:srgbClr val="000000">
                      <a:alpha val="43137"/>
                    </a:srgbClr>
                  </a:outerShdw>
                </a:effectLst>
                <a:latin typeface="+mj-lt"/>
              </a:rPr>
              <a:t>e</a:t>
            </a:r>
            <a:r>
              <a:rPr lang="en-US" sz="3200" b="1" i="1" dirty="0" err="1" smtClean="0">
                <a:effectLst>
                  <a:outerShdw blurRad="38100" dist="38100" dir="2700000" algn="tl">
                    <a:srgbClr val="000000">
                      <a:alpha val="43137"/>
                    </a:srgbClr>
                  </a:outerShdw>
                </a:effectLst>
              </a:rPr>
              <a:t>xēgēomai</a:t>
            </a:r>
            <a:r>
              <a:rPr lang="en-US" sz="3200" dirty="0" smtClean="0">
                <a:solidFill>
                  <a:schemeClr val="bg1"/>
                </a:solidFill>
                <a:effectLst>
                  <a:outerShdw blurRad="38100" dist="38100" dir="2700000" algn="tl">
                    <a:srgbClr val="000000">
                      <a:alpha val="43137"/>
                    </a:srgbClr>
                  </a:outerShdw>
                </a:effectLst>
                <a:latin typeface="+mj-lt"/>
              </a:rPr>
              <a:t>, </a:t>
            </a:r>
            <a:r>
              <a:rPr lang="en-US" sz="3200" i="1" dirty="0" err="1" smtClean="0">
                <a:solidFill>
                  <a:schemeClr val="bg1"/>
                </a:solidFill>
                <a:effectLst>
                  <a:outerShdw blurRad="38100" dist="38100" dir="2700000" algn="tl">
                    <a:srgbClr val="000000">
                      <a:alpha val="43137"/>
                    </a:srgbClr>
                  </a:outerShdw>
                </a:effectLst>
                <a:latin typeface="+mj-lt"/>
              </a:rPr>
              <a:t>exegeted</a:t>
            </a:r>
            <a:endParaRPr lang="en-US" sz="3200"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1:14-42</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John">
  <a:themeElements>
    <a:clrScheme name="John">
      <a:dk1>
        <a:srgbClr val="FFFF00"/>
      </a:dk1>
      <a:lt1>
        <a:srgbClr val="FFFFFF"/>
      </a:lt1>
      <a:dk2>
        <a:srgbClr val="1F497D"/>
      </a:dk2>
      <a:lt2>
        <a:srgbClr val="EEECE1"/>
      </a:lt2>
      <a:accent1>
        <a:srgbClr val="462300"/>
      </a:accent1>
      <a:accent2>
        <a:srgbClr val="FFFF00"/>
      </a:accent2>
      <a:accent3>
        <a:srgbClr val="9BBB59"/>
      </a:accent3>
      <a:accent4>
        <a:srgbClr val="8064A2"/>
      </a:accent4>
      <a:accent5>
        <a:srgbClr val="4BACC6"/>
      </a:accent5>
      <a:accent6>
        <a:srgbClr val="F79646"/>
      </a:accent6>
      <a:hlink>
        <a:srgbClr val="0000FF"/>
      </a:hlink>
      <a:folHlink>
        <a:srgbClr val="800080"/>
      </a:folHlink>
    </a:clrScheme>
    <a:fontScheme name="John">
      <a:majorFont>
        <a:latin typeface="AR ESSENCE"/>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err="1">
            <a:solidFill>
              <a:srgbClr val="FFFF00"/>
            </a:solidFill>
            <a:latin typeface="AR ESSENCE"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John</Template>
  <TotalTime>3261</TotalTime>
  <Words>701</Words>
  <Application>Microsoft Office PowerPoint</Application>
  <PresentationFormat>On-screen Show (4:3)</PresentationFormat>
  <Paragraphs>62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Times New Yorker</vt:lpstr>
      <vt:lpstr>Times New Roman</vt:lpstr>
      <vt:lpstr>AR ESSENCE</vt:lpstr>
      <vt:lpstr>Greek</vt:lpstr>
      <vt:lpstr>John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50</cp:revision>
  <dcterms:created xsi:type="dcterms:W3CDTF">2010-06-10T11:39:15Z</dcterms:created>
  <dcterms:modified xsi:type="dcterms:W3CDTF">2010-06-15T14:48:40Z</dcterms:modified>
</cp:coreProperties>
</file>